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23"/>
  </p:notesMasterIdLst>
  <p:sldIdLst>
    <p:sldId id="2087" r:id="rId4"/>
    <p:sldId id="2111" r:id="rId5"/>
    <p:sldId id="2162" r:id="rId6"/>
    <p:sldId id="2163" r:id="rId7"/>
    <p:sldId id="2127" r:id="rId8"/>
    <p:sldId id="2164" r:id="rId9"/>
    <p:sldId id="2165" r:id="rId10"/>
    <p:sldId id="2166" r:id="rId11"/>
    <p:sldId id="2170" r:id="rId12"/>
    <p:sldId id="2168" r:id="rId13"/>
    <p:sldId id="2176" r:id="rId14"/>
    <p:sldId id="2177" r:id="rId15"/>
    <p:sldId id="2178" r:id="rId16"/>
    <p:sldId id="2167" r:id="rId17"/>
    <p:sldId id="2173" r:id="rId18"/>
    <p:sldId id="2171" r:id="rId19"/>
    <p:sldId id="2174" r:id="rId20"/>
    <p:sldId id="2172" r:id="rId21"/>
    <p:sldId id="2123" r:id="rId22"/>
  </p:sldIdLst>
  <p:sldSz cx="12192000" cy="6858000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heyang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0F1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17"/>
    <p:restoredTop sz="88282"/>
  </p:normalViewPr>
  <p:slideViewPr>
    <p:cSldViewPr snapToGrid="0" snapToObjects="1">
      <p:cViewPr varScale="1">
        <p:scale>
          <a:sx n="115" d="100"/>
          <a:sy n="115" d="100"/>
        </p:scale>
        <p:origin x="384" y="192"/>
      </p:cViewPr>
      <p:guideLst/>
    </p:cSldViewPr>
  </p:slideViewPr>
  <p:outlineViewPr>
    <p:cViewPr>
      <p:scale>
        <a:sx n="33" d="100"/>
        <a:sy n="33" d="100"/>
      </p:scale>
      <p:origin x="0" y="-8176"/>
    </p:cViewPr>
  </p:outlineViewPr>
  <p:notesTextViewPr>
    <p:cViewPr>
      <p:scale>
        <a:sx n="95" d="100"/>
        <a:sy n="9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53700-996A-AE4D-8136-61BB1CBA1421}" type="datetimeFigureOut">
              <a:rPr lang="zh-CN" altLang="en-US" smtClean="0"/>
              <a:t>2024/8/6</a:t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单击此处编辑母版文本样式</a:t>
            </a:r>
          </a:p>
          <a:p>
            <a:pPr lvl="1"/>
            <a:r>
              <a:rPr lang="en-US"/>
              <a:t>二级</a:t>
            </a:r>
          </a:p>
          <a:p>
            <a:pPr lvl="2"/>
            <a:r>
              <a:rPr lang="en-US"/>
              <a:t>三级</a:t>
            </a:r>
          </a:p>
          <a:p>
            <a:pPr lvl="3"/>
            <a:r>
              <a:rPr lang="en-US"/>
              <a:t>四级</a:t>
            </a:r>
          </a:p>
          <a:p>
            <a:pPr lvl="4"/>
            <a:r>
              <a:rPr lang="en-US"/>
              <a:t>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C5B94-FFE2-C24B-BEB8-CC2995B97BD2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截屏</a:t>
            </a:r>
            <a:r>
              <a:rPr kumimoji="1" lang="en-US" altLang="zh-CN" dirty="0"/>
              <a:t>2024-08-05 15.41.59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095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69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614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810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3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4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2.GI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30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1EAFF-696E-0E4A-9DE6-B1CF6A9A4D75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F1B99-F56A-5548-B7C0-F63D68EC524C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5D2A3-1F3F-254E-BC53-18FFD7E86D75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619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6645F-C495-5641-B0ED-98FCCA04DDF6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4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7435" y="68627"/>
            <a:ext cx="10972800" cy="1143000"/>
          </a:xfrm>
        </p:spPr>
        <p:txBody>
          <a:bodyPr/>
          <a:lstStyle>
            <a:lvl1pPr>
              <a:defRPr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>
                <a:sym typeface="Arial" panose="020B0604020202090204" pitchFamily="34" charset="0"/>
              </a:rPr>
              <a:t>title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 b="0">
                <a:latin typeface="Candara"/>
                <a:cs typeface="Candara"/>
              </a:defRPr>
            </a:lvl1pPr>
            <a:lvl2pPr>
              <a:defRPr sz="2000" b="0">
                <a:latin typeface="Candara"/>
                <a:cs typeface="Candara"/>
              </a:defRPr>
            </a:lvl2pPr>
            <a:lvl3pPr>
              <a:defRPr sz="1800" b="0">
                <a:latin typeface="Arial" panose="020B0604020202090204"/>
                <a:cs typeface="Arial" panose="020B0604020202090204"/>
              </a:defRPr>
            </a:lvl3pPr>
            <a:lvl4pPr>
              <a:defRPr sz="1600" b="0">
                <a:latin typeface="Arial" panose="020B0604020202090204"/>
                <a:cs typeface="Arial" panose="020B0604020202090204"/>
              </a:defRPr>
            </a:lvl4pPr>
          </a:lstStyle>
          <a:p>
            <a:pPr lvl="0"/>
            <a:r>
              <a:rPr lang="en-US" altLang="zh-CN" dirty="0">
                <a:sym typeface="Arial" panose="020B0604020202090204" pitchFamily="34" charset="0"/>
              </a:rPr>
              <a:t>A small mission for This is an example of </a:t>
            </a:r>
          </a:p>
          <a:p>
            <a:pPr lvl="1"/>
            <a:r>
              <a:rPr lang="en-US" altLang="zh-CN" dirty="0">
                <a:sym typeface="Arial" panose="020B0604020202090204" pitchFamily="34" charset="0"/>
              </a:rPr>
              <a:t>Example fonts</a:t>
            </a:r>
          </a:p>
          <a:p>
            <a:pPr lvl="2"/>
            <a:r>
              <a:rPr lang="zh-CN" altLang="en-US" dirty="0">
                <a:sym typeface="Arial" panose="020B0604020202090204" pitchFamily="34" charset="0"/>
              </a:rPr>
              <a:t>第四级</a:t>
            </a:r>
            <a:endParaRPr lang="en-US" altLang="zh-CN" dirty="0">
              <a:sym typeface="Arial" panose="020B0604020202090204" pitchFamily="34" charset="0"/>
            </a:endParaRPr>
          </a:p>
          <a:p>
            <a:pPr lvl="3"/>
            <a:r>
              <a:rPr lang="zh-CN" altLang="en-US" dirty="0">
                <a:sym typeface="Arial" panose="020B0604020202090204" pitchFamily="34" charset="0"/>
              </a:rPr>
              <a:t>第五级</a:t>
            </a:r>
            <a:endParaRPr lang="en-US" altLang="zh-CN" dirty="0">
              <a:sym typeface="Arial" panose="020B0604020202090204" pitchFamily="34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BB9D8-59F2-C447-B33A-3B099332261E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PT_Foot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369051"/>
            <a:ext cx="12192000" cy="488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/>
          <a:srcRect t="-3"/>
          <a:stretch>
            <a:fillRect/>
          </a:stretch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30943" y="6440639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1"/>
            <a:ext cx="10598400" cy="387414"/>
          </a:xfrm>
        </p:spPr>
        <p:txBody>
          <a:bodyPr wrap="square">
            <a:spAutoFit/>
          </a:bodyPr>
          <a:lstStyle>
            <a:lvl1pPr marL="0" indent="0">
              <a:buFont typeface="Verdana" panose="020B0804030504040204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9" y="2572258"/>
            <a:ext cx="10596033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099" y="6165865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221245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9" cstate="print"/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0" cstate="print"/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2" cstate="print"/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4" cstate="print"/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5" cstate="print"/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6" cstate="print"/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7" cstate="print"/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8" cstate="print"/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19" cstate="print"/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0" cstate="print"/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1" cstate="print"/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2" cstate="print"/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3" cstate="print"/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4" cstate="print"/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6" cstate="print"/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7" cstate="print"/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761" y="969602"/>
            <a:ext cx="908201" cy="6461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9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"/>
            <a:ext cx="12192000" cy="683384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30" cstate="print"/>
          <a:srcRect t="-1" b="23122"/>
          <a:stretch>
            <a:fillRect/>
          </a:stretch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78" y="-4153"/>
            <a:ext cx="932009" cy="1154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684" y="-473065"/>
            <a:ext cx="1320221" cy="1320221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70682"/>
            <a:ext cx="9566461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 panose="020B0804030504040204"/>
                <a:ea typeface="+mj-ea"/>
                <a:cs typeface="Verdana" panose="020B0804030504040204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8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270682"/>
            <a:ext cx="9566461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C57F3-BA04-4A42-9381-E70B5ED740E4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21131-6041-2945-8180-A3B76092E7FC}" type="slidenum">
              <a:rPr lang="zh-CN" altLang="en-US">
                <a:solidFill>
                  <a:prstClr val="black"/>
                </a:solidFill>
              </a:rPr>
              <a:t>‹#›</a:t>
            </a:fld>
            <a:endParaRPr lang="en-US" altLang="zh-CN" sz="135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86CE8-11CF-5340-A3EE-CD233163F925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FADA5-4B06-F64B-8908-DD7510CACF0A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21131-6041-2945-8180-A3B76092E7FC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C3C53-21B7-1F42-9BC8-50E3E5688810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C4788-6A59-2145-928F-3984A8CAE1A1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>
                <a:sym typeface="Arial" panose="020B0604020202090204" pitchFamily="34" charset="0"/>
              </a:rPr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79A76-8DA5-EA4A-B5BC-EE7A179E2366}" type="slidenum">
              <a:rPr lang="zh-CN" altLang="en-US"/>
              <a:t>‹#›</a:t>
            </a:fld>
            <a:endParaRPr lang="en-US" altLang="zh-CN" sz="180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38" Type="http://schemas.openxmlformats.org/officeDocument/2006/relationships/image" Target="../media/image32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image" Target="../media/image4.jpe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jpe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dirty="0">
                <a:sym typeface="Arial" panose="020B0604020202090204" pitchFamily="34" charset="0"/>
              </a:rPr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92100"/>
            <a:ext cx="10972800" cy="4929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dirty="0">
                <a:sym typeface="Arial" panose="020B0604020202090204" pitchFamily="34" charset="0"/>
              </a:rPr>
              <a:t>This is an example of a research presentation </a:t>
            </a:r>
          </a:p>
          <a:p>
            <a:pPr lvl="1"/>
            <a:r>
              <a:rPr lang="en-US" altLang="zh-CN" dirty="0">
                <a:sym typeface="Arial" panose="020B0604020202090204" pitchFamily="34" charset="0"/>
              </a:rPr>
              <a:t>Example fonts</a:t>
            </a:r>
          </a:p>
          <a:p>
            <a:pPr lvl="2"/>
            <a:r>
              <a:rPr lang="zh-CN" altLang="en-US" dirty="0">
                <a:sym typeface="Arial" panose="020B0604020202090204" pitchFamily="34" charset="0"/>
              </a:rPr>
              <a:t>第四级</a:t>
            </a:r>
            <a:endParaRPr lang="en-US" altLang="zh-CN" dirty="0">
              <a:sym typeface="Arial" panose="020B0604020202090204" pitchFamily="34" charset="0"/>
            </a:endParaRPr>
          </a:p>
          <a:p>
            <a:pPr lvl="3"/>
            <a:r>
              <a:rPr lang="zh-CN" altLang="en-US" dirty="0">
                <a:sym typeface="Arial" panose="020B0604020202090204" pitchFamily="34" charset="0"/>
              </a:rPr>
              <a:t>第五级</a:t>
            </a:r>
            <a:endParaRPr lang="en-US" altLang="zh-CN" dirty="0">
              <a:sym typeface="Arial" panose="020B060402020209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400">
                <a:sym typeface="Arial" panose="020B0604020202090204" pitchFamily="34" charset="0"/>
              </a:defRPr>
            </a:lvl1pPr>
          </a:lstStyle>
          <a:p>
            <a:endParaRPr 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ctr" eaLnBrk="0" hangingPunct="0">
              <a:defRPr sz="1400">
                <a:sym typeface="Arial" panose="020B0604020202090204" pitchFamily="34" charset="0"/>
              </a:defRPr>
            </a:lvl1pPr>
          </a:lstStyle>
          <a:p>
            <a:endParaRPr lang="zh-CN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400">
                <a:sym typeface="Arial" panose="020B0604020202090204" pitchFamily="34" charset="0"/>
              </a:defRPr>
            </a:lvl1pPr>
          </a:lstStyle>
          <a:p>
            <a:fld id="{BECF80ED-4D3C-6648-8047-322902D54F1C}" type="slidenum">
              <a:rPr lang="zh-CN" altLang="en-US"/>
              <a:t>‹#›</a:t>
            </a:fld>
            <a:endParaRPr lang="en-US" altLang="zh-CN" sz="180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27051" y="908720"/>
            <a:ext cx="11137900" cy="0"/>
          </a:xfrm>
          <a:prstGeom prst="line">
            <a:avLst/>
          </a:prstGeom>
          <a:noFill/>
          <a:ln w="50800" cmpd="sng">
            <a:solidFill>
              <a:schemeClr val="bg1">
                <a:lumMod val="75000"/>
              </a:schemeClr>
            </a:solidFill>
            <a:round/>
          </a:ln>
        </p:spPr>
        <p:txBody>
          <a:bodyPr/>
          <a:lstStyle/>
          <a:p>
            <a:pPr eaLnBrk="0" hangingPunct="0">
              <a:defRPr/>
            </a:pPr>
            <a:endParaRPr lang="zh-CN" altLang="zh-CN">
              <a:latin typeface="Arial" panose="020B0604020202090204" pitchFamily="34" charset="0"/>
              <a:ea typeface="宋体" pitchFamily="2" charset="-122"/>
              <a:cs typeface="+mn-cs"/>
              <a:sym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366FF"/>
          </a:solidFill>
          <a:latin typeface="Candara"/>
          <a:ea typeface="+mj-ea"/>
          <a:cs typeface="Candara"/>
          <a:sym typeface="Arial" panose="020B060402020209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Arial" panose="020B0604020202090204" pitchFamily="34" charset="0"/>
          <a:ea typeface="宋体" pitchFamily="2" charset="-122"/>
          <a:cs typeface="宋体" charset="0"/>
          <a:sym typeface="Arial" panose="020B060402020209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Arial" panose="020B0604020202090204" pitchFamily="34" charset="0"/>
          <a:ea typeface="宋体" pitchFamily="2" charset="-122"/>
          <a:cs typeface="宋体" charset="0"/>
          <a:sym typeface="Arial" panose="020B060402020209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Arial" panose="020B0604020202090204" pitchFamily="34" charset="0"/>
          <a:ea typeface="宋体" pitchFamily="2" charset="-122"/>
          <a:cs typeface="宋体" charset="0"/>
          <a:sym typeface="Arial" panose="020B060402020209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Arial" panose="020B0604020202090204" pitchFamily="34" charset="0"/>
          <a:ea typeface="宋体" pitchFamily="2" charset="-122"/>
          <a:cs typeface="宋体" charset="0"/>
          <a:sym typeface="Arial" panose="020B060402020209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Arial" panose="020B0604020202090204" pitchFamily="34" charset="0"/>
          <a:ea typeface="宋体" pitchFamily="2" charset="-122"/>
          <a:sym typeface="Arial" panose="020B060402020209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Arial" panose="020B0604020202090204" pitchFamily="34" charset="0"/>
          <a:ea typeface="宋体" pitchFamily="2" charset="-122"/>
          <a:sym typeface="Arial" panose="020B060402020209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Arial" panose="020B0604020202090204" pitchFamily="34" charset="0"/>
          <a:ea typeface="宋体" pitchFamily="2" charset="-122"/>
          <a:sym typeface="Arial" panose="020B060402020209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Arial" panose="020B0604020202090204" pitchFamily="34" charset="0"/>
          <a:ea typeface="宋体" pitchFamily="2" charset="-122"/>
          <a:sym typeface="Arial" panose="020B0604020202090204" pitchFamily="34" charset="0"/>
        </a:defRPr>
      </a:lvl9pPr>
    </p:titleStyle>
    <p:bodyStyle>
      <a:lvl1pPr marL="342900" indent="-342900" algn="l" defTabSz="0" rtl="0" eaLnBrk="1" fontAlgn="base" hangingPunct="1">
        <a:spcBef>
          <a:spcPct val="20000"/>
        </a:spcBef>
        <a:spcAft>
          <a:spcPct val="0"/>
        </a:spcAft>
        <a:buClr>
          <a:schemeClr val="tx2">
            <a:lumMod val="20000"/>
            <a:lumOff val="80000"/>
          </a:schemeClr>
        </a:buClr>
        <a:buSzPct val="63000"/>
        <a:buFont typeface="Wingdings" panose="05000000000000000000" pitchFamily="2" charset="2"/>
        <a:buChar char=""/>
        <a:defRPr sz="2400" b="0" baseline="0">
          <a:solidFill>
            <a:schemeClr val="tx1"/>
          </a:solidFill>
          <a:latin typeface="Candara"/>
          <a:ea typeface="+mn-ea"/>
          <a:cs typeface="Candara"/>
          <a:sym typeface="Arial" panose="020B0604020202090204" pitchFamily="34" charset="0"/>
        </a:defRPr>
      </a:lvl1pPr>
      <a:lvl2pPr marL="742950" indent="-285750" algn="l" defTabSz="0" rtl="0" eaLnBrk="1" fontAlgn="base" hangingPunct="1">
        <a:spcBef>
          <a:spcPct val="20000"/>
        </a:spcBef>
        <a:spcAft>
          <a:spcPct val="0"/>
        </a:spcAft>
        <a:buClr>
          <a:schemeClr val="tx2">
            <a:lumMod val="20000"/>
            <a:lumOff val="80000"/>
          </a:schemeClr>
        </a:buClr>
        <a:buSzPct val="63000"/>
        <a:buFont typeface="Wingdings" panose="05000000000000000000" pitchFamily="2" charset="2"/>
        <a:buChar char=""/>
        <a:defRPr sz="2000" b="0" baseline="0">
          <a:solidFill>
            <a:schemeClr val="tx1"/>
          </a:solidFill>
          <a:latin typeface="Candara"/>
          <a:ea typeface="+mn-ea"/>
          <a:cs typeface="Candara"/>
          <a:sym typeface="Arial" panose="020B0604020202090204" pitchFamily="34" charset="0"/>
        </a:defRPr>
      </a:lvl2pPr>
      <a:lvl3pPr marL="11430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tx2">
            <a:lumMod val="20000"/>
            <a:lumOff val="80000"/>
          </a:schemeClr>
        </a:buClr>
        <a:buSzPct val="63000"/>
        <a:buFont typeface="Wingdings" panose="05000000000000000000" pitchFamily="2" charset="2"/>
        <a:buChar char=""/>
        <a:defRPr sz="1800" b="0" baseline="0">
          <a:solidFill>
            <a:schemeClr val="tx1"/>
          </a:solidFill>
          <a:latin typeface="Candara"/>
          <a:ea typeface="+mn-ea"/>
          <a:cs typeface="Candara"/>
          <a:sym typeface="Arial" panose="020B0604020202090204" pitchFamily="34" charset="0"/>
        </a:defRPr>
      </a:lvl3pPr>
      <a:lvl4pPr marL="16002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tx2">
            <a:lumMod val="20000"/>
            <a:lumOff val="80000"/>
          </a:schemeClr>
        </a:buClr>
        <a:buSzPct val="63000"/>
        <a:buFont typeface="Wingdings" panose="05000000000000000000" pitchFamily="2" charset="2"/>
        <a:buChar char=""/>
        <a:defRPr sz="1600" b="0">
          <a:solidFill>
            <a:schemeClr val="tx1"/>
          </a:solidFill>
          <a:latin typeface="Candara"/>
          <a:ea typeface="+mn-ea"/>
          <a:cs typeface="Candara"/>
          <a:sym typeface="Arial" panose="020B0604020202090204" pitchFamily="34" charset="0"/>
        </a:defRPr>
      </a:lvl4pPr>
      <a:lvl5pPr marL="2057400" indent="-228600" algn="l" defTabSz="0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63000"/>
        <a:buFont typeface="Wingdings" panose="05000000000000000000" pitchFamily="2" charset="2"/>
        <a:buChar char=""/>
        <a:defRPr sz="1800" b="1">
          <a:solidFill>
            <a:schemeClr val="tx1"/>
          </a:solidFill>
          <a:latin typeface="Chalkboard" panose="03050602040202020205"/>
          <a:ea typeface="+mn-ea"/>
          <a:cs typeface="Chalkboard" panose="03050602040202020205"/>
          <a:sym typeface="Arial" panose="020B0604020202090204" pitchFamily="34" charset="0"/>
        </a:defRPr>
      </a:lvl5pPr>
      <a:lvl6pPr marL="25146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»"/>
        <a:defRPr sz="2000" b="1">
          <a:solidFill>
            <a:schemeClr val="tx1"/>
          </a:solidFill>
          <a:latin typeface="+mn-lt"/>
          <a:ea typeface="+mn-ea"/>
          <a:sym typeface="Arial" panose="020B0604020202090204" pitchFamily="34" charset="0"/>
        </a:defRPr>
      </a:lvl6pPr>
      <a:lvl7pPr marL="29718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»"/>
        <a:defRPr sz="2000" b="1">
          <a:solidFill>
            <a:schemeClr val="tx1"/>
          </a:solidFill>
          <a:latin typeface="+mn-lt"/>
          <a:ea typeface="+mn-ea"/>
          <a:sym typeface="Arial" panose="020B0604020202090204" pitchFamily="34" charset="0"/>
        </a:defRPr>
      </a:lvl7pPr>
      <a:lvl8pPr marL="34290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»"/>
        <a:defRPr sz="2000" b="1">
          <a:solidFill>
            <a:schemeClr val="tx1"/>
          </a:solidFill>
          <a:latin typeface="+mn-lt"/>
          <a:ea typeface="+mn-ea"/>
          <a:sym typeface="Arial" panose="020B0604020202090204" pitchFamily="34" charset="0"/>
        </a:defRPr>
      </a:lvl8pPr>
      <a:lvl9pPr marL="3886200" indent="-228600" algn="l" defTabSz="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»"/>
        <a:defRPr sz="2000" b="1">
          <a:solidFill>
            <a:schemeClr val="tx1"/>
          </a:solidFill>
          <a:latin typeface="+mn-lt"/>
          <a:ea typeface="+mn-ea"/>
          <a:sym typeface="Arial" panose="020B060402020209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rPr>
              <a:t>2024/8/6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116632"/>
            <a:ext cx="12192000" cy="6741368"/>
            <a:chOff x="0" y="116632"/>
            <a:chExt cx="9144000" cy="6741368"/>
          </a:xfrm>
        </p:grpSpPr>
        <p:sp>
          <p:nvSpPr>
            <p:cNvPr id="10" name="矩形 9"/>
            <p:cNvSpPr/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solidFill>
              <a:srgbClr val="003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9" name="图片 8" descr="logo标准色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1520" y="116632"/>
              <a:ext cx="1321587" cy="499340"/>
            </a:xfrm>
            <a:prstGeom prst="rect">
              <a:avLst/>
            </a:prstGeom>
            <a:effectLst/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3216" y="6465116"/>
            <a:ext cx="2847413" cy="3811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9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"/>
            <a:ext cx="12192000" cy="683384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69051"/>
            <a:ext cx="12192000" cy="488951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3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70682"/>
            <a:ext cx="9566461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0" y="6100801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5973785" y="6107604"/>
            <a:ext cx="6027299" cy="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ESAC Tech Talk | E.</a:t>
            </a:r>
            <a:r>
              <a:rPr lang="en-GB" sz="800" baseline="0" noProof="1">
                <a:solidFill>
                  <a:schemeClr val="bg2"/>
                </a:solidFill>
              </a:rPr>
              <a:t> Kuulkers</a:t>
            </a:r>
            <a:r>
              <a:rPr lang="en-GB" sz="800" noProof="1">
                <a:solidFill>
                  <a:schemeClr val="bg2"/>
                </a:solidFill>
              </a:rPr>
              <a:t> | Virtual |</a:t>
            </a:r>
            <a:r>
              <a:rPr lang="en-GB" sz="800" baseline="0" noProof="1">
                <a:solidFill>
                  <a:schemeClr val="bg2"/>
                </a:solidFill>
              </a:rPr>
              <a:t> 30 Oct 2020</a:t>
            </a:r>
            <a:r>
              <a:rPr lang="en-GB" sz="800" noProof="1">
                <a:solidFill>
                  <a:schemeClr val="bg2"/>
                </a:solidFill>
              </a:rPr>
              <a:t>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2" cstate="print"/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4" cstate="print"/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5" cstate="print"/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6" cstate="print"/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7" cstate="print"/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18" cstate="print"/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19" cstate="print"/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0" cstate="print"/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1" cstate="print"/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2" cstate="print"/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3" cstate="print"/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4" cstate="print"/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6" cstate="print"/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7" cstate="print"/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28" cstate="print"/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29" cstate="print"/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0" cstate="print"/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1" cstate="print"/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2" cstate="print"/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3" cstate="print"/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4" cstate="print"/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5" cstate="print"/>
          <a:srcRect t="-1" b="23122"/>
          <a:stretch>
            <a:fillRect/>
          </a:stretch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332" y="733115"/>
            <a:ext cx="908201" cy="646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78" y="-4153"/>
            <a:ext cx="932009" cy="11548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684" y="-473065"/>
            <a:ext cx="1320221" cy="13202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 panose="020B0804030504040204"/>
          <a:ea typeface="+mj-ea"/>
          <a:cs typeface="Verdana" panose="020B0804030504040204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8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8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8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8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8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8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8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804030504040204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 panose="020B0804030504040204"/>
          <a:ea typeface="+mn-ea"/>
          <a:cs typeface="Verdana" panose="020B0804030504040204"/>
        </a:defRPr>
      </a:lvl1pPr>
      <a:lvl2pPr marL="8102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804030504040204" pitchFamily="34" charset="0"/>
        <a:buNone/>
        <a:defRPr lang="en-GB" sz="1600" dirty="0" smtClean="0">
          <a:solidFill>
            <a:schemeClr val="bg2"/>
          </a:solidFill>
          <a:latin typeface="Verdana" panose="020B0804030504040204"/>
          <a:ea typeface="+mn-ea"/>
          <a:cs typeface="Verdana" panose="020B0804030504040204"/>
        </a:defRPr>
      </a:lvl2pPr>
      <a:lvl3pPr marL="140779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804030504040204" pitchFamily="34" charset="0"/>
        <a:buNone/>
        <a:defRPr lang="en-GB" sz="1600" dirty="0" smtClean="0">
          <a:solidFill>
            <a:schemeClr val="bg2"/>
          </a:solidFill>
          <a:latin typeface="Verdana" panose="020B0804030504040204"/>
          <a:ea typeface="+mn-ea"/>
          <a:cs typeface="Verdana" panose="020B0804030504040204"/>
        </a:defRPr>
      </a:lvl3pPr>
      <a:lvl4pPr marL="200533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804030504040204" pitchFamily="34" charset="0"/>
        <a:buNone/>
        <a:defRPr lang="en-GB" sz="1600" dirty="0" smtClean="0">
          <a:solidFill>
            <a:schemeClr val="bg2"/>
          </a:solidFill>
          <a:latin typeface="Verdana" panose="020B0804030504040204"/>
          <a:ea typeface="+mn-ea"/>
          <a:cs typeface="Verdana" panose="020B0804030504040204"/>
        </a:defRPr>
      </a:lvl4pPr>
      <a:lvl5pPr marL="26028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804030504040204" pitchFamily="34" charset="0"/>
        <a:buNone/>
        <a:defRPr lang="en-GB" sz="1600" dirty="0" smtClean="0">
          <a:solidFill>
            <a:schemeClr val="bg2"/>
          </a:solidFill>
          <a:latin typeface="Verdana" panose="020B0804030504040204"/>
          <a:ea typeface="+mn-ea"/>
          <a:cs typeface="Verdana" panose="020B0804030504040204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804030504040204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804030504040204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804030504040204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804030504040204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5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56.png"/><Relationship Id="rId5" Type="http://schemas.openxmlformats.org/officeDocument/2006/relationships/tags" Target="../tags/tag26.xml"/><Relationship Id="rId10" Type="http://schemas.openxmlformats.org/officeDocument/2006/relationships/image" Target="../media/image55.png"/><Relationship Id="rId4" Type="http://schemas.openxmlformats.org/officeDocument/2006/relationships/tags" Target="../tags/tag25.xml"/><Relationship Id="rId9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tags" Target="../tags/tag31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8.png"/><Relationship Id="rId5" Type="http://schemas.openxmlformats.org/officeDocument/2006/relationships/tags" Target="../tags/tag5.xml"/><Relationship Id="rId10" Type="http://schemas.openxmlformats.org/officeDocument/2006/relationships/image" Target="../media/image36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0.xml"/><Relationship Id="rId7" Type="http://schemas.openxmlformats.org/officeDocument/2006/relationships/image" Target="../media/image4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13.xml"/><Relationship Id="rId7" Type="http://schemas.openxmlformats.org/officeDocument/2006/relationships/image" Target="../media/image3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53921" y="3144255"/>
            <a:ext cx="8697872" cy="2474087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  <a:sym typeface="+mn-ea"/>
              </a:rPr>
              <a:t>刘禾阳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  <a:sym typeface="+mn-ea"/>
              </a:rPr>
              <a:t>国家天文台（</a:t>
            </a:r>
            <a:r>
              <a:rPr kumimoji="1"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  <a:sym typeface="+mn-ea"/>
              </a:rPr>
              <a:t>EP </a:t>
            </a:r>
            <a:r>
              <a:rPr kumimoji="1"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  <a:sym typeface="+mn-ea"/>
              </a:rPr>
              <a:t>科学中心 ）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2741" y="285695"/>
            <a:ext cx="95148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银河系及近邻星系多波段全色时域研究研讨会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（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2024.8.3-8.7@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丽江）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zk-logo-filtered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249628" y="5598030"/>
            <a:ext cx="3173940" cy="86683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" name="标题 1"/>
          <p:cNvSpPr txBox="1"/>
          <p:nvPr/>
        </p:nvSpPr>
        <p:spPr bwMode="auto">
          <a:xfrm>
            <a:off x="1400537" y="1239293"/>
            <a:ext cx="8981954" cy="1450376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defTabSz="0"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en-US" altLang="zh-CN" sz="4400" dirty="0">
                <a:solidFill>
                  <a:srgbClr val="002060"/>
                </a:solidFill>
                <a:latin typeface="Roboto" panose="020F0502020204030204" pitchFamily="34" charset="0"/>
                <a:sym typeface="+mn-ea"/>
              </a:rPr>
              <a:t>EP</a:t>
            </a:r>
            <a:r>
              <a:rPr lang="zh-CN" altLang="en-US" sz="4400" dirty="0">
                <a:solidFill>
                  <a:srgbClr val="002060"/>
                </a:solidFill>
                <a:latin typeface="Roboto" panose="020F0502020204030204" pitchFamily="34" charset="0"/>
                <a:sym typeface="+mn-ea"/>
              </a:rPr>
              <a:t>对</a:t>
            </a:r>
            <a:r>
              <a:rPr lang="en-US" altLang="zh-CN" sz="4400" dirty="0">
                <a:solidFill>
                  <a:srgbClr val="002060"/>
                </a:solidFill>
                <a:latin typeface="Roboto" panose="020F0502020204030204" pitchFamily="34" charset="0"/>
                <a:sym typeface="+mn-ea"/>
              </a:rPr>
              <a:t>恒星耀发</a:t>
            </a:r>
            <a:r>
              <a:rPr lang="zh-CN" altLang="en-US" sz="4400" dirty="0">
                <a:solidFill>
                  <a:srgbClr val="002060"/>
                </a:solidFill>
                <a:latin typeface="Roboto" panose="020F0502020204030204" pitchFamily="34" charset="0"/>
                <a:sym typeface="+mn-ea"/>
              </a:rPr>
              <a:t>的观测和</a:t>
            </a:r>
            <a:r>
              <a:rPr lang="en-US" altLang="zh-CN" sz="4400" dirty="0">
                <a:solidFill>
                  <a:srgbClr val="002060"/>
                </a:solidFill>
                <a:latin typeface="Roboto" panose="020F0502020204030204" pitchFamily="34" charset="0"/>
                <a:sym typeface="+mn-ea"/>
              </a:rPr>
              <a:t>研究</a:t>
            </a:r>
            <a:endParaRPr lang="en-US" altLang="zh-CN" sz="4400" b="0" i="1" kern="0" dirty="0">
              <a:solidFill>
                <a:srgbClr val="002060"/>
              </a:solidFill>
              <a:latin typeface="Roboto" panose="020F0502020204030204" pitchFamily="34" charset="0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40" y="5598030"/>
            <a:ext cx="3173939" cy="8656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0942" y="377741"/>
            <a:ext cx="2051058" cy="985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77" y="5259237"/>
            <a:ext cx="1637954" cy="15173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LXT221107A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extremely strong flare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1007745"/>
            <a:ext cx="12192000" cy="56362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28820" y="1545590"/>
            <a:ext cx="1621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LXT221107A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9603740" y="1304290"/>
            <a:ext cx="1621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LXT221107A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2MASS J12184187-0609123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：星上触发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0E14B9-2E7B-2335-CC69-9FC98E20A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521"/>
            <a:ext cx="8338351" cy="515232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8E2AC09-00D3-2E1E-2BA5-9719E31A3CA3}"/>
              </a:ext>
            </a:extLst>
          </p:cNvPr>
          <p:cNvSpPr txBox="1"/>
          <p:nvPr/>
        </p:nvSpPr>
        <p:spPr>
          <a:xfrm>
            <a:off x="2772817" y="1469928"/>
            <a:ext cx="30620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dirty="0">
                <a:solidFill>
                  <a:srgbClr val="000000"/>
                </a:solidFill>
                <a:effectLst/>
                <a:latin typeface="CMR10"/>
              </a:rPr>
              <a:t>2024-05-07UT08:45:08</a:t>
            </a:r>
            <a:endParaRPr lang="en" altLang="zh-CN" sz="2400" dirty="0"/>
          </a:p>
          <a:p>
            <a:endParaRPr kumimoji="1" lang="zh-CN" altLang="en-US" dirty="0"/>
          </a:p>
        </p:txBody>
      </p:sp>
      <p:cxnSp>
        <p:nvCxnSpPr>
          <p:cNvPr id="7" name="直线箭头连接符 3">
            <a:extLst>
              <a:ext uri="{FF2B5EF4-FFF2-40B4-BE49-F238E27FC236}">
                <a16:creationId xmlns:a16="http://schemas.microsoft.com/office/drawing/2014/main" id="{7BF238FB-C782-6920-171D-4A22E97DFCB0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auto">
          <a:xfrm flipV="1">
            <a:off x="5725851" y="1549147"/>
            <a:ext cx="980448" cy="12353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ECCDCAB2-1B58-DFC4-015F-D419F74A824E}"/>
              </a:ext>
            </a:extLst>
          </p:cNvPr>
          <p:cNvSpPr txBox="1"/>
          <p:nvPr/>
        </p:nvSpPr>
        <p:spPr>
          <a:xfrm>
            <a:off x="3021680" y="1916668"/>
            <a:ext cx="2704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solidFill>
                  <a:srgbClr val="000000"/>
                </a:solidFill>
                <a:effectLst/>
                <a:latin typeface="CMR10"/>
              </a:rPr>
              <a:t>1eRASS J121842.0-060913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CMR10"/>
              </a:rPr>
              <a:t>,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MR1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CMR10"/>
              </a:rPr>
              <a:t>X-ray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MR10"/>
              </a:rPr>
              <a:t>流量上升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CMR10"/>
              </a:rPr>
              <a:t>2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CMR10"/>
              </a:rPr>
              <a:t>个数量级</a:t>
            </a:r>
            <a:endParaRPr lang="en" altLang="zh-CN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08B251B-454C-2E84-598A-E74E0435C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10" y="1883280"/>
            <a:ext cx="3800329" cy="327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2169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2MASS J12184187-0609123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 光学光变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B712A4-6DA3-F029-D08F-7BCBAE79E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87" y="1036088"/>
            <a:ext cx="9237720" cy="554727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41B107F-F70A-F942-5C56-C01B31AA78F0}"/>
              </a:ext>
            </a:extLst>
          </p:cNvPr>
          <p:cNvSpPr txBox="1"/>
          <p:nvPr/>
        </p:nvSpPr>
        <p:spPr>
          <a:xfrm>
            <a:off x="5051501" y="2966224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7.5</a:t>
            </a:r>
            <a:r>
              <a:rPr kumimoji="1" lang="zh-CN" altLang="en-US" dirty="0"/>
              <a:t> </a:t>
            </a:r>
            <a:r>
              <a:rPr kumimoji="1" lang="en-US" altLang="zh-CN" dirty="0"/>
              <a:t>hours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trigger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6F48036-8235-BBAA-6909-123A1E37026F}"/>
              </a:ext>
            </a:extLst>
          </p:cNvPr>
          <p:cNvSpPr txBox="1"/>
          <p:nvPr/>
        </p:nvSpPr>
        <p:spPr>
          <a:xfrm>
            <a:off x="5742879" y="209676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00FFFF"/>
                </a:highlight>
              </a:rPr>
              <a:t>g</a:t>
            </a:r>
            <a:r>
              <a:rPr kumimoji="1" lang="zh-CN" altLang="en-US" dirty="0">
                <a:highlight>
                  <a:srgbClr val="00FFFF"/>
                </a:highlight>
              </a:rPr>
              <a:t>波段显著光变</a:t>
            </a:r>
          </a:p>
        </p:txBody>
      </p:sp>
    </p:spTree>
    <p:extLst>
      <p:ext uri="{BB962C8B-B14F-4D97-AF65-F5344CB8AC3E}">
        <p14:creationId xmlns:p14="http://schemas.microsoft.com/office/powerpoint/2010/main" val="139981835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2MASS J12184187-0609123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光谱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D32619-5C58-A635-B87E-F33DB7B89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1031333"/>
            <a:ext cx="7035760" cy="555202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75B1B62-A353-3F8C-320F-37AC6EB2424F}"/>
              </a:ext>
            </a:extLst>
          </p:cNvPr>
          <p:cNvSpPr txBox="1"/>
          <p:nvPr/>
        </p:nvSpPr>
        <p:spPr>
          <a:xfrm>
            <a:off x="4791797" y="4365228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ighlight>
                  <a:srgbClr val="FFFF00"/>
                </a:highlight>
              </a:rPr>
              <a:t>2.16m</a:t>
            </a:r>
            <a:r>
              <a:rPr kumimoji="1" lang="zh-CN" altLang="en-US" dirty="0">
                <a:highlight>
                  <a:srgbClr val="FFFF00"/>
                </a:highlight>
              </a:rPr>
              <a:t> 光谱， 每幅</a:t>
            </a:r>
            <a:r>
              <a:rPr kumimoji="1" lang="en-US" altLang="zh-CN" dirty="0">
                <a:highlight>
                  <a:srgbClr val="FFFF00"/>
                </a:highlight>
              </a:rPr>
              <a:t>220s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5F98AEC-D349-0E82-3B4D-87FBC5CFF92B}"/>
              </a:ext>
            </a:extLst>
          </p:cNvPr>
          <p:cNvSpPr txBox="1"/>
          <p:nvPr/>
        </p:nvSpPr>
        <p:spPr>
          <a:xfrm>
            <a:off x="5399700" y="4906976"/>
            <a:ext cx="618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Ha</a:t>
            </a:r>
            <a:r>
              <a:rPr kumimoji="1" lang="zh-CN" altLang="en-US" dirty="0"/>
              <a:t>明显的蓝翼，速度</a:t>
            </a:r>
            <a:r>
              <a:rPr kumimoji="1" lang="en-US" altLang="zh-CN" dirty="0"/>
              <a:t>200-250</a:t>
            </a:r>
            <a:r>
              <a:rPr kumimoji="1" lang="zh-CN" altLang="en-US" dirty="0"/>
              <a:t> </a:t>
            </a:r>
            <a:r>
              <a:rPr kumimoji="1" lang="en-US" altLang="zh-CN" dirty="0"/>
              <a:t>km/s</a:t>
            </a:r>
            <a:r>
              <a:rPr kumimoji="1" lang="zh-CN" altLang="en-US" dirty="0"/>
              <a:t> （小于逃逸速度</a:t>
            </a:r>
            <a:r>
              <a:rPr kumimoji="1" lang="en-US" altLang="zh-CN" dirty="0"/>
              <a:t>~600km/s</a:t>
            </a:r>
            <a:r>
              <a:rPr kumimoji="1" lang="zh-CN" altLang="en-US" dirty="0"/>
              <a:t>），可能来自色球层的蒸发</a:t>
            </a:r>
            <a:endParaRPr kumimoji="1" lang="en-US" altLang="zh-CN" dirty="0"/>
          </a:p>
        </p:txBody>
      </p:sp>
      <p:cxnSp>
        <p:nvCxnSpPr>
          <p:cNvPr id="7" name="直线箭头连接符 3">
            <a:extLst>
              <a:ext uri="{FF2B5EF4-FFF2-40B4-BE49-F238E27FC236}">
                <a16:creationId xmlns:a16="http://schemas.microsoft.com/office/drawing/2014/main" id="{8111F589-42E7-AB88-CAAE-8D953FBF683A}"/>
              </a:ext>
            </a:extLst>
          </p:cNvPr>
          <p:cNvCxnSpPr>
            <a:cxnSpLocks/>
            <a:stCxn id="6" idx="1"/>
          </p:cNvCxnSpPr>
          <p:nvPr>
            <p:custDataLst>
              <p:tags r:id="rId1"/>
            </p:custDataLst>
          </p:nvPr>
        </p:nvCxnSpPr>
        <p:spPr bwMode="auto">
          <a:xfrm flipH="1" flipV="1">
            <a:off x="4568284" y="4968744"/>
            <a:ext cx="831416" cy="26139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5130415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LP 820-19 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（星上触发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自主后随）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9600" y="1164590"/>
            <a:ext cx="10972800" cy="55740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660390" y="2399665"/>
            <a:ext cx="6033135" cy="1423670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2194560" y="1363345"/>
            <a:ext cx="690880" cy="1003300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>
            <a:stCxn id="3" idx="3"/>
          </p:cNvCxnSpPr>
          <p:nvPr>
            <p:custDataLst>
              <p:tags r:id="rId4"/>
            </p:custDataLst>
          </p:nvPr>
        </p:nvCxnSpPr>
        <p:spPr>
          <a:xfrm>
            <a:off x="2885440" y="1864995"/>
            <a:ext cx="2774950" cy="65087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5288280" y="3890645"/>
            <a:ext cx="1001395" cy="446405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387600" y="5036820"/>
            <a:ext cx="6296660" cy="1002030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cxnSp>
        <p:nvCxnSpPr>
          <p:cNvPr id="11" name="直接箭头连接符 10"/>
          <p:cNvCxnSpPr>
            <a:stCxn id="9" idx="2"/>
            <a:endCxn id="10" idx="0"/>
          </p:cNvCxnSpPr>
          <p:nvPr>
            <p:custDataLst>
              <p:tags r:id="rId7"/>
            </p:custDataLst>
          </p:nvPr>
        </p:nvCxnSpPr>
        <p:spPr>
          <a:xfrm flipH="1">
            <a:off x="5535930" y="4337050"/>
            <a:ext cx="253365" cy="69977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>
              <a:buClrTx/>
              <a:buSzTx/>
              <a:buFontTx/>
            </a:pP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LP 820-19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 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possible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CME?</a:t>
            </a:r>
            <a:endParaRPr kumimoji="1" lang="zh-CN" altLang="en-US" sz="3200" kern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02B7199-D9F2-FAA3-7E77-78A017564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3" y="1265125"/>
            <a:ext cx="5631048" cy="43277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9B6A94-586C-47DE-C6F1-0D0253AC1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05" y="1324102"/>
            <a:ext cx="5527295" cy="426877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CA5A2F3-6DBC-3CB7-3484-A6B764134F92}"/>
              </a:ext>
            </a:extLst>
          </p:cNvPr>
          <p:cNvSpPr txBox="1"/>
          <p:nvPr/>
        </p:nvSpPr>
        <p:spPr>
          <a:xfrm>
            <a:off x="1282390" y="2575932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apec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apec</a:t>
            </a:r>
            <a:endParaRPr kumimoji="1" lang="en-US" altLang="zh-CN" dirty="0"/>
          </a:p>
          <a:p>
            <a:r>
              <a:rPr kumimoji="1" lang="en-US" altLang="zh-CN" dirty="0" err="1"/>
              <a:t>kT</a:t>
            </a:r>
            <a:r>
              <a:rPr kumimoji="1" lang="zh-CN" altLang="en-US" dirty="0"/>
              <a:t> </a:t>
            </a:r>
            <a:r>
              <a:rPr kumimoji="1" lang="en-US" altLang="zh-CN" dirty="0"/>
              <a:t>=</a:t>
            </a:r>
            <a:r>
              <a:rPr kumimoji="1" lang="zh-CN" altLang="en-US" dirty="0"/>
              <a:t> </a:t>
            </a:r>
            <a:r>
              <a:rPr kumimoji="1" lang="en-US" altLang="zh-CN" dirty="0"/>
              <a:t>4.09</a:t>
            </a:r>
            <a:r>
              <a:rPr kumimoji="1" lang="zh-CN" altLang="en-US" dirty="0"/>
              <a:t> </a:t>
            </a:r>
            <a:r>
              <a:rPr kumimoji="1" lang="en-US" altLang="zh-CN" dirty="0"/>
              <a:t>keV</a:t>
            </a:r>
          </a:p>
          <a:p>
            <a:r>
              <a:rPr kumimoji="1" lang="en-US" altLang="zh-CN" dirty="0"/>
              <a:t>NH</a:t>
            </a:r>
            <a:r>
              <a:rPr kumimoji="1" lang="zh-CN" altLang="en-US" dirty="0"/>
              <a:t> </a:t>
            </a:r>
            <a:r>
              <a:rPr kumimoji="1" lang="en-US" altLang="zh-CN" dirty="0"/>
              <a:t>=</a:t>
            </a:r>
            <a:r>
              <a:rPr kumimoji="1" lang="zh-CN" altLang="en-US" dirty="0"/>
              <a:t> </a:t>
            </a:r>
            <a:r>
              <a:rPr kumimoji="1" lang="en-US" altLang="zh-CN" dirty="0"/>
              <a:t>9e20</a:t>
            </a:r>
            <a:r>
              <a:rPr kumimoji="1" lang="zh-CN" altLang="en-US" dirty="0"/>
              <a:t> </a:t>
            </a:r>
            <a:r>
              <a:rPr kumimoji="1" lang="en-US" altLang="zh-CN" dirty="0"/>
              <a:t>cm^-2</a:t>
            </a:r>
            <a:r>
              <a:rPr kumimoji="1" lang="zh-CN" altLang="en-US" dirty="0"/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DFA790-1815-8C64-88D6-35D6D2275F1B}"/>
              </a:ext>
            </a:extLst>
          </p:cNvPr>
          <p:cNvSpPr txBox="1"/>
          <p:nvPr/>
        </p:nvSpPr>
        <p:spPr>
          <a:xfrm>
            <a:off x="7010400" y="2575932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kT</a:t>
            </a:r>
            <a:r>
              <a:rPr kumimoji="1" lang="zh-CN" altLang="en-US" dirty="0"/>
              <a:t> </a:t>
            </a:r>
            <a:r>
              <a:rPr kumimoji="1" lang="en-US" altLang="zh-CN" dirty="0"/>
              <a:t>=</a:t>
            </a:r>
            <a:r>
              <a:rPr kumimoji="1" lang="zh-CN" altLang="en-US" dirty="0"/>
              <a:t> </a:t>
            </a:r>
            <a:r>
              <a:rPr kumimoji="1" lang="en-US" altLang="zh-CN" dirty="0"/>
              <a:t>2.57</a:t>
            </a:r>
            <a:r>
              <a:rPr kumimoji="1" lang="zh-CN" altLang="en-US" dirty="0"/>
              <a:t> </a:t>
            </a:r>
            <a:r>
              <a:rPr kumimoji="1" lang="en-US" altLang="zh-CN" dirty="0"/>
              <a:t>keV</a:t>
            </a:r>
          </a:p>
          <a:p>
            <a:r>
              <a:rPr kumimoji="1" lang="en-US" altLang="zh-CN" dirty="0"/>
              <a:t>NH</a:t>
            </a:r>
            <a:r>
              <a:rPr kumimoji="1" lang="zh-CN" altLang="en-US" dirty="0"/>
              <a:t> </a:t>
            </a:r>
            <a:r>
              <a:rPr kumimoji="1" lang="en-US" altLang="zh-CN" dirty="0"/>
              <a:t>=</a:t>
            </a:r>
            <a:r>
              <a:rPr kumimoji="1" lang="zh-CN" altLang="en-US" dirty="0"/>
              <a:t> </a:t>
            </a:r>
            <a:r>
              <a:rPr kumimoji="1" lang="en-US" altLang="zh-CN" dirty="0"/>
              <a:t>7e13</a:t>
            </a:r>
            <a:r>
              <a:rPr kumimoji="1" lang="zh-CN" altLang="en-US" dirty="0"/>
              <a:t> </a:t>
            </a:r>
            <a:r>
              <a:rPr kumimoji="1" lang="en-US" altLang="zh-CN" dirty="0"/>
              <a:t>cm^-2</a:t>
            </a:r>
            <a:r>
              <a:rPr kumimoji="1" lang="zh-CN" altLang="en-US" dirty="0"/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D61A3FE-5CC8-F893-E23B-2752F62C3239}"/>
              </a:ext>
            </a:extLst>
          </p:cNvPr>
          <p:cNvSpPr txBox="1"/>
          <p:nvPr/>
        </p:nvSpPr>
        <p:spPr>
          <a:xfrm>
            <a:off x="2379258" y="5895696"/>
            <a:ext cx="735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拟合模型：</a:t>
            </a:r>
            <a:r>
              <a:rPr kumimoji="1" lang="en-US" altLang="zh-CN" dirty="0" err="1"/>
              <a:t>Tbabs</a:t>
            </a:r>
            <a:r>
              <a:rPr kumimoji="1" lang="zh-CN" altLang="en-US" dirty="0"/>
              <a:t> </a:t>
            </a:r>
            <a:r>
              <a:rPr kumimoji="1" lang="en-US" altLang="zh-CN" dirty="0"/>
              <a:t>(</a:t>
            </a:r>
            <a:r>
              <a:rPr kumimoji="1" lang="en-US" altLang="zh-CN" dirty="0" err="1"/>
              <a:t>apec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apec</a:t>
            </a:r>
            <a:r>
              <a:rPr kumimoji="1" lang="en-US" altLang="zh-CN" dirty="0"/>
              <a:t>)</a:t>
            </a:r>
            <a:r>
              <a:rPr kumimoji="1" lang="zh-CN" altLang="en-US" dirty="0"/>
              <a:t>；吸收柱密度显著降低（初步结果）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>
              <a:buClrTx/>
              <a:buSzTx/>
              <a:buFontTx/>
            </a:pP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LP 820-19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：光学后随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1" lang="zh-CN" altLang="en-US" sz="3200" kern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93775" y="965200"/>
            <a:ext cx="6088380" cy="2537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116" t="8847" r="3050" b="3808"/>
          <a:stretch>
            <a:fillRect/>
          </a:stretch>
        </p:blipFill>
        <p:spPr>
          <a:xfrm>
            <a:off x="609600" y="3630930"/>
            <a:ext cx="10812780" cy="32270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68970" y="1211580"/>
            <a:ext cx="2912110" cy="19380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ym typeface="+mn-ea"/>
              </a:rPr>
              <a:t>星载触发</a:t>
            </a:r>
            <a:r>
              <a:rPr lang="en-US" altLang="zh-CN" sz="2400" dirty="0">
                <a:sym typeface="+mn-ea"/>
              </a:rPr>
              <a:t>43</a:t>
            </a:r>
            <a:r>
              <a:rPr lang="zh-CN" altLang="en-US" sz="2400" dirty="0">
                <a:sym typeface="+mn-ea"/>
              </a:rPr>
              <a:t>分钟之后，新疆金山望远镜进行光学后随观测；发现</a:t>
            </a:r>
            <a:r>
              <a:rPr lang="en-US" altLang="zh-CN" sz="2400" dirty="0">
                <a:sym typeface="+mn-ea"/>
              </a:rPr>
              <a:t>LP 820-19</a:t>
            </a:r>
            <a:r>
              <a:rPr lang="zh-CN" altLang="en-US" sz="2400" dirty="0">
                <a:sym typeface="+mn-ea"/>
              </a:rPr>
              <a:t>显著变亮</a:t>
            </a:r>
          </a:p>
        </p:txBody>
      </p:sp>
      <p:cxnSp>
        <p:nvCxnSpPr>
          <p:cNvPr id="12" name="直线箭头连接符 3"/>
          <p:cNvCxnSpPr>
            <a:cxnSpLocks/>
          </p:cNvCxnSpPr>
          <p:nvPr>
            <p:custDataLst>
              <p:tags r:id="rId3"/>
            </p:custDataLst>
          </p:nvPr>
        </p:nvCxnSpPr>
        <p:spPr bwMode="auto">
          <a:xfrm flipH="1">
            <a:off x="5820410" y="2214226"/>
            <a:ext cx="244856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文本框 12"/>
          <p:cNvSpPr txBox="1"/>
          <p:nvPr/>
        </p:nvSpPr>
        <p:spPr>
          <a:xfrm>
            <a:off x="609600" y="13030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PanSTARRS 16.24mag (r band)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204970" y="24872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Jinshan 12 mag (r band)</a:t>
            </a: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7689850" y="4531995"/>
            <a:ext cx="28111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星载触发</a:t>
            </a:r>
            <a:r>
              <a:rPr lang="en-US" altLang="zh-CN" sz="2400" dirty="0"/>
              <a:t>2.2h</a:t>
            </a:r>
            <a:r>
              <a:rPr lang="zh-CN" altLang="en-US" sz="2400" dirty="0"/>
              <a:t>之后，</a:t>
            </a:r>
            <a:r>
              <a:rPr lang="en-US" altLang="zh-CN" sz="2400" dirty="0"/>
              <a:t>Bootes</a:t>
            </a:r>
            <a:r>
              <a:rPr lang="zh-CN" altLang="en-US" sz="2400" dirty="0"/>
              <a:t>对</a:t>
            </a:r>
            <a:r>
              <a:rPr lang="en-US" altLang="zh-CN" sz="2400" dirty="0"/>
              <a:t>LP 820-19</a:t>
            </a:r>
            <a:r>
              <a:rPr lang="zh-CN" altLang="en-US" sz="2400" dirty="0"/>
              <a:t>进行光学后随观测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>
              <a:buClrTx/>
              <a:buSzTx/>
              <a:buFontTx/>
            </a:pP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研究展望：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EP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&amp;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3200" kern="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Mephisto</a:t>
            </a:r>
            <a:endParaRPr kumimoji="1" lang="zh-CN" altLang="en-US" sz="3200" kern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EC6439F-7B9D-B71E-DCDF-3C4E7FB0FEE4}"/>
              </a:ext>
            </a:extLst>
          </p:cNvPr>
          <p:cNvSpPr txBox="1"/>
          <p:nvPr/>
        </p:nvSpPr>
        <p:spPr>
          <a:xfrm>
            <a:off x="795453" y="1182029"/>
            <a:ext cx="10972800" cy="515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系统字体常规体"/>
              <a:buChar char="✩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建立一个中等大小的光学 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X-ray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同时观测的样本； 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系统字体常规体"/>
              <a:buChar char="✩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研究恒星磁场活动和自转之间的关系，增进对恒星发电机机制的理解；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系统字体常规体"/>
              <a:buChar char="✩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研究恒星耀发的温度演化过程，研究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射线耀发和光学耀发之间的相关性；估计恒星耀发总能量； 从而限制恒星耀发模型；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系统字体常规体"/>
              <a:buChar char="✩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研究恒星耀发对“宜居行星”大气的影响；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系统字体常规体"/>
              <a:buChar char="✩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捕捉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CME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现象；探索恒星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CME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现象和恒星耀发的物理图景。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系统字体常规体"/>
              <a:buChar char="✩"/>
            </a:pP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248079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919265-BE5E-279D-EB8F-271CF5546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35" y="1182029"/>
            <a:ext cx="8034370" cy="50292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AD0743-B4B0-C106-9836-7D12620EDEBA}"/>
              </a:ext>
            </a:extLst>
          </p:cNvPr>
          <p:cNvSpPr txBox="1"/>
          <p:nvPr/>
        </p:nvSpPr>
        <p:spPr>
          <a:xfrm>
            <a:off x="4928839" y="294837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X-ray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dimming</a:t>
            </a:r>
            <a:endParaRPr kumimoji="1" lang="zh-CN" altLang="en-US" sz="2800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恒星耀发机制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（太阳耀斑标准模型）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0942" y="377741"/>
            <a:ext cx="2051058" cy="985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43320" y="1006475"/>
            <a:ext cx="3990340" cy="5704840"/>
          </a:xfrm>
          <a:prstGeom prst="rect">
            <a:avLst/>
          </a:prstGeom>
        </p:spPr>
      </p:pic>
      <p:pic>
        <p:nvPicPr>
          <p:cNvPr id="8" name="图片 7" descr="Color-online-Standard-model-of-a-solar-flare-The-flare-is-triggered-by-the-ascensio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" y="1006475"/>
            <a:ext cx="5318125" cy="5451475"/>
          </a:xfrm>
          <a:prstGeom prst="rect">
            <a:avLst/>
          </a:prstGeom>
        </p:spPr>
      </p:pic>
      <p:cxnSp>
        <p:nvCxnSpPr>
          <p:cNvPr id="10" name="直线箭头连接符 3"/>
          <p:cNvCxnSpPr/>
          <p:nvPr>
            <p:custDataLst>
              <p:tags r:id="rId2"/>
            </p:custDataLst>
          </p:nvPr>
        </p:nvCxnSpPr>
        <p:spPr bwMode="auto">
          <a:xfrm>
            <a:off x="3951867" y="6017442"/>
            <a:ext cx="3710940" cy="17907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直线箭头连接符 3"/>
          <p:cNvCxnSpPr/>
          <p:nvPr>
            <p:custDataLst>
              <p:tags r:id="rId3"/>
            </p:custDataLst>
          </p:nvPr>
        </p:nvCxnSpPr>
        <p:spPr bwMode="auto">
          <a:xfrm>
            <a:off x="3711202" y="4913177"/>
            <a:ext cx="3710940" cy="5607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文本框 11"/>
          <p:cNvSpPr txBox="1"/>
          <p:nvPr/>
        </p:nvSpPr>
        <p:spPr>
          <a:xfrm>
            <a:off x="9304020" y="5828030"/>
            <a:ext cx="929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色球层</a:t>
            </a: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9135745" y="5105400"/>
            <a:ext cx="2640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磁环内等离子逐渐冷却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304020" y="6457950"/>
            <a:ext cx="2303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Benz et al. 1993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1553845" y="6457950"/>
            <a:ext cx="2303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Lysenko et al. 2020</a:t>
            </a: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320040" y="1284605"/>
            <a:ext cx="2640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possible CME</a:t>
            </a:r>
          </a:p>
        </p:txBody>
      </p:sp>
      <p:cxnSp>
        <p:nvCxnSpPr>
          <p:cNvPr id="17" name="直线箭头连接符 3"/>
          <p:cNvCxnSpPr>
            <a:cxnSpLocks/>
          </p:cNvCxnSpPr>
          <p:nvPr>
            <p:custDataLst>
              <p:tags r:id="rId7"/>
            </p:custDataLst>
          </p:nvPr>
        </p:nvCxnSpPr>
        <p:spPr bwMode="auto">
          <a:xfrm flipV="1">
            <a:off x="1853827" y="1363199"/>
            <a:ext cx="1107178" cy="13494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对恒星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射线耀发事件的观测展望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0942" y="377741"/>
            <a:ext cx="2051058" cy="985458"/>
          </a:xfrm>
          <a:prstGeom prst="rect">
            <a:avLst/>
          </a:prstGeom>
        </p:spPr>
      </p:pic>
      <p:pic>
        <p:nvPicPr>
          <p:cNvPr id="13" name="image58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010" y="1527175"/>
            <a:ext cx="5762625" cy="43319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" name="Shape 237"/>
          <p:cNvSpPr/>
          <p:nvPr/>
        </p:nvSpPr>
        <p:spPr>
          <a:xfrm>
            <a:off x="1376045" y="2964815"/>
            <a:ext cx="1116330" cy="986790"/>
          </a:xfrm>
          <a:prstGeom prst="rect">
            <a:avLst/>
          </a:prstGeom>
          <a:solidFill>
            <a:srgbClr val="C3D69B">
              <a:alpha val="35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6" name="Shape 238"/>
          <p:cNvSpPr/>
          <p:nvPr/>
        </p:nvSpPr>
        <p:spPr>
          <a:xfrm>
            <a:off x="3516630" y="3505200"/>
            <a:ext cx="1741805" cy="70675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lvl="0"/>
            <a:r>
              <a:rPr lang="en-US" sz="2000" dirty="0">
                <a:solidFill>
                  <a:srgbClr val="0070C0"/>
                </a:solidFill>
              </a:rPr>
              <a:t>new</a:t>
            </a:r>
            <a:r>
              <a:rPr sz="2000" dirty="0">
                <a:solidFill>
                  <a:srgbClr val="0070C0"/>
                </a:solidFill>
              </a:rPr>
              <a:t> discovery </a:t>
            </a:r>
          </a:p>
          <a:p>
            <a:pPr lvl="0"/>
            <a:r>
              <a:rPr sz="2000" dirty="0">
                <a:solidFill>
                  <a:srgbClr val="0070C0"/>
                </a:solidFill>
              </a:rPr>
              <a:t>space</a:t>
            </a:r>
          </a:p>
        </p:txBody>
      </p:sp>
      <p:sp>
        <p:nvSpPr>
          <p:cNvPr id="17" name="Shape 239"/>
          <p:cNvSpPr/>
          <p:nvPr/>
        </p:nvSpPr>
        <p:spPr>
          <a:xfrm flipH="1" flipV="1">
            <a:off x="2142452" y="3667734"/>
            <a:ext cx="1211809" cy="142266"/>
          </a:xfrm>
          <a:prstGeom prst="line">
            <a:avLst/>
          </a:prstGeom>
          <a:ln w="25400">
            <a:solidFill>
              <a:srgbClr val="00B05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3" name="图片 2" descr="截屏2024-08-02 23.41.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520" y="1609090"/>
            <a:ext cx="5554345" cy="4168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69400" y="4333875"/>
            <a:ext cx="205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00FF00"/>
                </a:highlight>
              </a:rPr>
              <a:t>MAXI 2009-2016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42490" y="6196330"/>
            <a:ext cx="7207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highlight>
                  <a:srgbClr val="FFFF00"/>
                </a:highlight>
              </a:rPr>
              <a:t>EP</a:t>
            </a:r>
            <a:r>
              <a:rPr lang="zh-CN" altLang="en-US" sz="2400" dirty="0">
                <a:highlight>
                  <a:srgbClr val="FFFF00"/>
                </a:highlight>
              </a:rPr>
              <a:t>有望得到迄今为止最大的恒星</a:t>
            </a:r>
            <a:r>
              <a:rPr lang="en-US" altLang="zh-CN" sz="2400" dirty="0">
                <a:highlight>
                  <a:srgbClr val="FFFF00"/>
                </a:highlight>
              </a:rPr>
              <a:t>X</a:t>
            </a:r>
            <a:r>
              <a:rPr lang="zh-CN" altLang="en-US" sz="2400" dirty="0">
                <a:highlight>
                  <a:srgbClr val="FFFF00"/>
                </a:highlight>
              </a:rPr>
              <a:t>射线耀发样本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168515" y="2243455"/>
            <a:ext cx="2181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Tsuboi</a:t>
            </a:r>
            <a:r>
              <a:rPr lang="en-US" altLang="zh-CN" dirty="0"/>
              <a:t> et al. 2017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对恒星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射线耀发事件的探测率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0942" y="377741"/>
            <a:ext cx="2051058" cy="9854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39130" y="1363345"/>
            <a:ext cx="6452870" cy="4306570"/>
          </a:xfrm>
          <a:prstGeom prst="rect">
            <a:avLst/>
          </a:prstGeom>
        </p:spPr>
      </p:pic>
      <p:pic>
        <p:nvPicPr>
          <p:cNvPr id="9" name="内容占位符 8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126490"/>
            <a:ext cx="5593715" cy="478028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078865" y="5906770"/>
            <a:ext cx="107175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</a:rPr>
              <a:t>通过</a:t>
            </a:r>
            <a:r>
              <a:rPr lang="en-US" altLang="zh-CN" sz="2400" dirty="0">
                <a:solidFill>
                  <a:schemeClr val="tx1"/>
                </a:solidFill>
              </a:rPr>
              <a:t>Kepler</a:t>
            </a:r>
            <a:r>
              <a:rPr lang="zh-CN" altLang="en-US" sz="2400" dirty="0">
                <a:solidFill>
                  <a:schemeClr val="tx1"/>
                </a:solidFill>
              </a:rPr>
              <a:t>天区光学耀发事件统计结果，粗略估计</a:t>
            </a:r>
            <a:r>
              <a:rPr lang="en-US" altLang="zh-CN" sz="2400" dirty="0">
                <a:solidFill>
                  <a:schemeClr val="tx1"/>
                </a:solidFill>
              </a:rPr>
              <a:t>EP</a:t>
            </a:r>
            <a:r>
              <a:rPr lang="zh-CN" altLang="en-US" sz="2400" dirty="0">
                <a:solidFill>
                  <a:schemeClr val="tx1"/>
                </a:solidFill>
              </a:rPr>
              <a:t>预计每年可探测到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C0C0C0"/>
                </a:highlight>
              </a:rPr>
              <a:t>~1000</a:t>
            </a:r>
            <a:r>
              <a:rPr lang="zh-CN" altLang="en-US" sz="2400" dirty="0">
                <a:solidFill>
                  <a:schemeClr val="tx1"/>
                </a:solidFill>
              </a:rPr>
              <a:t>例恒星耀发事件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对恒星耀发事件的观测策略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0942" y="377741"/>
            <a:ext cx="2051058" cy="985458"/>
          </a:xfrm>
          <a:prstGeom prst="rect">
            <a:avLst/>
          </a:prstGeom>
        </p:spPr>
      </p:pic>
      <p:pic>
        <p:nvPicPr>
          <p:cNvPr id="9" name="image87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1769729" y="1109623"/>
            <a:ext cx="2821160" cy="254391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6096000" y="1917065"/>
            <a:ext cx="5984875" cy="299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3F6797"/>
                </a:solidFill>
              </a:rPr>
              <a:t>主要通过</a:t>
            </a:r>
            <a:r>
              <a:rPr lang="en-US" altLang="zh-CN" sz="2400" dirty="0">
                <a:solidFill>
                  <a:srgbClr val="3F6797"/>
                </a:solidFill>
              </a:rPr>
              <a:t>WXT</a:t>
            </a:r>
            <a:r>
              <a:rPr lang="zh-CN" altLang="en-US" sz="2400" dirty="0">
                <a:solidFill>
                  <a:srgbClr val="3F6797"/>
                </a:solidFill>
              </a:rPr>
              <a:t>巡天观测发现</a:t>
            </a:r>
            <a:endParaRPr lang="en-US" altLang="zh-CN" sz="2400" dirty="0">
              <a:solidFill>
                <a:srgbClr val="3F6797"/>
              </a:solidFill>
            </a:endParaRPr>
          </a:p>
          <a:p>
            <a:pPr marL="342900" lvl="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3F6797"/>
                </a:solidFill>
              </a:rPr>
              <a:t>自主后随观测（</a:t>
            </a:r>
            <a:r>
              <a:rPr lang="en-US" altLang="zh-CN" sz="2400" dirty="0">
                <a:solidFill>
                  <a:srgbClr val="3F6797"/>
                </a:solidFill>
              </a:rPr>
              <a:t>FXT</a:t>
            </a:r>
            <a:r>
              <a:rPr lang="zh-CN" altLang="en-US" sz="2400" dirty="0">
                <a:solidFill>
                  <a:srgbClr val="3F6797"/>
                </a:solidFill>
              </a:rPr>
              <a:t>）</a:t>
            </a:r>
          </a:p>
          <a:p>
            <a:pPr marL="342900" lvl="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3F6797"/>
                </a:solidFill>
              </a:rPr>
              <a:t> </a:t>
            </a:r>
            <a:r>
              <a:rPr lang="zh-CN" altLang="en-US" sz="2400" dirty="0">
                <a:solidFill>
                  <a:srgbClr val="3F6797"/>
                </a:solidFill>
              </a:rPr>
              <a:t>一般情况下，地面发现的恒星耀发事件不进行</a:t>
            </a:r>
            <a:r>
              <a:rPr lang="en-US" altLang="zh-CN" sz="2400" dirty="0">
                <a:solidFill>
                  <a:srgbClr val="3F6797"/>
                </a:solidFill>
              </a:rPr>
              <a:t>FXT</a:t>
            </a:r>
            <a:r>
              <a:rPr lang="zh-CN" altLang="en-US" sz="2400" dirty="0">
                <a:solidFill>
                  <a:srgbClr val="3F6797"/>
                </a:solidFill>
              </a:rPr>
              <a:t>后随</a:t>
            </a:r>
          </a:p>
          <a:p>
            <a:pPr marL="342900" lvl="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3F6797"/>
                </a:solidFill>
              </a:rPr>
              <a:t>部分源通过年度计划</a:t>
            </a:r>
            <a:r>
              <a:rPr lang="en-US" altLang="zh-CN" sz="2400" dirty="0">
                <a:solidFill>
                  <a:srgbClr val="3F6797"/>
                </a:solidFill>
              </a:rPr>
              <a:t>(GP)</a:t>
            </a:r>
            <a:r>
              <a:rPr lang="zh-CN" altLang="en-US" sz="2400" dirty="0">
                <a:solidFill>
                  <a:srgbClr val="3F6797"/>
                </a:solidFill>
              </a:rPr>
              <a:t>使用</a:t>
            </a:r>
            <a:r>
              <a:rPr lang="en-US" altLang="zh-CN" sz="2400" dirty="0">
                <a:solidFill>
                  <a:srgbClr val="3F6797"/>
                </a:solidFill>
              </a:rPr>
              <a:t>FXT</a:t>
            </a:r>
            <a:r>
              <a:rPr lang="zh-CN" altLang="en-US" sz="2400" dirty="0">
                <a:solidFill>
                  <a:srgbClr val="3F6797"/>
                </a:solidFill>
              </a:rPr>
              <a:t>观测</a:t>
            </a:r>
          </a:p>
          <a:p>
            <a:pPr marL="342900" lvl="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rgbClr val="3F6797"/>
              </a:solidFill>
            </a:endParaRPr>
          </a:p>
          <a:p>
            <a:pPr marL="342900" lvl="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srgbClr val="3F6797"/>
              </a:solidFill>
            </a:endParaRPr>
          </a:p>
        </p:txBody>
      </p:sp>
      <p:sp>
        <p:nvSpPr>
          <p:cNvPr id="12" name="Shape 418"/>
          <p:cNvSpPr/>
          <p:nvPr/>
        </p:nvSpPr>
        <p:spPr>
          <a:xfrm>
            <a:off x="238716" y="1363199"/>
            <a:ext cx="1531013" cy="5539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1500" b="1" dirty="0"/>
              <a:t>WXT </a:t>
            </a:r>
            <a:r>
              <a:rPr sz="1500" b="1" dirty="0" err="1"/>
              <a:t>FoV</a:t>
            </a:r>
            <a:endParaRPr sz="1500" b="1" dirty="0"/>
          </a:p>
          <a:p>
            <a:pPr lvl="0"/>
            <a:r>
              <a:rPr sz="1500" b="1" dirty="0"/>
              <a:t>~3600 sq. deg</a:t>
            </a:r>
          </a:p>
        </p:txBody>
      </p:sp>
      <p:pic>
        <p:nvPicPr>
          <p:cNvPr id="19" name="galac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315767" y="3771104"/>
            <a:ext cx="5382820" cy="2753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对耀发恒星的探测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0942" y="377741"/>
            <a:ext cx="2051058" cy="9854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60725" y="6482080"/>
            <a:ext cx="5671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截止</a:t>
            </a:r>
            <a:r>
              <a:rPr lang="en-US" altLang="zh-CN" dirty="0"/>
              <a:t>8</a:t>
            </a:r>
            <a:r>
              <a:rPr lang="zh-CN" altLang="en-US" dirty="0"/>
              <a:t>月</a:t>
            </a:r>
            <a:r>
              <a:rPr lang="en-US" altLang="zh-CN" dirty="0"/>
              <a:t>3</a:t>
            </a:r>
            <a:r>
              <a:rPr lang="zh-CN" altLang="en-US" dirty="0"/>
              <a:t>日，</a:t>
            </a:r>
            <a:r>
              <a:rPr lang="en-US" altLang="zh-CN" dirty="0"/>
              <a:t>369</a:t>
            </a:r>
            <a:r>
              <a:rPr lang="zh-CN" altLang="en-US" dirty="0"/>
              <a:t>个耀发恒星</a:t>
            </a:r>
            <a:r>
              <a:rPr lang="en-US" altLang="zh-CN" dirty="0"/>
              <a:t> </a:t>
            </a:r>
            <a:r>
              <a:rPr lang="zh-CN" altLang="en-US" dirty="0"/>
              <a:t>（不完全统计）</a:t>
            </a:r>
          </a:p>
        </p:txBody>
      </p:sp>
      <p:pic>
        <p:nvPicPr>
          <p:cNvPr id="6" name="图片 5" descr="截屏2024-08-03 00.36.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022985"/>
            <a:ext cx="10523220" cy="55327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探测到耀发恒星的光度和距离分布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0942" y="377741"/>
            <a:ext cx="2051058" cy="985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56055" y="761365"/>
            <a:ext cx="8147685" cy="60966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91980" y="1688465"/>
            <a:ext cx="2294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绝大部分恒星距离</a:t>
            </a:r>
            <a:r>
              <a:rPr lang="en-US" altLang="zh-CN" dirty="0">
                <a:highlight>
                  <a:srgbClr val="FFFF00"/>
                </a:highlight>
              </a:rPr>
              <a:t>&lt; 1 kpc</a:t>
            </a:r>
          </a:p>
        </p:txBody>
      </p:sp>
      <p:pic>
        <p:nvPicPr>
          <p:cNvPr id="6" name="图片 5" descr="截屏2024-08-02 23.41.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927350" y="1068705"/>
            <a:ext cx="2787650" cy="209232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577840" y="4858385"/>
            <a:ext cx="2548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 </a:t>
            </a:r>
            <a:r>
              <a:rPr lang="zh-CN" altLang="en-US" dirty="0">
                <a:highlight>
                  <a:srgbClr val="FFFF00"/>
                </a:highlight>
              </a:rPr>
              <a:t>探测极限</a:t>
            </a:r>
            <a:r>
              <a:rPr lang="en-US" altLang="zh-CN" dirty="0">
                <a:highlight>
                  <a:srgbClr val="FFFF00"/>
                </a:highlight>
              </a:rPr>
              <a:t>~0.1 mcrab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733040" y="3161030"/>
            <a:ext cx="2548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流量高于</a:t>
            </a:r>
            <a:r>
              <a:rPr lang="en-US" altLang="zh-CN" dirty="0">
                <a:highlight>
                  <a:srgbClr val="FFFF00"/>
                </a:highlight>
              </a:rPr>
              <a:t>10 mcrab</a:t>
            </a:r>
            <a:r>
              <a:rPr lang="zh-CN" altLang="en-US" dirty="0">
                <a:highlight>
                  <a:srgbClr val="FFFF00"/>
                </a:highlight>
              </a:rPr>
              <a:t>的恒星耀发事件较少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LXT221107A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HD251108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en-US" altLang="zh-CN" sz="3200" kern="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0942" y="377741"/>
            <a:ext cx="2051058" cy="9854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485" y="1191895"/>
            <a:ext cx="8739505" cy="5170805"/>
          </a:xfrm>
          <a:prstGeom prst="rect">
            <a:avLst/>
          </a:prstGeom>
        </p:spPr>
      </p:pic>
      <p:sp>
        <p:nvSpPr>
          <p:cNvPr id="17" name="圆角矩形 16"/>
          <p:cNvSpPr/>
          <p:nvPr>
            <p:custDataLst>
              <p:tags r:id="rId2"/>
            </p:custDataLst>
          </p:nvPr>
        </p:nvSpPr>
        <p:spPr>
          <a:xfrm>
            <a:off x="8881110" y="1327150"/>
            <a:ext cx="3256280" cy="5035550"/>
          </a:xfrm>
          <a:prstGeom prst="roundRect">
            <a:avLst/>
          </a:prstGeom>
          <a:noFill/>
          <a:ln w="28575">
            <a:solidFill>
              <a:srgbClr val="194A9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194A9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fontAlgn="auto">
              <a:lnSpc>
                <a:spcPct val="120000"/>
              </a:lnSpc>
            </a:pPr>
            <a:r>
              <a:rPr lang="en-US" altLang="zh-CN" b="1">
                <a:solidFill>
                  <a:srgbClr val="C00000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HD 251108</a:t>
            </a:r>
            <a:endParaRPr lang="en-US" altLang="zh-CN" b="1">
              <a:solidFill>
                <a:srgbClr val="C00000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1600" b="1">
                <a:solidFill>
                  <a:schemeClr val="tx1"/>
                </a:solidFill>
                <a:sym typeface="+mn-ea"/>
              </a:rPr>
              <a:t>类别：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RS CVn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1600" b="1">
                <a:solidFill>
                  <a:schemeClr val="tx1"/>
                </a:solidFill>
                <a:sym typeface="+mn-ea"/>
              </a:rPr>
              <a:t>距离：5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05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pc</a:t>
            </a:r>
            <a:endParaRPr lang="zh-CN" altLang="en-US" sz="1600" b="1">
              <a:solidFill>
                <a:schemeClr val="tx1"/>
              </a:solidFill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1600" b="1">
                <a:solidFill>
                  <a:schemeClr val="tx1"/>
                </a:solidFill>
                <a:sym typeface="+mn-ea"/>
              </a:rPr>
              <a:t>V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星等：9.72 - 10.63 mag</a:t>
            </a:r>
          </a:p>
          <a:p>
            <a:pPr indent="0" fontAlgn="auto">
              <a:lnSpc>
                <a:spcPct val="120000"/>
              </a:lnSpc>
            </a:pPr>
            <a:r>
              <a:rPr lang="zh-CN" altLang="en-US" sz="1600" b="1">
                <a:solidFill>
                  <a:schemeClr val="tx1"/>
                </a:solidFill>
                <a:sym typeface="+mn-ea"/>
              </a:rPr>
              <a:t>轨道周期：～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42 d</a:t>
            </a:r>
          </a:p>
          <a:p>
            <a:pPr indent="0" fontAlgn="auto">
              <a:lnSpc>
                <a:spcPct val="120000"/>
              </a:lnSpc>
            </a:pPr>
            <a:r>
              <a:rPr lang="zh-CN" altLang="en-US" sz="1600" b="1">
                <a:solidFill>
                  <a:schemeClr val="tx1"/>
                </a:solidFill>
                <a:sym typeface="+mn-ea"/>
              </a:rPr>
              <a:t>光谱型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(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主星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)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：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K2</a:t>
            </a:r>
          </a:p>
          <a:p>
            <a:pPr indent="0" fontAlgn="auto">
              <a:lnSpc>
                <a:spcPct val="120000"/>
              </a:lnSpc>
            </a:pPr>
            <a:r>
              <a:rPr lang="en-US" altLang="zh-CN" sz="1600" b="1">
                <a:solidFill>
                  <a:schemeClr val="tx1"/>
                </a:solidFill>
              </a:rPr>
              <a:t>T_eff</a:t>
            </a:r>
            <a:r>
              <a:rPr lang="zh-CN" altLang="en-US" sz="1600" b="1">
                <a:solidFill>
                  <a:schemeClr val="tx1"/>
                </a:solidFill>
              </a:rPr>
              <a:t>：</a:t>
            </a:r>
            <a:r>
              <a:rPr lang="en-US" altLang="zh-CN" sz="1600" b="1">
                <a:solidFill>
                  <a:schemeClr val="tx1"/>
                </a:solidFill>
              </a:rPr>
              <a:t>4544.5K</a:t>
            </a:r>
          </a:p>
          <a:p>
            <a:pPr indent="0" fontAlgn="auto">
              <a:lnSpc>
                <a:spcPct val="120000"/>
              </a:lnSpc>
            </a:pPr>
            <a:r>
              <a:rPr lang="en-US" altLang="zh-CN" sz="1600" b="1">
                <a:solidFill>
                  <a:schemeClr val="tx1"/>
                </a:solidFill>
              </a:rPr>
              <a:t>logg</a:t>
            </a:r>
            <a:r>
              <a:rPr lang="zh-CN" altLang="en-US" sz="1600" b="1">
                <a:solidFill>
                  <a:schemeClr val="tx1"/>
                </a:solidFill>
              </a:rPr>
              <a:t>：</a:t>
            </a:r>
            <a:r>
              <a:rPr lang="en-US" altLang="zh-CN" sz="1600" b="1">
                <a:solidFill>
                  <a:schemeClr val="tx1"/>
                </a:solidFill>
              </a:rPr>
              <a:t>2.13 [cgs]</a:t>
            </a:r>
          </a:p>
          <a:p>
            <a:pPr indent="0" fontAlgn="auto">
              <a:lnSpc>
                <a:spcPct val="120000"/>
              </a:lnSpc>
            </a:pPr>
            <a:r>
              <a:rPr lang="en-US" altLang="zh-CN" sz="1600" b="1">
                <a:solidFill>
                  <a:schemeClr val="tx1"/>
                </a:solidFill>
              </a:rPr>
              <a:t>R_star</a:t>
            </a:r>
            <a:r>
              <a:rPr lang="zh-CN" altLang="en-US" sz="1600" b="1">
                <a:solidFill>
                  <a:schemeClr val="tx1"/>
                </a:solidFill>
              </a:rPr>
              <a:t>：～</a:t>
            </a:r>
            <a:r>
              <a:rPr lang="en-US" altLang="zh-CN" sz="1600" b="1">
                <a:solidFill>
                  <a:schemeClr val="tx1"/>
                </a:solidFill>
              </a:rPr>
              <a:t>15R⊙</a:t>
            </a:r>
          </a:p>
          <a:p>
            <a:pPr indent="0" fontAlgn="auto">
              <a:lnSpc>
                <a:spcPct val="120000"/>
              </a:lnSpc>
            </a:pPr>
            <a:r>
              <a:rPr lang="zh-CN" altLang="en-US" sz="1600" b="1">
                <a:solidFill>
                  <a:schemeClr val="tx1"/>
                </a:solidFill>
                <a:sym typeface="+mn-ea"/>
              </a:rPr>
              <a:t>宁静态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 F</a:t>
            </a:r>
            <a:r>
              <a:rPr lang="en-US" altLang="zh-CN" sz="1600" b="1" baseline="-25000">
                <a:solidFill>
                  <a:schemeClr val="tx1"/>
                </a:solidFill>
                <a:sym typeface="+mn-ea"/>
              </a:rPr>
              <a:t>X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：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4.7e-12 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erg/s/cm</a:t>
            </a:r>
            <a:r>
              <a:rPr lang="zh-CN" altLang="en-US" sz="1600" b="1" baseline="30000">
                <a:solidFill>
                  <a:schemeClr val="tx1"/>
                </a:solidFill>
                <a:sym typeface="+mn-ea"/>
              </a:rPr>
              <a:t>2</a:t>
            </a:r>
          </a:p>
          <a:p>
            <a:pPr indent="0" fontAlgn="auto">
              <a:lnSpc>
                <a:spcPct val="120000"/>
              </a:lnSpc>
            </a:pPr>
            <a:endParaRPr lang="zh-CN" altLang="en-US" b="1">
              <a:solidFill>
                <a:srgbClr val="C00000"/>
              </a:solidFill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C00000"/>
                </a:solidFill>
                <a:sym typeface="+mn-ea"/>
              </a:rPr>
              <a:t>此次耀发</a:t>
            </a:r>
            <a:endParaRPr lang="zh-CN" altLang="en-US" b="1">
              <a:solidFill>
                <a:srgbClr val="C00000"/>
              </a:solidFill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1600" b="1">
                <a:solidFill>
                  <a:schemeClr val="tx1"/>
                </a:solidFill>
                <a:sym typeface="+mn-ea"/>
              </a:rPr>
              <a:t>峰值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 F</a:t>
            </a:r>
            <a:r>
              <a:rPr lang="en-US" altLang="zh-CN" sz="1600" b="1" baseline="-25000">
                <a:solidFill>
                  <a:schemeClr val="tx1"/>
                </a:solidFill>
                <a:sym typeface="+mn-ea"/>
              </a:rPr>
              <a:t>X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：3.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6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e-10 erg/s/cm</a:t>
            </a:r>
            <a:r>
              <a:rPr lang="zh-CN" altLang="en-US" sz="1600" b="1" baseline="30000">
                <a:solidFill>
                  <a:schemeClr val="tx1"/>
                </a:solidFill>
                <a:sym typeface="+mn-ea"/>
              </a:rPr>
              <a:t>2</a:t>
            </a:r>
            <a:endParaRPr lang="zh-CN" altLang="en-US" sz="1600" b="1">
              <a:solidFill>
                <a:schemeClr val="tx1"/>
              </a:solidFill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1600" b="1">
                <a:solidFill>
                  <a:schemeClr val="tx1"/>
                </a:solidFill>
                <a:sym typeface="+mn-ea"/>
              </a:rPr>
              <a:t>峰值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 L</a:t>
            </a:r>
            <a:r>
              <a:rPr lang="en-US" altLang="zh-CN" sz="1600" b="1" baseline="-25000">
                <a:solidFill>
                  <a:schemeClr val="tx1"/>
                </a:solidFill>
                <a:sym typeface="+mn-ea"/>
              </a:rPr>
              <a:t>X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：1.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e34 erg/s</a:t>
            </a:r>
          </a:p>
          <a:p>
            <a:pPr indent="0" fontAlgn="auto">
              <a:lnSpc>
                <a:spcPct val="120000"/>
              </a:lnSpc>
            </a:pPr>
            <a:r>
              <a:rPr lang="zh-CN" altLang="en-US" sz="1600" b="1">
                <a:solidFill>
                  <a:schemeClr val="tx1"/>
                </a:solidFill>
                <a:sym typeface="+mn-ea"/>
              </a:rPr>
              <a:t>持续时间：～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40d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57095" y="13633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快速上升</a:t>
            </a:r>
            <a:r>
              <a:rPr lang="en-US" altLang="zh-CN" dirty="0"/>
              <a:t>+</a:t>
            </a:r>
            <a:r>
              <a:rPr lang="zh-CN" altLang="en-US" dirty="0"/>
              <a:t>指数缓慢下降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DDAC51-4322-6498-4CE0-D82BBEFA0E52}"/>
              </a:ext>
            </a:extLst>
          </p:cNvPr>
          <p:cNvSpPr txBox="1"/>
          <p:nvPr/>
        </p:nvSpPr>
        <p:spPr>
          <a:xfrm>
            <a:off x="2298344" y="4303551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光学下降时标远小于</a:t>
            </a:r>
            <a:r>
              <a:rPr lang="en-US" altLang="zh-CN" dirty="0"/>
              <a:t>X-ray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UV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609600" y="274639"/>
            <a:ext cx="10972800" cy="561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FF"/>
                </a:solidFill>
                <a:latin typeface="Candara"/>
                <a:ea typeface="+mj-ea"/>
                <a:cs typeface="Candara"/>
                <a:sym typeface="Arial" panose="020B060402020209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cs typeface="宋体" charset="0"/>
                <a:sym typeface="Arial" panose="020B060402020209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3300"/>
                </a:solidFill>
                <a:latin typeface="Arial" panose="020B0604020202090204" pitchFamily="34" charset="0"/>
                <a:ea typeface="宋体" pitchFamily="2" charset="-122"/>
                <a:sym typeface="Arial" panose="020B0604020202090204" pitchFamily="34" charset="0"/>
              </a:defRPr>
            </a:lvl9pPr>
          </a:lstStyle>
          <a:p>
            <a:pPr algn="l"/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LXT221107A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发射线变化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80932" y="6196070"/>
            <a:ext cx="723029" cy="661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8011" y="929652"/>
            <a:ext cx="7786312" cy="5888983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my-template_2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my-template_2.thmx</Template>
  <TotalTime>1338</TotalTime>
  <Words>677</Words>
  <Application>Microsoft Macintosh PowerPoint</Application>
  <PresentationFormat>宽屏</PresentationFormat>
  <Paragraphs>102</Paragraphs>
  <Slides>19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黑体</vt:lpstr>
      <vt:lpstr>Microsoft YaHei</vt:lpstr>
      <vt:lpstr>Microsoft YaHei</vt:lpstr>
      <vt:lpstr>系统字体常规体</vt:lpstr>
      <vt:lpstr>Arial Bold</vt:lpstr>
      <vt:lpstr>CMR10</vt:lpstr>
      <vt:lpstr>Kaiti SC</vt:lpstr>
      <vt:lpstr>Arial</vt:lpstr>
      <vt:lpstr>Calibri</vt:lpstr>
      <vt:lpstr>Candara</vt:lpstr>
      <vt:lpstr>Chalkboard</vt:lpstr>
      <vt:lpstr>Roboto</vt:lpstr>
      <vt:lpstr>Verdana</vt:lpstr>
      <vt:lpstr>Wingdings</vt:lpstr>
      <vt:lpstr>my-template_2</vt:lpstr>
      <vt:lpstr>Office 主题</vt:lpstr>
      <vt:lpstr>ESA Presentation 16-9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Einstein Probe mission</dc:title>
  <dc:creator>wmy w</dc:creator>
  <cp:lastModifiedBy>禾阳 刘</cp:lastModifiedBy>
  <cp:revision>1526</cp:revision>
  <dcterms:created xsi:type="dcterms:W3CDTF">2024-08-05T02:19:35Z</dcterms:created>
  <dcterms:modified xsi:type="dcterms:W3CDTF">2024-08-06T00:57:19Z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E8DC50DE33DFEECEFA9EAC66FDA77F8B_42</vt:lpwstr>
  </property>
  <property fmtid="{D5CDD505-2E9C-101B-9397-08002B2CF9AE}" pid="3" name="KSOProductBuildVer">
    <vt:lpwstr>2052-6.5.2.8766</vt:lpwstr>
  </property>
</Properties>
</file>