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0.svg" ContentType="image/svg+xml"/>
  <Override PartName="/ppt/media/image12.svg" ContentType="image/svg+xml"/>
  <Override PartName="/ppt/media/image14.svg" ContentType="image/svg+xml"/>
  <Override PartName="/ppt/media/image20.svg" ContentType="image/svg+xml"/>
  <Override PartName="/ppt/media/image4.svg" ContentType="image/svg+xml"/>
  <Override PartName="/ppt/media/image43.svg" ContentType="image/svg+xml"/>
  <Override PartName="/ppt/media/image51.svg" ContentType="image/svg+xml"/>
  <Override PartName="/ppt/media/image6.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342" r:id="rId3"/>
    <p:sldId id="370" r:id="rId4"/>
    <p:sldId id="351" r:id="rId5"/>
    <p:sldId id="352" r:id="rId7"/>
    <p:sldId id="353" r:id="rId8"/>
    <p:sldId id="425" r:id="rId9"/>
    <p:sldId id="354" r:id="rId10"/>
    <p:sldId id="367" r:id="rId11"/>
    <p:sldId id="360" r:id="rId12"/>
    <p:sldId id="355" r:id="rId13"/>
    <p:sldId id="356" r:id="rId14"/>
    <p:sldId id="357" r:id="rId15"/>
    <p:sldId id="366" r:id="rId16"/>
    <p:sldId id="361" r:id="rId17"/>
    <p:sldId id="423" r:id="rId18"/>
    <p:sldId id="358" r:id="rId19"/>
    <p:sldId id="359" r:id="rId20"/>
    <p:sldId id="424" r:id="rId21"/>
    <p:sldId id="344" r:id="rId22"/>
    <p:sldId id="364" r:id="rId23"/>
    <p:sldId id="365" r:id="rId24"/>
    <p:sldId id="362" r:id="rId25"/>
    <p:sldId id="345" r:id="rId26"/>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五更琉璃" initials="五"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1" Type="http://schemas.openxmlformats.org/officeDocument/2006/relationships/tags" Target="tags/tag27.xml"/><Relationship Id="rId30" Type="http://schemas.openxmlformats.org/officeDocument/2006/relationships/commentAuthors" Target="commentAuthors.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这次要讲的是变脸</a:t>
            </a:r>
            <a:r>
              <a:rPr lang="en-US" altLang="zh-CN"/>
              <a:t>agn</a:t>
            </a:r>
            <a:r>
              <a:rPr lang="zh-CN" altLang="en-US"/>
              <a:t>，我要先从</a:t>
            </a:r>
            <a:r>
              <a:rPr lang="en-US" altLang="zh-CN"/>
              <a:t>agn</a:t>
            </a:r>
            <a:r>
              <a:rPr lang="zh-CN" altLang="en-US"/>
              <a:t>说起</a:t>
            </a:r>
            <a:endParaRPr lang="zh-CN" altLang="en-US"/>
          </a:p>
          <a:p>
            <a:r>
              <a:rPr lang="zh-CN" altLang="en-US"/>
              <a:t>这里展示的三个不同光度的活动星系核。最左边的是</a:t>
            </a:r>
            <a:r>
              <a:rPr lang="en-US" altLang="zh-CN"/>
              <a:t>3c273</a:t>
            </a:r>
            <a:r>
              <a:rPr lang="zh-CN" altLang="en-US"/>
              <a:t>这个类星体，是一个非常非常亮的一个点，我们看不到他的继主星系，因为他的中心太亮了，他的光度远远超过了继主星系的光度，所以整个背景的继主星系都被中心的活动星系核的光给淹没掉</a:t>
            </a:r>
            <a:r>
              <a:rPr lang="zh-CN" altLang="en-US"/>
              <a:t>了。</a:t>
            </a:r>
            <a:endParaRPr lang="zh-CN" altLang="en-US"/>
          </a:p>
          <a:p>
            <a:r>
              <a:rPr lang="zh-CN" altLang="en-US"/>
              <a:t>中间的这个是</a:t>
            </a:r>
            <a:r>
              <a:rPr lang="en-US" altLang="zh-CN"/>
              <a:t>seyfert</a:t>
            </a:r>
            <a:r>
              <a:rPr lang="zh-CN" altLang="en-US"/>
              <a:t>星系，对这个星系，我们就能看到他中心的活动星系核的辐射，同时我们也能隐隐约约的看到大尺度的星系的结构，所以这样的就是</a:t>
            </a:r>
            <a:r>
              <a:rPr lang="en-US" altLang="zh-CN"/>
              <a:t>seyfert</a:t>
            </a:r>
            <a:r>
              <a:rPr lang="zh-CN" altLang="en-US"/>
              <a:t>星系，跟类星体对比就是光度低一点。到右边的就是光度更低一点的，叫</a:t>
            </a:r>
            <a:r>
              <a:rPr lang="en-US" altLang="zh-CN"/>
              <a:t>liner</a:t>
            </a:r>
            <a:r>
              <a:rPr lang="zh-CN" altLang="en-US"/>
              <a:t>，低电离核发射区，这种星系我们更多的时候可能就是说是普通的星系了，但是中间呢还是会有一点点的发射线，是低电离的发射线，</a:t>
            </a:r>
            <a:r>
              <a:rPr lang="zh-CN" altLang="en-US"/>
              <a:t>因为他的宽度也比较宽，所以这种发射线应该不是恒星的电离导致的，应该还是和黑洞的活动有关，所以相对来说，他的黑洞的活动性就比较弱。。</a:t>
            </a:r>
            <a:r>
              <a:rPr lang="en-US" altLang="zh-CN"/>
              <a:t>  </a:t>
            </a:r>
            <a:r>
              <a:rPr lang="zh-CN" altLang="en-US"/>
              <a:t>所以这也就是说，从活动星系核来看，从最高的光度到最低的光度，黑洞的活动性完全</a:t>
            </a:r>
            <a:r>
              <a:rPr lang="zh-CN" altLang="en-US"/>
              <a:t>不同。。</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这是我们使用该方法在认证了</a:t>
            </a:r>
            <a:r>
              <a:rPr lang="en-US" altLang="zh-CN"/>
              <a:t>9</a:t>
            </a:r>
            <a:r>
              <a:rPr lang="zh-CN" altLang="en-US"/>
              <a:t>例候选体后成功证认了</a:t>
            </a:r>
            <a:r>
              <a:rPr lang="en-US" altLang="zh-CN"/>
              <a:t>5</a:t>
            </a:r>
            <a:r>
              <a:rPr lang="zh-CN" altLang="en-US"/>
              <a:t>例中的四例变脸</a:t>
            </a:r>
            <a:r>
              <a:rPr lang="en-US" altLang="zh-CN"/>
              <a:t>agn</a:t>
            </a:r>
            <a:r>
              <a:rPr lang="zh-CN" altLang="en-US"/>
              <a:t>的光谱，可以看出他们都是明显的</a:t>
            </a:r>
            <a:r>
              <a:rPr lang="en-US" altLang="zh-CN"/>
              <a:t>ha </a:t>
            </a:r>
            <a:r>
              <a:rPr lang="zh-CN" altLang="en-US"/>
              <a:t>或者</a:t>
            </a:r>
            <a:r>
              <a:rPr lang="en-US" altLang="zh-CN"/>
              <a:t>hb</a:t>
            </a:r>
            <a:r>
              <a:rPr lang="zh-CN" altLang="en-US"/>
              <a:t>从无到有的特征</a:t>
            </a:r>
            <a:endParaRPr lang="zh-CN" altLang="en-US"/>
          </a:p>
          <a:p>
            <a:endParaRPr lang="zh-CN" altLang="en-US"/>
          </a:p>
          <a:p>
            <a:endParaRPr lang="zh-CN" altLang="en-US"/>
          </a:p>
          <a:p>
            <a:r>
              <a:rPr lang="zh-CN" altLang="en-US"/>
              <a:t>这就是我们的结果，意味着我们的方法以</a:t>
            </a:r>
            <a:r>
              <a:rPr lang="zh-CN" altLang="en-US">
                <a:sym typeface="+mn-ea"/>
              </a:rPr>
              <a:t>超过一半的成功率</a:t>
            </a:r>
            <a:r>
              <a:rPr lang="zh-CN" altLang="en-US"/>
              <a:t>找到了变脸</a:t>
            </a:r>
            <a:r>
              <a:rPr lang="en-US" altLang="zh-CN"/>
              <a:t>AGN</a:t>
            </a:r>
            <a:endParaRPr lang="en-US" altLang="zh-CN"/>
          </a:p>
          <a:p>
            <a:endParaRPr lang="en-US" altLang="zh-CN"/>
          </a:p>
          <a:p>
            <a:endParaRPr lang="en-US" altLang="zh-CN"/>
          </a:p>
          <a:p>
            <a:r>
              <a:rPr lang="zh-CN" altLang="en-US"/>
              <a:t>右图为别人文章里统计的变脸</a:t>
            </a:r>
            <a:r>
              <a:rPr lang="en-US" altLang="zh-CN"/>
              <a:t>agn</a:t>
            </a:r>
            <a:r>
              <a:rPr lang="zh-CN" altLang="en-US"/>
              <a:t>的爱丁顿比</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通过在报告的文章里收集到了俩百多例变脸</a:t>
            </a:r>
            <a:r>
              <a:rPr lang="en-US" altLang="zh-CN"/>
              <a:t>agn</a:t>
            </a:r>
            <a:r>
              <a:rPr lang="zh-CN" altLang="en-US"/>
              <a:t>，筛选后</a:t>
            </a:r>
            <a:r>
              <a:rPr lang="en-US" altLang="zh-CN"/>
              <a:t>53</a:t>
            </a:r>
            <a:r>
              <a:rPr lang="zh-CN" altLang="en-US"/>
              <a:t>个</a:t>
            </a:r>
            <a:r>
              <a:rPr lang="en-US" altLang="zh-CN"/>
              <a:t>ha</a:t>
            </a:r>
            <a:r>
              <a:rPr lang="zh-CN" altLang="en-US"/>
              <a:t>或</a:t>
            </a:r>
            <a:r>
              <a:rPr lang="en-US" altLang="zh-CN"/>
              <a:t>hb</a:t>
            </a:r>
            <a:r>
              <a:rPr lang="zh-CN" altLang="en-US"/>
              <a:t>宽发射线</a:t>
            </a:r>
            <a:r>
              <a:rPr lang="en-US" altLang="zh-CN"/>
              <a:t>turn on</a:t>
            </a:r>
            <a:r>
              <a:rPr lang="zh-CN" altLang="en-US"/>
              <a:t>的</a:t>
            </a:r>
            <a:r>
              <a:rPr lang="en-US" altLang="zh-CN"/>
              <a:t>agn</a:t>
            </a:r>
            <a:r>
              <a:rPr lang="zh-CN" altLang="en-US"/>
              <a:t>和</a:t>
            </a:r>
            <a:r>
              <a:rPr lang="en-US" altLang="zh-CN"/>
              <a:t>65</a:t>
            </a:r>
            <a:r>
              <a:rPr lang="zh-CN" altLang="en-US"/>
              <a:t>个</a:t>
            </a:r>
            <a:r>
              <a:rPr lang="en-US" altLang="zh-CN"/>
              <a:t>turn off</a:t>
            </a:r>
            <a:r>
              <a:rPr lang="zh-CN" altLang="en-US"/>
              <a:t>的变脸</a:t>
            </a:r>
            <a:r>
              <a:rPr lang="en-US" altLang="zh-CN"/>
              <a:t>agn</a:t>
            </a:r>
            <a:r>
              <a:rPr lang="zh-CN" altLang="en-US"/>
              <a:t>。将他们的拟合值画在分布图上可以看得出</a:t>
            </a:r>
            <a:r>
              <a:rPr lang="en-US" altLang="zh-CN"/>
              <a:t>turn on</a:t>
            </a:r>
            <a:r>
              <a:rPr lang="zh-CN" altLang="en-US"/>
              <a:t>的分布比较偏向于较大的拟合值，而</a:t>
            </a:r>
            <a:r>
              <a:rPr lang="en-US" altLang="zh-CN"/>
              <a:t>turn off</a:t>
            </a:r>
            <a:r>
              <a:rPr lang="zh-CN" altLang="en-US"/>
              <a:t>的分布则相对比较均匀。</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E6C439-5B31-42A4-9D65-F2D199E8886B}"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a:t>1</a:t>
            </a:r>
            <a:r>
              <a:rPr lang="zh-CN" altLang="en-US"/>
              <a:t>型</a:t>
            </a:r>
            <a:r>
              <a:rPr lang="en-US" altLang="zh-CN"/>
              <a:t>agn</a:t>
            </a:r>
            <a:r>
              <a:rPr lang="zh-CN" altLang="en-US"/>
              <a:t>里拟合值较大的源也有一些周期性较好的源，我们也在做后随光谱观测。</a:t>
            </a:r>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这里展示的是几个发射线，左上的是</a:t>
            </a:r>
            <a:r>
              <a:rPr lang="en-US" altLang="zh-CN"/>
              <a:t>BL-LAC</a:t>
            </a:r>
            <a:r>
              <a:rPr lang="zh-CN" altLang="en-US"/>
              <a:t>天体，他就没有发射线，没有发射线可能有俩种可能，第一种就是他所有的辐射都来自于喷流，第二个就是这一类源本质就没有发射线。右上是</a:t>
            </a:r>
            <a:r>
              <a:rPr lang="en-US" altLang="zh-CN"/>
              <a:t>seyfert1</a:t>
            </a:r>
            <a:r>
              <a:rPr lang="zh-CN" altLang="en-US"/>
              <a:t>，就具有很强的</a:t>
            </a:r>
            <a:r>
              <a:rPr lang="zh-CN" altLang="en-US"/>
              <a:t>宽发射线，可能有几千公里每秒，</a:t>
            </a:r>
            <a:r>
              <a:rPr lang="en-US" altLang="zh-CN"/>
              <a:t>seyfert2</a:t>
            </a:r>
            <a:r>
              <a:rPr lang="zh-CN" altLang="en-US"/>
              <a:t>就是没有宽线只有窄线。</a:t>
            </a:r>
            <a:r>
              <a:rPr lang="en-US" altLang="zh-CN"/>
              <a:t>liner</a:t>
            </a:r>
            <a:r>
              <a:rPr lang="zh-CN" altLang="en-US"/>
              <a:t>就只有一些低电离的发射线。</a:t>
            </a:r>
            <a:r>
              <a:rPr lang="en-US" altLang="zh-CN"/>
              <a:t> </a:t>
            </a:r>
            <a:r>
              <a:rPr lang="zh-CN" altLang="en-US"/>
              <a:t>所以这里我们通过发射线的角度，有的没有，有的只有窄线，有的既有宽线又有</a:t>
            </a:r>
            <a:r>
              <a:rPr lang="zh-CN" altLang="en-US"/>
              <a:t>窄线。</a:t>
            </a:r>
            <a:endParaRPr lang="zh-CN" altLang="en-US"/>
          </a:p>
          <a:p>
            <a:r>
              <a:rPr lang="zh-CN" altLang="en-US"/>
              <a:t>后来在上世纪</a:t>
            </a:r>
            <a:r>
              <a:rPr lang="en-US" altLang="zh-CN"/>
              <a:t>90</a:t>
            </a:r>
            <a:r>
              <a:rPr lang="zh-CN" altLang="en-US"/>
              <a:t>年代提出了这样的</a:t>
            </a:r>
            <a:r>
              <a:rPr lang="en-US" altLang="zh-CN"/>
              <a:t>agn</a:t>
            </a:r>
            <a:r>
              <a:rPr lang="zh-CN" altLang="en-US"/>
              <a:t>统一模型，核心内容就是这个</a:t>
            </a:r>
            <a:r>
              <a:rPr lang="en-US" altLang="zh-CN"/>
              <a:t>torus</a:t>
            </a:r>
            <a:r>
              <a:rPr lang="zh-CN" altLang="en-US"/>
              <a:t>，就是尘埃环。。中央有一个超大质量黑洞，也是</a:t>
            </a:r>
            <a:r>
              <a:rPr lang="en-US" altLang="zh-CN"/>
              <a:t>agn</a:t>
            </a:r>
            <a:r>
              <a:rPr lang="zh-CN" altLang="en-US"/>
              <a:t>的中央引擎。黑洞边上有吸积盘，吸积盘上侧有宽线区，作为离黑洞比较近的宽线区，</a:t>
            </a:r>
            <a:r>
              <a:rPr lang="zh-CN" altLang="en-US"/>
              <a:t>运动速度比较高，所以有一个多普勒展宽。再外边的区域有窄线。。所以从不同的倾角去看，可能就会看到不一样的现象。。如果倾角比较小，就既能够看到宽线区又能够看到窄线区。如果视角比较大，宽线区就被尘埃环完全遮挡住了。如果从视角为</a:t>
            </a:r>
            <a:r>
              <a:rPr lang="en-US" altLang="zh-CN"/>
              <a:t>0</a:t>
            </a:r>
            <a:r>
              <a:rPr lang="zh-CN" altLang="en-US"/>
              <a:t>去看，看到的辐射全是喷流的辐射，因为相对论的喷流会有一个多普勒</a:t>
            </a:r>
            <a:r>
              <a:rPr lang="en-US" altLang="zh-CN"/>
              <a:t>beaming</a:t>
            </a:r>
            <a:r>
              <a:rPr lang="zh-CN" altLang="en-US"/>
              <a:t>效应，会导致光度增加几个量级，导致喷流的辐射看上去会非常强。。所以这在传统的统一模型里一个非常重要的就是倾角，就在说看到的不同的现象是不同的倾角导致</a:t>
            </a:r>
            <a:r>
              <a:rPr lang="zh-CN" altLang="en-US"/>
              <a:t>的。。</a:t>
            </a:r>
            <a:endParaRPr lang="zh-CN" altLang="en-US"/>
          </a:p>
          <a:p>
            <a:endParaRPr lang="zh-CN" altLang="en-US"/>
          </a:p>
          <a:p>
            <a:endParaRPr lang="zh-CN" altLang="en-US"/>
          </a:p>
          <a:p>
            <a:r>
              <a:rPr lang="en-US" altLang="zh-CN"/>
              <a:t>#</a:t>
            </a:r>
            <a:r>
              <a:rPr lang="zh-CN" altLang="en-US"/>
              <a:t>（后面的</a:t>
            </a:r>
            <a:r>
              <a:rPr lang="en-US" altLang="zh-CN"/>
              <a:t>1.4</a:t>
            </a:r>
            <a:r>
              <a:rPr lang="zh-CN" altLang="en-US"/>
              <a:t>回来）这里还要提一下</a:t>
            </a:r>
            <a:r>
              <a:rPr lang="en-US" altLang="zh-CN"/>
              <a:t>agn</a:t>
            </a:r>
            <a:r>
              <a:rPr lang="zh-CN" altLang="en-US"/>
              <a:t>强发射线产生机制，</a:t>
            </a:r>
            <a:endParaRPr lang="zh-CN" altLang="en-US"/>
          </a:p>
          <a:p>
            <a:r>
              <a:rPr lang="zh-CN" altLang="en-US"/>
              <a:t>还要提一下尘埃环为什么</a:t>
            </a:r>
            <a:r>
              <a:rPr lang="zh-CN" altLang="en-US"/>
              <a:t>长这样</a:t>
            </a:r>
            <a:endParaRPr lang="zh-CN" altLang="en-US"/>
          </a:p>
          <a:p>
            <a:r>
              <a:rPr lang="zh-CN" altLang="en-US">
                <a:sym typeface="+mn-ea"/>
              </a:rPr>
              <a:t>也有人认为，尘埃环就是宽线区的无尘延伸</a:t>
            </a:r>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这个图就阐述的是变脸</a:t>
            </a:r>
            <a:r>
              <a:rPr lang="en-US" altLang="zh-CN"/>
              <a:t>agn</a:t>
            </a:r>
            <a:r>
              <a:rPr lang="zh-CN" altLang="en-US"/>
              <a:t>的基本谱型。左边是</a:t>
            </a:r>
            <a:r>
              <a:rPr lang="en-US" altLang="zh-CN"/>
              <a:t>x</a:t>
            </a:r>
            <a:r>
              <a:rPr lang="zh-CN" altLang="en-US"/>
              <a:t>射线的，右边是光学</a:t>
            </a:r>
            <a:r>
              <a:rPr lang="en-US" altLang="zh-CN"/>
              <a:t>uv</a:t>
            </a:r>
            <a:r>
              <a:rPr lang="zh-CN" altLang="en-US"/>
              <a:t>的。</a:t>
            </a:r>
            <a:endParaRPr lang="zh-CN" altLang="en-US"/>
          </a:p>
          <a:p>
            <a:endParaRPr lang="zh-CN" altLang="en-US"/>
          </a:p>
          <a:p>
            <a:r>
              <a:rPr lang="zh-CN" altLang="en-US"/>
              <a:t>这是俩种变脸</a:t>
            </a:r>
            <a:r>
              <a:rPr lang="en-US" altLang="zh-CN"/>
              <a:t>agn</a:t>
            </a:r>
            <a:endParaRPr lang="zh-CN" altLang="en-US"/>
          </a:p>
          <a:p>
            <a:r>
              <a:rPr lang="zh-CN" altLang="en-US"/>
              <a:t>（到下一页）先介绍一下</a:t>
            </a:r>
            <a:r>
              <a:rPr lang="en-US" altLang="zh-CN"/>
              <a:t>agn</a:t>
            </a:r>
            <a:r>
              <a:rPr lang="zh-CN" altLang="en-US"/>
              <a:t>组成成分的基本</a:t>
            </a:r>
            <a:r>
              <a:rPr lang="zh-CN" altLang="en-US"/>
              <a:t>尺度</a:t>
            </a:r>
            <a:endParaRPr lang="zh-CN" altLang="en-US"/>
          </a:p>
          <a:p>
            <a:endParaRPr lang="zh-CN" altLang="en-US"/>
          </a:p>
          <a:p>
            <a:r>
              <a:rPr lang="zh-CN" altLang="en-US"/>
              <a:t>在x射线波段，这些转变主要归因于视线方向的吸收柱密度的变化。。。这个冕区一般都比较小，这样在</a:t>
            </a:r>
            <a:r>
              <a:rPr lang="en-US" altLang="zh-CN"/>
              <a:t>x</a:t>
            </a:r>
            <a:r>
              <a:rPr lang="zh-CN" altLang="en-US"/>
              <a:t>射线的变脸中就可以以遮蔽效应来</a:t>
            </a:r>
            <a:r>
              <a:rPr lang="zh-CN" altLang="en-US"/>
              <a:t>解释。</a:t>
            </a:r>
            <a:endParaRPr lang="zh-CN" altLang="en-US"/>
          </a:p>
          <a:p>
            <a:r>
              <a:rPr lang="zh-CN" altLang="en-US"/>
              <a:t>而右边的这个是光学波段的，我们看到的是</a:t>
            </a:r>
            <a:r>
              <a:rPr lang="en-US" altLang="zh-CN"/>
              <a:t>Ha</a:t>
            </a:r>
            <a:r>
              <a:rPr lang="zh-CN" altLang="en-US"/>
              <a:t>，</a:t>
            </a:r>
            <a:r>
              <a:rPr lang="en-US" altLang="zh-CN"/>
              <a:t>Hb</a:t>
            </a:r>
            <a:r>
              <a:rPr lang="zh-CN" altLang="en-US"/>
              <a:t>宽线的出现或消失，像这种情况就很难给他定义成是遮蔽效应了，因为宽发射线区的尺度比较大，如果是遮蔽效应，就要求有很大的云块对这个宽线区进行遮蔽，那这种很大的云块通常运动起来是不可能在几年的时间尺度上遮蔽或者是离开宽线区的视线的。所以，对于这种光学的变脸</a:t>
            </a:r>
            <a:r>
              <a:rPr lang="en-US" altLang="zh-CN"/>
              <a:t>agn</a:t>
            </a:r>
            <a:r>
              <a:rPr lang="zh-CN" altLang="en-US"/>
              <a:t>，通常是因为吸积状态的改变从而导致了变脸。。。我们把遮蔽效应的叫做</a:t>
            </a:r>
            <a:r>
              <a:rPr lang="en-US" altLang="zh-CN"/>
              <a:t>CO-AGN</a:t>
            </a:r>
            <a:r>
              <a:rPr lang="zh-CN" altLang="en-US"/>
              <a:t>，把吸积状态改变的变脸叫做</a:t>
            </a:r>
            <a:r>
              <a:rPr lang="en-US" altLang="zh-CN"/>
              <a:t>CS-AGN</a:t>
            </a:r>
            <a:r>
              <a:rPr lang="zh-CN" altLang="en-US"/>
              <a:t>。</a:t>
            </a:r>
            <a:endParaRPr lang="zh-CN" altLang="en-US"/>
          </a:p>
          <a:p>
            <a:endParaRPr lang="zh-CN" altLang="en-US"/>
          </a:p>
          <a:p>
            <a:r>
              <a:rPr lang="zh-CN" altLang="en-US"/>
              <a:t>光学中，我们将较早的光谱处于低态而较晚的光谱处于高态的变脸</a:t>
            </a:r>
            <a:r>
              <a:rPr lang="en-US" altLang="zh-CN"/>
              <a:t>agn</a:t>
            </a:r>
            <a:r>
              <a:rPr lang="zh-CN" altLang="en-US"/>
              <a:t>称作</a:t>
            </a:r>
            <a:r>
              <a:rPr lang="en-US" altLang="zh-CN"/>
              <a:t>turn on agn</a:t>
            </a:r>
            <a:r>
              <a:rPr lang="zh-CN" altLang="en-US"/>
              <a:t>，而</a:t>
            </a:r>
            <a:r>
              <a:rPr lang="zh-CN" altLang="en-US">
                <a:sym typeface="+mn-ea"/>
              </a:rPr>
              <a:t>较晚的光谱处于低态较早的光谱处于高态的变脸</a:t>
            </a:r>
            <a:r>
              <a:rPr lang="en-US" altLang="zh-CN">
                <a:sym typeface="+mn-ea"/>
              </a:rPr>
              <a:t>agn</a:t>
            </a:r>
            <a:r>
              <a:rPr lang="zh-CN" altLang="en-US">
                <a:sym typeface="+mn-ea"/>
              </a:rPr>
              <a:t>称作</a:t>
            </a:r>
            <a:r>
              <a:rPr lang="en-US" altLang="zh-CN">
                <a:sym typeface="+mn-ea"/>
              </a:rPr>
              <a:t>turn off agn</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我们光变的研究是基于</a:t>
            </a:r>
            <a:r>
              <a:rPr lang="en-US" altLang="zh-CN"/>
              <a:t>ztf</a:t>
            </a:r>
            <a:r>
              <a:rPr lang="zh-CN" altLang="en-US"/>
              <a:t>望远镜的，这是一个</a:t>
            </a:r>
            <a:r>
              <a:rPr lang="en-US" altLang="zh-CN"/>
              <a:t>1.2m</a:t>
            </a:r>
            <a:r>
              <a:rPr lang="zh-CN" altLang="en-US"/>
              <a:t>口径的巡天望远镜，视场为</a:t>
            </a:r>
            <a:r>
              <a:rPr lang="en-US" altLang="zh-CN"/>
              <a:t>47</a:t>
            </a:r>
            <a:r>
              <a:rPr lang="zh-CN" altLang="en-US"/>
              <a:t>平方度，每俩天就可以扫描整个北半球天空，单次曝光</a:t>
            </a:r>
            <a:r>
              <a:rPr lang="en-US" altLang="zh-CN"/>
              <a:t>30s</a:t>
            </a:r>
            <a:r>
              <a:rPr lang="zh-CN" altLang="en-US"/>
              <a:t>，极限星等为</a:t>
            </a:r>
            <a:r>
              <a:rPr lang="en-US" altLang="zh-CN"/>
              <a:t>20.5</a:t>
            </a:r>
            <a:r>
              <a:rPr lang="zh-CN" altLang="en-US"/>
              <a:t>等，主要使用的有三个波段，</a:t>
            </a:r>
            <a:r>
              <a:rPr lang="en-US" altLang="zh-CN"/>
              <a:t>gri</a:t>
            </a:r>
            <a:r>
              <a:rPr lang="zh-CN" altLang="en-US"/>
              <a:t>，我们可以在他们官网上轻松下载到</a:t>
            </a:r>
            <a:r>
              <a:rPr lang="en-US" altLang="zh-CN"/>
              <a:t>g</a:t>
            </a:r>
            <a:r>
              <a:rPr lang="zh-CN" altLang="en-US"/>
              <a:t>和</a:t>
            </a:r>
            <a:r>
              <a:rPr lang="en-US" altLang="zh-CN"/>
              <a:t>r</a:t>
            </a:r>
            <a:r>
              <a:rPr lang="zh-CN" altLang="en-US"/>
              <a:t>波段的数据，数据采样效率比较高，数据质量也比较好，所以很适合用来做光变研究。</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我们使用不同的光谱库的光谱对比发现了几个</a:t>
            </a:r>
            <a:r>
              <a:rPr lang="en-US" altLang="zh-CN"/>
              <a:t>turn on</a:t>
            </a:r>
            <a:r>
              <a:rPr lang="zh-CN" altLang="en-US"/>
              <a:t>的变脸</a:t>
            </a:r>
            <a:r>
              <a:rPr lang="en-US" altLang="zh-CN"/>
              <a:t>agn</a:t>
            </a:r>
            <a:r>
              <a:rPr lang="zh-CN" altLang="en-US"/>
              <a:t>，这一页</a:t>
            </a:r>
            <a:r>
              <a:rPr lang="en-US" altLang="zh-CN"/>
              <a:t>ppt</a:t>
            </a:r>
            <a:r>
              <a:rPr lang="zh-CN" altLang="en-US"/>
              <a:t>是其中一个源作为案例进行展示。右上角的光谱可以明显看出，这个</a:t>
            </a:r>
            <a:r>
              <a:rPr lang="en-US" altLang="zh-CN"/>
              <a:t>agn</a:t>
            </a:r>
            <a:r>
              <a:rPr lang="zh-CN" altLang="en-US"/>
              <a:t>是一个典型的</a:t>
            </a:r>
            <a:r>
              <a:rPr lang="en-US" altLang="zh-CN"/>
              <a:t>turn on </a:t>
            </a:r>
            <a:r>
              <a:rPr lang="zh-CN" altLang="en-US"/>
              <a:t>的</a:t>
            </a:r>
            <a:r>
              <a:rPr lang="en-US" altLang="zh-CN"/>
              <a:t>agn</a:t>
            </a:r>
            <a:r>
              <a:rPr lang="zh-CN" altLang="en-US"/>
              <a:t>，他们的</a:t>
            </a:r>
            <a:r>
              <a:rPr lang="en-US" altLang="zh-CN"/>
              <a:t>sdss</a:t>
            </a:r>
            <a:r>
              <a:rPr lang="zh-CN" altLang="en-US"/>
              <a:t>的光谱是</a:t>
            </a:r>
            <a:r>
              <a:rPr lang="en-US" altLang="zh-CN"/>
              <a:t>2</a:t>
            </a:r>
            <a:r>
              <a:rPr lang="zh-CN" altLang="en-US"/>
              <a:t>型，随后的光谱都是</a:t>
            </a:r>
            <a:r>
              <a:rPr lang="en-US" altLang="zh-CN"/>
              <a:t>1</a:t>
            </a:r>
            <a:r>
              <a:rPr lang="zh-CN" altLang="en-US"/>
              <a:t>型。</a:t>
            </a:r>
            <a:endParaRPr lang="zh-CN" altLang="en-US"/>
          </a:p>
          <a:p>
            <a:r>
              <a:rPr lang="zh-CN" altLang="en-US"/>
              <a:t>在对这些</a:t>
            </a:r>
            <a:r>
              <a:rPr lang="en-US" altLang="zh-CN"/>
              <a:t>clagn</a:t>
            </a:r>
            <a:r>
              <a:rPr lang="zh-CN" altLang="en-US"/>
              <a:t>进行色差分析的时候发现了</a:t>
            </a:r>
            <a:r>
              <a:rPr lang="en-US" altLang="zh-CN"/>
              <a:t>turn on</a:t>
            </a:r>
            <a:r>
              <a:rPr lang="zh-CN" altLang="en-US"/>
              <a:t>的</a:t>
            </a:r>
            <a:r>
              <a:rPr lang="en-US" altLang="zh-CN"/>
              <a:t>agn</a:t>
            </a:r>
            <a:r>
              <a:rPr lang="zh-CN" altLang="en-US"/>
              <a:t>都有一个共同点，即色差随着光变变化，也就是源越亮的时候</a:t>
            </a:r>
            <a:r>
              <a:rPr lang="en-US" altLang="zh-CN"/>
              <a:t>ztf</a:t>
            </a:r>
            <a:r>
              <a:rPr lang="zh-CN" altLang="en-US"/>
              <a:t>的</a:t>
            </a:r>
            <a:r>
              <a:rPr lang="en-US" altLang="zh-CN"/>
              <a:t>g</a:t>
            </a:r>
            <a:r>
              <a:rPr lang="zh-CN" altLang="en-US"/>
              <a:t>波段越亮</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5.jpeg"/><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0.jpeg"/></Relationships>
</file>

<file path=ppt/slides/_rels/slide12.xml.rels><?xml version="1.0" encoding="UTF-8" standalone="yes"?>
<Relationships xmlns="http://schemas.openxmlformats.org/package/2006/relationships"><Relationship Id="rId9" Type="http://schemas.openxmlformats.org/officeDocument/2006/relationships/notesSlide" Target="../notesSlides/notesSlide10.xml"/><Relationship Id="rId8" Type="http://schemas.openxmlformats.org/officeDocument/2006/relationships/slideLayout" Target="../slideLayouts/slideLayout2.xml"/><Relationship Id="rId7" Type="http://schemas.openxmlformats.org/officeDocument/2006/relationships/image" Target="../media/image39.png"/><Relationship Id="rId6" Type="http://schemas.openxmlformats.org/officeDocument/2006/relationships/image" Target="../media/image38.png"/><Relationship Id="rId5" Type="http://schemas.openxmlformats.org/officeDocument/2006/relationships/image" Target="../media/image33.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image" Target="../media/image43.svg"/><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2.xml"/><Relationship Id="rId6" Type="http://schemas.openxmlformats.org/officeDocument/2006/relationships/image" Target="../media/image47.GIF"/><Relationship Id="rId5" Type="http://schemas.openxmlformats.org/officeDocument/2006/relationships/image" Target="../media/image43.svg"/><Relationship Id="rId4" Type="http://schemas.openxmlformats.org/officeDocument/2006/relationships/image" Target="../media/image42.png"/><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2.xml"/><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image" Target="../media/image31.jpe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image" Target="../media/image43.svg"/><Relationship Id="rId3" Type="http://schemas.openxmlformats.org/officeDocument/2006/relationships/image" Target="../media/image42.png"/><Relationship Id="rId2" Type="http://schemas.openxmlformats.org/officeDocument/2006/relationships/image" Target="../media/image49.jpeg"/><Relationship Id="rId1" Type="http://schemas.openxmlformats.org/officeDocument/2006/relationships/image" Target="../media/image48.jpe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xml"/><Relationship Id="rId2" Type="http://schemas.openxmlformats.org/officeDocument/2006/relationships/image" Target="../media/image51.svg"/><Relationship Id="rId1"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image" Target="../media/image52.jpeg"/></Relationships>
</file>

<file path=ppt/slides/_rels/slide19.xml.rels><?xml version="1.0" encoding="UTF-8" standalone="yes"?>
<Relationships xmlns="http://schemas.openxmlformats.org/package/2006/relationships"><Relationship Id="rId9" Type="http://schemas.openxmlformats.org/officeDocument/2006/relationships/notesSlide" Target="../notesSlides/notesSlide17.xml"/><Relationship Id="rId8" Type="http://schemas.openxmlformats.org/officeDocument/2006/relationships/slideLayout" Target="../slideLayouts/slideLayout2.xml"/><Relationship Id="rId7" Type="http://schemas.openxmlformats.org/officeDocument/2006/relationships/image" Target="../media/image58.png"/><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13.png"/></Relationships>
</file>

<file path=ppt/slides/_rels/slide2.xml.rels><?xml version="1.0" encoding="UTF-8" standalone="yes"?>
<Relationships xmlns="http://schemas.openxmlformats.org/package/2006/relationships"><Relationship Id="rId9" Type="http://schemas.openxmlformats.org/officeDocument/2006/relationships/image" Target="../media/image8.svg"/><Relationship Id="rId8" Type="http://schemas.openxmlformats.org/officeDocument/2006/relationships/image" Target="../media/image7.png"/><Relationship Id="rId7" Type="http://schemas.openxmlformats.org/officeDocument/2006/relationships/tags" Target="../tags/tag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tags" Target="../tags/tag2.xml"/><Relationship Id="rId37" Type="http://schemas.openxmlformats.org/officeDocument/2006/relationships/slideLayout" Target="../slideLayouts/slideLayout2.xml"/><Relationship Id="rId36" Type="http://schemas.openxmlformats.org/officeDocument/2006/relationships/tags" Target="../tags/tag26.xml"/><Relationship Id="rId35" Type="http://schemas.openxmlformats.org/officeDocument/2006/relationships/tags" Target="../tags/tag25.xml"/><Relationship Id="rId34" Type="http://schemas.openxmlformats.org/officeDocument/2006/relationships/tags" Target="../tags/tag24.xml"/><Relationship Id="rId33" Type="http://schemas.openxmlformats.org/officeDocument/2006/relationships/tags" Target="../tags/tag23.xml"/><Relationship Id="rId32" Type="http://schemas.openxmlformats.org/officeDocument/2006/relationships/tags" Target="../tags/tag22.xml"/><Relationship Id="rId31" Type="http://schemas.openxmlformats.org/officeDocument/2006/relationships/tags" Target="../tags/tag21.xml"/><Relationship Id="rId30" Type="http://schemas.openxmlformats.org/officeDocument/2006/relationships/tags" Target="../tags/tag20.xml"/><Relationship Id="rId3" Type="http://schemas.openxmlformats.org/officeDocument/2006/relationships/image" Target="../media/image4.svg"/><Relationship Id="rId29" Type="http://schemas.openxmlformats.org/officeDocument/2006/relationships/tags" Target="../tags/tag19.xml"/><Relationship Id="rId28" Type="http://schemas.openxmlformats.org/officeDocument/2006/relationships/tags" Target="../tags/tag18.xml"/><Relationship Id="rId27" Type="http://schemas.openxmlformats.org/officeDocument/2006/relationships/tags" Target="../tags/tag17.xml"/><Relationship Id="rId26" Type="http://schemas.openxmlformats.org/officeDocument/2006/relationships/tags" Target="../tags/tag16.xml"/><Relationship Id="rId25" Type="http://schemas.openxmlformats.org/officeDocument/2006/relationships/tags" Target="../tags/tag15.xml"/><Relationship Id="rId24" Type="http://schemas.openxmlformats.org/officeDocument/2006/relationships/tags" Target="../tags/tag14.xml"/><Relationship Id="rId23" Type="http://schemas.openxmlformats.org/officeDocument/2006/relationships/tags" Target="../tags/tag13.xml"/><Relationship Id="rId22" Type="http://schemas.openxmlformats.org/officeDocument/2006/relationships/tags" Target="../tags/tag12.xml"/><Relationship Id="rId21" Type="http://schemas.openxmlformats.org/officeDocument/2006/relationships/tags" Target="../tags/tag11.xml"/><Relationship Id="rId20" Type="http://schemas.openxmlformats.org/officeDocument/2006/relationships/tags" Target="../tags/tag10.xml"/><Relationship Id="rId2" Type="http://schemas.openxmlformats.org/officeDocument/2006/relationships/image" Target="../media/image3.png"/><Relationship Id="rId19" Type="http://schemas.openxmlformats.org/officeDocument/2006/relationships/tags" Target="../tags/tag9.xml"/><Relationship Id="rId18" Type="http://schemas.openxmlformats.org/officeDocument/2006/relationships/tags" Target="../tags/tag8.xml"/><Relationship Id="rId17" Type="http://schemas.openxmlformats.org/officeDocument/2006/relationships/tags" Target="../tags/tag7.xml"/><Relationship Id="rId16" Type="http://schemas.openxmlformats.org/officeDocument/2006/relationships/tags" Target="../tags/tag6.xml"/><Relationship Id="rId15" Type="http://schemas.openxmlformats.org/officeDocument/2006/relationships/image" Target="../media/image12.svg"/><Relationship Id="rId14" Type="http://schemas.openxmlformats.org/officeDocument/2006/relationships/image" Target="../media/image11.png"/><Relationship Id="rId13" Type="http://schemas.openxmlformats.org/officeDocument/2006/relationships/tags" Target="../tags/tag5.xml"/><Relationship Id="rId12" Type="http://schemas.openxmlformats.org/officeDocument/2006/relationships/image" Target="../media/image10.svg"/><Relationship Id="rId11" Type="http://schemas.openxmlformats.org/officeDocument/2006/relationships/image" Target="../media/image9.png"/><Relationship Id="rId10" Type="http://schemas.openxmlformats.org/officeDocument/2006/relationships/tags" Target="../tags/tag4.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22.png"/><Relationship Id="rId3" Type="http://schemas.openxmlformats.org/officeDocument/2006/relationships/image" Target="../media/image59.png"/><Relationship Id="rId2" Type="http://schemas.openxmlformats.org/officeDocument/2006/relationships/image" Target="../media/image21.png"/><Relationship Id="rId1" Type="http://schemas.openxmlformats.org/officeDocument/2006/relationships/image" Target="../media/image13.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2.xml"/><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image" Target="../media/image17.png"/><Relationship Id="rId3" Type="http://schemas.openxmlformats.org/officeDocument/2006/relationships/image" Target="../media/image16.jpeg"/><Relationship Id="rId2" Type="http://schemas.openxmlformats.org/officeDocument/2006/relationships/image" Target="../media/image14.svg"/><Relationship Id="rId1" Type="http://schemas.openxmlformats.org/officeDocument/2006/relationships/image" Target="../media/image13.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image" Target="../media/image18.png"/><Relationship Id="rId2" Type="http://schemas.openxmlformats.org/officeDocument/2006/relationships/image" Target="../media/image14.svg"/><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2.xml"/><Relationship Id="rId5" Type="http://schemas.openxmlformats.org/officeDocument/2006/relationships/image" Target="../media/image20.svg"/><Relationship Id="rId4" Type="http://schemas.openxmlformats.org/officeDocument/2006/relationships/image" Target="../media/image19.png"/><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image" Target="../media/image24.jpe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image" Target="../media/image20.svg"/><Relationship Id="rId3" Type="http://schemas.openxmlformats.org/officeDocument/2006/relationships/image" Target="../media/image19.png"/><Relationship Id="rId2" Type="http://schemas.openxmlformats.org/officeDocument/2006/relationships/image" Target="../media/image25.jpeg"/><Relationship Id="rId1" Type="http://schemas.openxmlformats.org/officeDocument/2006/relationships/image" Target="../media/image24.jpe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image" Target="../media/image20.svg"/><Relationship Id="rId3"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11"/>
          <p:cNvGrpSpPr/>
          <p:nvPr/>
        </p:nvGrpSpPr>
        <p:grpSpPr bwMode="auto">
          <a:xfrm>
            <a:off x="-1" y="2055771"/>
            <a:ext cx="12192000" cy="4472617"/>
            <a:chOff x="0" y="0"/>
            <a:chExt cx="12192000" cy="2952750"/>
          </a:xfrm>
          <a:solidFill>
            <a:srgbClr val="14467D"/>
          </a:solidFill>
          <a:scene3d>
            <a:camera prst="perspectiveFront"/>
            <a:lightRig rig="threePt" dir="t"/>
          </a:scene3d>
        </p:grpSpPr>
        <p:sp>
          <p:nvSpPr>
            <p:cNvPr id="9" name="矩形 7"/>
            <p:cNvSpPr>
              <a:spLocks noChangeArrowheads="1"/>
            </p:cNvSpPr>
            <p:nvPr/>
          </p:nvSpPr>
          <p:spPr bwMode="auto">
            <a:xfrm>
              <a:off x="0" y="209550"/>
              <a:ext cx="12192000" cy="2514600"/>
            </a:xfrm>
            <a:prstGeom prst="rect">
              <a:avLst/>
            </a:prstGeom>
            <a:grp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00B0F0"/>
                </a:solidFill>
                <a:latin typeface="宋体" panose="02010600030101010101" pitchFamily="2" charset="-122"/>
                <a:sym typeface="宋体" panose="02010600030101010101" pitchFamily="2" charset="-122"/>
              </a:endParaRPr>
            </a:p>
          </p:txBody>
        </p:sp>
        <p:sp>
          <p:nvSpPr>
            <p:cNvPr id="10" name="矩形 8"/>
            <p:cNvSpPr>
              <a:spLocks noChangeArrowheads="1"/>
            </p:cNvSpPr>
            <p:nvPr/>
          </p:nvSpPr>
          <p:spPr bwMode="auto">
            <a:xfrm flipV="1">
              <a:off x="0" y="0"/>
              <a:ext cx="12192000" cy="133350"/>
            </a:xfrm>
            <a:prstGeom prst="rect">
              <a:avLst/>
            </a:prstGeom>
            <a:grp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chemeClr val="accent5">
                    <a:lumMod val="50000"/>
                  </a:schemeClr>
                </a:solidFill>
                <a:latin typeface="宋体" panose="02010600030101010101" pitchFamily="2" charset="-122"/>
                <a:sym typeface="宋体" panose="02010600030101010101" pitchFamily="2" charset="-122"/>
              </a:endParaRPr>
            </a:p>
          </p:txBody>
        </p:sp>
        <p:sp>
          <p:nvSpPr>
            <p:cNvPr id="11" name="矩形 10"/>
            <p:cNvSpPr>
              <a:spLocks noChangeArrowheads="1"/>
            </p:cNvSpPr>
            <p:nvPr/>
          </p:nvSpPr>
          <p:spPr bwMode="auto">
            <a:xfrm flipV="1">
              <a:off x="0" y="2819400"/>
              <a:ext cx="12192000" cy="133350"/>
            </a:xfrm>
            <a:prstGeom prst="rect">
              <a:avLst/>
            </a:prstGeom>
            <a:grp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chemeClr val="accent5">
                    <a:lumMod val="50000"/>
                  </a:schemeClr>
                </a:solidFill>
                <a:latin typeface="宋体" panose="02010600030101010101" pitchFamily="2" charset="-122"/>
                <a:sym typeface="宋体" panose="02010600030101010101" pitchFamily="2" charset="-122"/>
              </a:endParaRPr>
            </a:p>
          </p:txBody>
        </p:sp>
      </p:gr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137957" y="93585"/>
            <a:ext cx="1916084" cy="1916084"/>
          </a:xfrm>
          <a:prstGeom prst="rect">
            <a:avLst/>
          </a:prstGeom>
        </p:spPr>
      </p:pic>
      <p:sp>
        <p:nvSpPr>
          <p:cNvPr id="6" name="矩形 5"/>
          <p:cNvSpPr/>
          <p:nvPr/>
        </p:nvSpPr>
        <p:spPr>
          <a:xfrm>
            <a:off x="7758507" y="599274"/>
            <a:ext cx="3726180" cy="737235"/>
          </a:xfrm>
          <a:prstGeom prst="rect">
            <a:avLst/>
          </a:prstGeom>
          <a:noFill/>
        </p:spPr>
        <p:txBody>
          <a:bodyPr wrap="none" lIns="91440" tIns="45720" rIns="91440" bIns="45720">
            <a:spAutoFit/>
          </a:bodyPr>
          <a:lstStyle/>
          <a:p>
            <a:pPr algn="ctr"/>
            <a:r>
              <a:rPr lang="zh-CN" altLang="en-US" sz="2400" dirty="0">
                <a:ln w="22225">
                  <a:solidFill>
                    <a:schemeClr val="accent1">
                      <a:lumMod val="50000"/>
                    </a:schemeClr>
                  </a:solidFill>
                  <a:prstDash val="solid"/>
                </a:ln>
                <a:solidFill>
                  <a:schemeClr val="accent5">
                    <a:lumMod val="75000"/>
                  </a:schemeClr>
                </a:solidFill>
                <a:latin typeface="仿宋" panose="02010609060101010101" charset="-122"/>
                <a:ea typeface="仿宋" panose="02010609060101010101" charset="-122"/>
                <a:cs typeface="仿宋" panose="02010609060101010101" charset="-122"/>
              </a:rPr>
              <a:t>物理与天文学院</a:t>
            </a:r>
            <a:endParaRPr lang="zh-CN" altLang="en-US" sz="2400" dirty="0">
              <a:ln w="22225">
                <a:solidFill>
                  <a:schemeClr val="accent1">
                    <a:lumMod val="50000"/>
                  </a:schemeClr>
                </a:solidFill>
                <a:prstDash val="solid"/>
              </a:ln>
              <a:solidFill>
                <a:schemeClr val="accent5">
                  <a:lumMod val="75000"/>
                </a:schemeClr>
              </a:solidFill>
              <a:latin typeface="仿宋" panose="02010609060101010101" charset="-122"/>
              <a:ea typeface="仿宋" panose="02010609060101010101" charset="-122"/>
              <a:cs typeface="仿宋" panose="02010609060101010101" charset="-122"/>
            </a:endParaRPr>
          </a:p>
          <a:p>
            <a:pPr algn="ctr"/>
            <a:r>
              <a:rPr lang="en-US" altLang="zh-CN" dirty="0">
                <a:ln w="22225">
                  <a:solidFill>
                    <a:schemeClr val="accent1">
                      <a:lumMod val="50000"/>
                    </a:schemeClr>
                  </a:solidFill>
                  <a:prstDash val="solid"/>
                </a:ln>
                <a:solidFill>
                  <a:schemeClr val="accent5">
                    <a:lumMod val="75000"/>
                  </a:schemeClr>
                </a:solidFill>
                <a:latin typeface="仿宋" panose="02010609060101010101" charset="-122"/>
                <a:ea typeface="仿宋" panose="02010609060101010101" charset="-122"/>
                <a:cs typeface="仿宋" panose="02010609060101010101" charset="-122"/>
              </a:rPr>
              <a:t>School of Physics and Astronomy</a:t>
            </a:r>
            <a:endParaRPr lang="en-US" altLang="zh-CN" dirty="0">
              <a:ln w="22225">
                <a:solidFill>
                  <a:schemeClr val="accent1">
                    <a:lumMod val="50000"/>
                  </a:schemeClr>
                </a:solidFill>
                <a:prstDash val="solid"/>
              </a:ln>
              <a:solidFill>
                <a:schemeClr val="accent5">
                  <a:lumMod val="75000"/>
                </a:schemeClr>
              </a:solidFill>
              <a:latin typeface="仿宋" panose="02010609060101010101" charset="-122"/>
              <a:ea typeface="仿宋" panose="02010609060101010101" charset="-122"/>
              <a:cs typeface="仿宋" panose="02010609060101010101" charset="-122"/>
            </a:endParaRPr>
          </a:p>
        </p:txBody>
      </p:sp>
      <p:sp>
        <p:nvSpPr>
          <p:cNvPr id="7" name="矩形 6"/>
          <p:cNvSpPr/>
          <p:nvPr/>
        </p:nvSpPr>
        <p:spPr>
          <a:xfrm>
            <a:off x="7256780" y="4799330"/>
            <a:ext cx="3503295" cy="1198880"/>
          </a:xfrm>
          <a:prstGeom prst="rect">
            <a:avLst/>
          </a:prstGeom>
          <a:noFill/>
        </p:spPr>
        <p:txBody>
          <a:bodyPr wrap="square" lIns="91440" tIns="45720" rIns="91440" bIns="45720">
            <a:spAutoFit/>
          </a:bodyPr>
          <a:lstStyle/>
          <a:p>
            <a:r>
              <a:rPr lang="zh-CN" altLang="en-US" sz="2400" b="1" cap="none" spc="0" dirty="0">
                <a:ln w="0"/>
                <a:solidFill>
                  <a:schemeClr val="bg1"/>
                </a:solidFill>
                <a:effectLst>
                  <a:outerShdw blurRad="38100" dist="19050" dir="2700000" algn="tl" rotWithShape="0">
                    <a:schemeClr val="dk1">
                      <a:alpha val="40000"/>
                    </a:schemeClr>
                  </a:outerShdw>
                </a:effectLst>
              </a:rPr>
              <a:t>报告人：</a:t>
            </a:r>
            <a:r>
              <a:rPr lang="zh-CN" altLang="en-US" sz="2400" b="1" cap="none" spc="0" dirty="0">
                <a:ln w="0"/>
                <a:solidFill>
                  <a:schemeClr val="bg1"/>
                </a:solidFill>
                <a:effectLst>
                  <a:outerShdw blurRad="38100" dist="19050" dir="2700000" algn="tl" rotWithShape="0">
                    <a:schemeClr val="dk1">
                      <a:alpha val="40000"/>
                    </a:schemeClr>
                  </a:outerShdw>
                </a:effectLst>
              </a:rPr>
              <a:t>朱立涛</a:t>
            </a:r>
            <a:endParaRPr lang="zh-CN" altLang="en-US" sz="2400" b="1" cap="none" spc="0" dirty="0">
              <a:ln w="0"/>
              <a:solidFill>
                <a:schemeClr val="bg1"/>
              </a:solidFill>
              <a:effectLst>
                <a:outerShdw blurRad="38100" dist="19050" dir="2700000" algn="tl" rotWithShape="0">
                  <a:schemeClr val="dk1">
                    <a:alpha val="40000"/>
                  </a:schemeClr>
                </a:outerShdw>
              </a:effectLst>
            </a:endParaRPr>
          </a:p>
          <a:p>
            <a:r>
              <a:rPr lang="zh-CN" altLang="en-US" sz="2400" b="1" cap="none" spc="0" dirty="0">
                <a:ln w="0"/>
                <a:solidFill>
                  <a:schemeClr val="bg1"/>
                </a:solidFill>
                <a:effectLst>
                  <a:outerShdw blurRad="38100" dist="19050" dir="2700000" algn="tl" rotWithShape="0">
                    <a:schemeClr val="dk1">
                      <a:alpha val="40000"/>
                    </a:schemeClr>
                  </a:outerShdw>
                </a:effectLst>
              </a:rPr>
              <a:t>指导老师：</a:t>
            </a:r>
            <a:r>
              <a:rPr lang="zh-CN" altLang="en-US" sz="2400" b="1" cap="none" spc="0" dirty="0">
                <a:ln w="0"/>
                <a:solidFill>
                  <a:schemeClr val="bg1"/>
                </a:solidFill>
                <a:effectLst>
                  <a:outerShdw blurRad="38100" dist="19050" dir="2700000" algn="tl" rotWithShape="0">
                    <a:schemeClr val="dk1">
                      <a:alpha val="40000"/>
                    </a:schemeClr>
                  </a:outerShdw>
                </a:effectLst>
              </a:rPr>
              <a:t>王仲翔教授</a:t>
            </a:r>
            <a:endParaRPr lang="zh-CN" altLang="en-US" sz="2400" b="1" cap="none" spc="0" dirty="0">
              <a:ln w="0"/>
              <a:solidFill>
                <a:schemeClr val="bg1"/>
              </a:solidFill>
              <a:effectLst>
                <a:outerShdw blurRad="38100" dist="19050" dir="2700000" algn="tl" rotWithShape="0">
                  <a:schemeClr val="dk1">
                    <a:alpha val="40000"/>
                  </a:schemeClr>
                </a:outerShdw>
              </a:effectLst>
            </a:endParaRPr>
          </a:p>
          <a:p>
            <a:r>
              <a:rPr lang="zh-CN" altLang="en-US" sz="2400" b="1" cap="none" spc="0" dirty="0">
                <a:ln w="0"/>
                <a:solidFill>
                  <a:schemeClr val="bg1"/>
                </a:solidFill>
                <a:effectLst>
                  <a:outerShdw blurRad="38100" dist="19050" dir="2700000" algn="tl" rotWithShape="0">
                    <a:schemeClr val="dk1">
                      <a:alpha val="40000"/>
                    </a:schemeClr>
                  </a:outerShdw>
                </a:effectLst>
              </a:rPr>
              <a:t>日期：</a:t>
            </a:r>
            <a:r>
              <a:rPr lang="en-US" altLang="zh-CN" sz="2400" b="1" cap="none" spc="0" dirty="0">
                <a:ln w="0"/>
                <a:solidFill>
                  <a:schemeClr val="bg1"/>
                </a:solidFill>
                <a:effectLst>
                  <a:outerShdw blurRad="38100" dist="19050" dir="2700000" algn="tl" rotWithShape="0">
                    <a:schemeClr val="dk1">
                      <a:alpha val="40000"/>
                    </a:schemeClr>
                  </a:outerShdw>
                </a:effectLst>
              </a:rPr>
              <a:t>2024</a:t>
            </a:r>
            <a:r>
              <a:rPr lang="zh-CN" altLang="en-US" sz="2400" b="1" cap="none" spc="0" dirty="0">
                <a:ln w="0"/>
                <a:solidFill>
                  <a:schemeClr val="bg1"/>
                </a:solidFill>
                <a:effectLst>
                  <a:outerShdw blurRad="38100" dist="19050" dir="2700000" algn="tl" rotWithShape="0">
                    <a:schemeClr val="dk1">
                      <a:alpha val="40000"/>
                    </a:schemeClr>
                  </a:outerShdw>
                </a:effectLst>
              </a:rPr>
              <a:t>年</a:t>
            </a:r>
            <a:r>
              <a:rPr lang="en-US" altLang="zh-CN" sz="2400" b="1" cap="none" spc="0" dirty="0">
                <a:ln w="0"/>
                <a:solidFill>
                  <a:schemeClr val="bg1"/>
                </a:solidFill>
                <a:effectLst>
                  <a:outerShdw blurRad="38100" dist="19050" dir="2700000" algn="tl" rotWithShape="0">
                    <a:schemeClr val="dk1">
                      <a:alpha val="40000"/>
                    </a:schemeClr>
                  </a:outerShdw>
                </a:effectLst>
              </a:rPr>
              <a:t>8</a:t>
            </a:r>
            <a:r>
              <a:rPr lang="zh-CN" altLang="en-US" sz="2400" b="1" cap="none" spc="0" dirty="0">
                <a:ln w="0"/>
                <a:solidFill>
                  <a:schemeClr val="bg1"/>
                </a:solidFill>
                <a:effectLst>
                  <a:outerShdw blurRad="38100" dist="19050" dir="2700000" algn="tl" rotWithShape="0">
                    <a:schemeClr val="dk1">
                      <a:alpha val="40000"/>
                    </a:schemeClr>
                  </a:outerShdw>
                </a:effectLst>
              </a:rPr>
              <a:t>月</a:t>
            </a:r>
            <a:r>
              <a:rPr lang="en-US" altLang="zh-CN" sz="2400" b="1" cap="none" spc="0" dirty="0">
                <a:ln w="0"/>
                <a:solidFill>
                  <a:schemeClr val="bg1"/>
                </a:solidFill>
                <a:effectLst>
                  <a:outerShdw blurRad="38100" dist="19050" dir="2700000" algn="tl" rotWithShape="0">
                    <a:schemeClr val="dk1">
                      <a:alpha val="40000"/>
                    </a:schemeClr>
                  </a:outerShdw>
                </a:effectLst>
              </a:rPr>
              <a:t>5</a:t>
            </a:r>
            <a:r>
              <a:rPr lang="zh-CN" altLang="en-US" sz="2400" b="1" cap="none" spc="0" dirty="0">
                <a:ln w="0"/>
                <a:solidFill>
                  <a:schemeClr val="bg1"/>
                </a:solidFill>
                <a:effectLst>
                  <a:outerShdw blurRad="38100" dist="19050" dir="2700000" algn="tl" rotWithShape="0">
                    <a:schemeClr val="dk1">
                      <a:alpha val="40000"/>
                    </a:schemeClr>
                  </a:outerShdw>
                </a:effectLst>
              </a:rPr>
              <a:t>日</a:t>
            </a:r>
            <a:endParaRPr lang="zh-CN" altLang="en-US" sz="2400" b="1" cap="none" spc="0" dirty="0">
              <a:ln w="0"/>
              <a:solidFill>
                <a:schemeClr val="bg1"/>
              </a:solidFill>
              <a:effectLst>
                <a:outerShdw blurRad="38100" dist="19050" dir="2700000" algn="tl" rotWithShape="0">
                  <a:schemeClr val="dk1">
                    <a:alpha val="40000"/>
                  </a:schemeClr>
                </a:outerShdw>
              </a:effectLst>
            </a:endParaRPr>
          </a:p>
        </p:txBody>
      </p:sp>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1710" y="551237"/>
            <a:ext cx="2136053" cy="1000781"/>
          </a:xfrm>
          <a:prstGeom prst="rect">
            <a:avLst/>
          </a:prstGeom>
          <a:noFill/>
        </p:spPr>
      </p:pic>
      <p:sp>
        <p:nvSpPr>
          <p:cNvPr id="15" name="矩形 14"/>
          <p:cNvSpPr/>
          <p:nvPr/>
        </p:nvSpPr>
        <p:spPr>
          <a:xfrm>
            <a:off x="860754" y="2429147"/>
            <a:ext cx="10470515" cy="1938020"/>
          </a:xfrm>
          <a:prstGeom prst="rect">
            <a:avLst/>
          </a:prstGeom>
          <a:noFill/>
        </p:spPr>
        <p:txBody>
          <a:bodyPr wrap="none" lIns="91440" tIns="45720" rIns="91440" bIns="45720">
            <a:spAutoFit/>
          </a:bodyPr>
          <a:lstStyle/>
          <a:p>
            <a:pPr algn="ctr"/>
            <a:r>
              <a:rPr lang="zh-CN" altLang="en-US" sz="60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rPr>
              <a:t>一种新的搜寻变脸</a:t>
            </a:r>
            <a:r>
              <a:rPr lang="en-US" altLang="zh-CN" sz="60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rPr>
              <a:t>AGN</a:t>
            </a:r>
            <a:r>
              <a:rPr lang="zh-CN" altLang="en-US" sz="60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rPr>
              <a:t>的方法</a:t>
            </a:r>
            <a:r>
              <a:rPr lang="en-US" altLang="zh-CN" sz="60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rPr>
              <a:t>--</a:t>
            </a:r>
            <a:endParaRPr lang="en-US" altLang="zh-CN" sz="60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a:p>
            <a:pPr algn="ctr"/>
            <a:r>
              <a:rPr lang="zh-CN" altLang="en-US" sz="60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rPr>
              <a:t>色差</a:t>
            </a:r>
            <a:r>
              <a:rPr lang="en-US" altLang="zh-CN" sz="60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rPr>
              <a:t>-</a:t>
            </a:r>
            <a:r>
              <a:rPr lang="zh-CN" altLang="en-US" sz="60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rPr>
              <a:t>星等关系</a:t>
            </a:r>
            <a:endParaRPr lang="zh-CN" altLang="en-US" sz="60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k_count-20-point"/>
          <p:cNvPicPr>
            <a:picLocks noChangeAspect="1"/>
          </p:cNvPicPr>
          <p:nvPr/>
        </p:nvPicPr>
        <p:blipFill>
          <a:blip r:embed="rId1"/>
          <a:stretch>
            <a:fillRect/>
          </a:stretch>
        </p:blipFill>
        <p:spPr>
          <a:xfrm>
            <a:off x="0" y="2926080"/>
            <a:ext cx="7357110" cy="3779520"/>
          </a:xfrm>
          <a:prstGeom prst="rect">
            <a:avLst/>
          </a:prstGeom>
        </p:spPr>
      </p:pic>
      <p:sp>
        <p:nvSpPr>
          <p:cNvPr id="4" name="矩形 3"/>
          <p:cNvSpPr/>
          <p:nvPr/>
        </p:nvSpPr>
        <p:spPr>
          <a:xfrm>
            <a:off x="-1" y="0"/>
            <a:ext cx="12192001" cy="108013"/>
          </a:xfrm>
          <a:prstGeom prst="rect">
            <a:avLst/>
          </a:prstGeom>
          <a:solidFill>
            <a:srgbClr val="0C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7847" y="6749987"/>
            <a:ext cx="12239847" cy="108013"/>
          </a:xfrm>
          <a:prstGeom prst="rect">
            <a:avLst/>
          </a:prstGeom>
          <a:solidFill>
            <a:srgbClr val="0C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p:cNvSpPr/>
          <p:nvPr/>
        </p:nvSpPr>
        <p:spPr>
          <a:xfrm>
            <a:off x="345440" y="334645"/>
            <a:ext cx="3886835" cy="669925"/>
          </a:xfrm>
          <a:prstGeom prst="roundRect">
            <a:avLst/>
          </a:prstGeom>
          <a:solidFill>
            <a:srgbClr val="0C32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876935" y="375920"/>
            <a:ext cx="9568180" cy="583565"/>
          </a:xfrm>
          <a:prstGeom prst="rect">
            <a:avLst/>
          </a:prstGeom>
          <a:noFill/>
        </p:spPr>
        <p:txBody>
          <a:bodyPr wrap="square" lIns="91440" tIns="45720" rIns="91440" bIns="45720">
            <a:spAutoFit/>
          </a:bodyPr>
          <a:lstStyle/>
          <a:p>
            <a:r>
              <a:rPr lang="en-US" altLang="zh-CN" sz="3200" b="1" dirty="0">
                <a:ln w="0"/>
                <a:solidFill>
                  <a:schemeClr val="bg1"/>
                </a:solidFill>
                <a:effectLst>
                  <a:outerShdw blurRad="38100" dist="19050" dir="2700000" algn="tl" rotWithShape="0">
                    <a:schemeClr val="dk1">
                      <a:alpha val="40000"/>
                    </a:schemeClr>
                  </a:outerShdw>
                </a:effectLst>
                <a:sym typeface="+mn-ea"/>
              </a:rPr>
              <a:t> 2.3 </a:t>
            </a:r>
            <a:r>
              <a:rPr lang="zh-CN" altLang="en-US" sz="3200" b="1" dirty="0">
                <a:ln w="0"/>
                <a:solidFill>
                  <a:schemeClr val="bg1"/>
                </a:solidFill>
                <a:effectLst>
                  <a:outerShdw blurRad="38100" dist="19050" dir="2700000" algn="tl" rotWithShape="0">
                    <a:schemeClr val="dk1">
                      <a:alpha val="40000"/>
                    </a:schemeClr>
                  </a:outerShdw>
                </a:effectLst>
                <a:sym typeface="+mn-ea"/>
              </a:rPr>
              <a:t>搜寻认证方法</a:t>
            </a:r>
            <a:endParaRPr lang="en-US" altLang="zh-CN" sz="3200" b="1" dirty="0">
              <a:ln w="0"/>
              <a:solidFill>
                <a:schemeClr val="bg1"/>
              </a:solidFill>
              <a:effectLst>
                <a:outerShdw blurRad="38100" dist="19050" dir="2700000" algn="tl" rotWithShape="0">
                  <a:schemeClr val="dk1">
                    <a:alpha val="40000"/>
                  </a:schemeClr>
                </a:outerShdw>
              </a:effectLst>
            </a:endParaRPr>
          </a:p>
        </p:txBody>
      </p:sp>
      <p:sp>
        <p:nvSpPr>
          <p:cNvPr id="3" name="文本框 2"/>
          <p:cNvSpPr txBox="1"/>
          <p:nvPr/>
        </p:nvSpPr>
        <p:spPr>
          <a:xfrm>
            <a:off x="11605260" y="6220460"/>
            <a:ext cx="379730" cy="368300"/>
          </a:xfrm>
          <a:prstGeom prst="rect">
            <a:avLst/>
          </a:prstGeom>
          <a:noFill/>
        </p:spPr>
        <p:txBody>
          <a:bodyPr wrap="square" rtlCol="0">
            <a:spAutoFit/>
          </a:bodyPr>
          <a:p>
            <a:r>
              <a:rPr lang="en-US" altLang="zh-CN"/>
              <a:t>9</a:t>
            </a:r>
            <a:endParaRPr lang="en-US" altLang="zh-CN"/>
          </a:p>
        </p:txBody>
      </p:sp>
      <p:pic>
        <p:nvPicPr>
          <p:cNvPr id="2" name="图片 1" descr="A_count-43-point"/>
          <p:cNvPicPr>
            <a:picLocks noChangeAspect="1"/>
          </p:cNvPicPr>
          <p:nvPr/>
        </p:nvPicPr>
        <p:blipFill>
          <a:blip r:embed="rId2"/>
          <a:stretch>
            <a:fillRect/>
          </a:stretch>
        </p:blipFill>
        <p:spPr>
          <a:xfrm>
            <a:off x="0" y="2926080"/>
            <a:ext cx="7357110" cy="3779520"/>
          </a:xfrm>
          <a:prstGeom prst="rect">
            <a:avLst/>
          </a:prstGeom>
        </p:spPr>
      </p:pic>
      <p:pic>
        <p:nvPicPr>
          <p:cNvPr id="9" name="图片 8" descr="k_type1+2"/>
          <p:cNvPicPr>
            <a:picLocks noChangeAspect="1"/>
          </p:cNvPicPr>
          <p:nvPr/>
        </p:nvPicPr>
        <p:blipFill>
          <a:blip r:embed="rId3"/>
          <a:stretch>
            <a:fillRect/>
          </a:stretch>
        </p:blipFill>
        <p:spPr>
          <a:xfrm>
            <a:off x="0" y="2926080"/>
            <a:ext cx="7357110" cy="3779520"/>
          </a:xfrm>
          <a:prstGeom prst="rect">
            <a:avLst/>
          </a:prstGeom>
        </p:spPr>
      </p:pic>
      <p:pic>
        <p:nvPicPr>
          <p:cNvPr id="10" name="图片 9" descr="J0113+0135-color-rmag"/>
          <p:cNvPicPr>
            <a:picLocks noChangeAspect="1"/>
          </p:cNvPicPr>
          <p:nvPr/>
        </p:nvPicPr>
        <p:blipFill>
          <a:blip r:embed="rId4"/>
          <a:stretch>
            <a:fillRect/>
          </a:stretch>
        </p:blipFill>
        <p:spPr>
          <a:xfrm>
            <a:off x="6550025" y="285750"/>
            <a:ext cx="5484495" cy="2885440"/>
          </a:xfrm>
          <a:prstGeom prst="rect">
            <a:avLst/>
          </a:prstGeom>
        </p:spPr>
      </p:pic>
      <p:sp>
        <p:nvSpPr>
          <p:cNvPr id="11" name="文本框 10"/>
          <p:cNvSpPr txBox="1"/>
          <p:nvPr/>
        </p:nvSpPr>
        <p:spPr>
          <a:xfrm>
            <a:off x="615950" y="1405890"/>
            <a:ext cx="5662930" cy="368300"/>
          </a:xfrm>
          <a:prstGeom prst="rect">
            <a:avLst/>
          </a:prstGeom>
          <a:noFill/>
        </p:spPr>
        <p:txBody>
          <a:bodyPr wrap="square" rtlCol="0">
            <a:spAutoFit/>
          </a:bodyPr>
          <a:p>
            <a:r>
              <a:rPr lang="zh-CN" altLang="en-US"/>
              <a:t>新发现的变脸</a:t>
            </a:r>
            <a:r>
              <a:rPr lang="en-US" altLang="zh-CN"/>
              <a:t>AGN</a:t>
            </a:r>
            <a:r>
              <a:rPr lang="zh-CN" altLang="en-US"/>
              <a:t>相对于</a:t>
            </a:r>
            <a:r>
              <a:rPr lang="en-US" altLang="zh-CN"/>
              <a:t>Type 2</a:t>
            </a:r>
            <a:r>
              <a:rPr lang="zh-CN" altLang="en-US"/>
              <a:t>型</a:t>
            </a:r>
            <a:r>
              <a:rPr lang="en-US" altLang="zh-CN"/>
              <a:t>AGN</a:t>
            </a:r>
            <a:r>
              <a:rPr lang="zh-CN" altLang="en-US"/>
              <a:t>拟合值偏大</a:t>
            </a:r>
            <a:endParaRPr lang="zh-CN" altLang="en-US"/>
          </a:p>
        </p:txBody>
      </p:sp>
      <p:sp>
        <p:nvSpPr>
          <p:cNvPr id="14" name="文本框 13"/>
          <p:cNvSpPr txBox="1"/>
          <p:nvPr/>
        </p:nvSpPr>
        <p:spPr>
          <a:xfrm>
            <a:off x="615950" y="1936750"/>
            <a:ext cx="5394325" cy="368300"/>
          </a:xfrm>
          <a:prstGeom prst="rect">
            <a:avLst/>
          </a:prstGeom>
          <a:noFill/>
        </p:spPr>
        <p:txBody>
          <a:bodyPr wrap="square" rtlCol="0">
            <a:spAutoFit/>
          </a:bodyPr>
          <a:p>
            <a:r>
              <a:rPr lang="zh-CN" altLang="en-US"/>
              <a:t>选取拟合值大于</a:t>
            </a:r>
            <a:r>
              <a:rPr lang="en-US" altLang="zh-CN"/>
              <a:t>0.1</a:t>
            </a:r>
            <a:r>
              <a:rPr lang="zh-CN" altLang="en-US"/>
              <a:t>的样本作为变脸</a:t>
            </a:r>
            <a:r>
              <a:rPr lang="en-US" altLang="zh-CN"/>
              <a:t>AGN</a:t>
            </a:r>
            <a:r>
              <a:rPr lang="zh-CN" altLang="en-US"/>
              <a:t>的候选体</a:t>
            </a:r>
            <a:endParaRPr lang="zh-CN" altLang="en-US"/>
          </a:p>
        </p:txBody>
      </p:sp>
      <p:sp>
        <p:nvSpPr>
          <p:cNvPr id="15" name="文本框 14"/>
          <p:cNvSpPr txBox="1"/>
          <p:nvPr/>
        </p:nvSpPr>
        <p:spPr>
          <a:xfrm>
            <a:off x="615950" y="2468245"/>
            <a:ext cx="5943600" cy="368300"/>
          </a:xfrm>
          <a:prstGeom prst="rect">
            <a:avLst/>
          </a:prstGeom>
          <a:noFill/>
        </p:spPr>
        <p:txBody>
          <a:bodyPr wrap="square" rtlCol="0">
            <a:spAutoFit/>
          </a:bodyPr>
          <a:p>
            <a:r>
              <a:rPr lang="en-US" altLang="zh-CN">
                <a:sym typeface="+mn-ea"/>
              </a:rPr>
              <a:t>Type 1</a:t>
            </a:r>
            <a:r>
              <a:rPr lang="zh-CN" altLang="en-US">
                <a:sym typeface="+mn-ea"/>
              </a:rPr>
              <a:t>型和</a:t>
            </a:r>
            <a:r>
              <a:rPr lang="en-US" altLang="zh-CN">
                <a:sym typeface="+mn-ea"/>
              </a:rPr>
              <a:t>Type 2</a:t>
            </a:r>
            <a:r>
              <a:rPr lang="zh-CN" altLang="en-US">
                <a:sym typeface="+mn-ea"/>
              </a:rPr>
              <a:t>型</a:t>
            </a:r>
            <a:r>
              <a:rPr lang="en-US" altLang="zh-CN">
                <a:sym typeface="+mn-ea"/>
              </a:rPr>
              <a:t>AGN</a:t>
            </a:r>
            <a:r>
              <a:rPr lang="zh-CN" altLang="en-US">
                <a:sym typeface="+mn-ea"/>
              </a:rPr>
              <a:t>的拟合值在</a:t>
            </a:r>
            <a:r>
              <a:rPr lang="zh-CN" altLang="en-US"/>
              <a:t>统计上有显著差异</a:t>
            </a:r>
            <a:endParaRPr lang="en-US" altLang="zh-CN"/>
          </a:p>
        </p:txBody>
      </p:sp>
      <p:sp>
        <p:nvSpPr>
          <p:cNvPr id="16" name="右箭头 15"/>
          <p:cNvSpPr/>
          <p:nvPr/>
        </p:nvSpPr>
        <p:spPr>
          <a:xfrm rot="19800000">
            <a:off x="6252210" y="2474595"/>
            <a:ext cx="2335530" cy="522605"/>
          </a:xfrm>
          <a:prstGeom prst="rightArrow">
            <a:avLst/>
          </a:prstGeom>
          <a:noFill/>
          <a:extLst>
            <a:ext uri="{909E8E84-426E-40DD-AFC4-6F175D3DCCD1}">
              <a14:hiddenFill xmlns:a14="http://schemas.microsoft.com/office/drawing/2010/main">
                <a:solidFill>
                  <a:schemeClr val="accent2">
                    <a:lumMod val="20000"/>
                    <a:lumOff val="80000"/>
                  </a:schemeClr>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0" name="图形 19" descr="原子"/>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1883" y="405552"/>
            <a:ext cx="525065" cy="5250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3" presetClass="entr" presetSubtype="1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linds(horizontal)">
                                      <p:cBhvr>
                                        <p:cTn id="11" dur="500"/>
                                        <p:tgtEl>
                                          <p:spTgt spid="14"/>
                                        </p:tgtEl>
                                      </p:cBhvr>
                                    </p:animEffect>
                                  </p:childTnLst>
                                </p:cTn>
                              </p:par>
                            </p:childTnLst>
                          </p:cTn>
                        </p:par>
                        <p:par>
                          <p:cTn id="12" fill="hold">
                            <p:stCondLst>
                              <p:cond delay="500"/>
                            </p:stCondLst>
                            <p:childTnLst>
                              <p:par>
                                <p:cTn id="13" presetID="2" presetClass="exit" presetSubtype="4" fill="hold" grpId="0" nodeType="afterEffect">
                                  <p:stCondLst>
                                    <p:cond delay="0"/>
                                  </p:stCondLst>
                                  <p:childTnLst>
                                    <p:anim calcmode="lin" valueType="num">
                                      <p:cBhvr additive="base">
                                        <p:cTn id="14" dur="500"/>
                                        <p:tgtEl>
                                          <p:spTgt spid="16"/>
                                        </p:tgtEl>
                                        <p:attrNameLst>
                                          <p:attrName>ppt_x</p:attrName>
                                        </p:attrNameLst>
                                      </p:cBhvr>
                                      <p:tavLst>
                                        <p:tav tm="0">
                                          <p:val>
                                            <p:strVal val="ppt_x"/>
                                          </p:val>
                                        </p:tav>
                                        <p:tav tm="100000">
                                          <p:val>
                                            <p:strVal val="ppt_x"/>
                                          </p:val>
                                        </p:tav>
                                      </p:tavLst>
                                    </p:anim>
                                    <p:anim calcmode="lin" valueType="num">
                                      <p:cBhvr additive="base">
                                        <p:cTn id="15" dur="500"/>
                                        <p:tgtEl>
                                          <p:spTgt spid="16"/>
                                        </p:tgtEl>
                                        <p:attrNameLst>
                                          <p:attrName>ppt_y</p:attrName>
                                        </p:attrNameLst>
                                      </p:cBhvr>
                                      <p:tavLst>
                                        <p:tav tm="0">
                                          <p:val>
                                            <p:strVal val="ppt_y"/>
                                          </p:val>
                                        </p:tav>
                                        <p:tav tm="100000">
                                          <p:val>
                                            <p:strVal val="1+ppt_h/2"/>
                                          </p:val>
                                        </p:tav>
                                      </p:tavLst>
                                    </p:anim>
                                    <p:set>
                                      <p:cBhvr>
                                        <p:cTn id="16" dur="1" fill="hold">
                                          <p:stCondLst>
                                            <p:cond delay="499"/>
                                          </p:stCondLst>
                                        </p:cTn>
                                        <p:tgtEl>
                                          <p:spTgt spid="1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linds(horizont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16" grpId="0" animBg="1"/>
      <p:bldP spid="1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0"/>
            <a:ext cx="12192001" cy="108013"/>
          </a:xfrm>
          <a:prstGeom prst="rect">
            <a:avLst/>
          </a:prstGeom>
          <a:solidFill>
            <a:srgbClr val="0C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7847" y="6749987"/>
            <a:ext cx="12239847" cy="108013"/>
          </a:xfrm>
          <a:prstGeom prst="rect">
            <a:avLst/>
          </a:prstGeom>
          <a:solidFill>
            <a:srgbClr val="0C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p:cNvSpPr/>
          <p:nvPr/>
        </p:nvSpPr>
        <p:spPr>
          <a:xfrm>
            <a:off x="345440" y="334645"/>
            <a:ext cx="1885315" cy="669925"/>
          </a:xfrm>
          <a:prstGeom prst="roundRect">
            <a:avLst/>
          </a:prstGeom>
          <a:solidFill>
            <a:srgbClr val="0C32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876935" y="375920"/>
            <a:ext cx="4283710" cy="583565"/>
          </a:xfrm>
          <a:prstGeom prst="rect">
            <a:avLst/>
          </a:prstGeom>
          <a:noFill/>
        </p:spPr>
        <p:txBody>
          <a:bodyPr wrap="square" lIns="91440" tIns="45720" rIns="91440" bIns="45720">
            <a:spAutoFit/>
          </a:bodyPr>
          <a:lstStyle/>
          <a:p>
            <a:r>
              <a:rPr lang="en-US" altLang="zh-CN" sz="3200" b="1" dirty="0">
                <a:ln w="0"/>
                <a:solidFill>
                  <a:schemeClr val="bg1"/>
                </a:solidFill>
                <a:effectLst>
                  <a:outerShdw blurRad="38100" dist="19050" dir="2700000" algn="tl" rotWithShape="0">
                    <a:schemeClr val="dk1">
                      <a:alpha val="40000"/>
                    </a:schemeClr>
                  </a:outerShdw>
                </a:effectLst>
              </a:rPr>
              <a:t> 3 </a:t>
            </a:r>
            <a:r>
              <a:rPr lang="zh-CN" altLang="en-US" sz="3200" b="1" dirty="0">
                <a:ln w="0"/>
                <a:solidFill>
                  <a:schemeClr val="bg1"/>
                </a:solidFill>
                <a:effectLst>
                  <a:outerShdw blurRad="38100" dist="19050" dir="2700000" algn="tl" rotWithShape="0">
                    <a:schemeClr val="dk1">
                      <a:alpha val="40000"/>
                    </a:schemeClr>
                  </a:outerShdw>
                </a:effectLst>
              </a:rPr>
              <a:t>结果</a:t>
            </a:r>
            <a:r>
              <a:rPr lang="en-US" altLang="zh-CN" sz="3200" b="1" dirty="0">
                <a:ln w="0"/>
                <a:solidFill>
                  <a:schemeClr val="bg1"/>
                </a:solidFill>
                <a:effectLst>
                  <a:outerShdw blurRad="38100" dist="19050" dir="2700000" algn="tl" rotWithShape="0">
                    <a:schemeClr val="dk1">
                      <a:alpha val="40000"/>
                    </a:schemeClr>
                  </a:outerShdw>
                </a:effectLst>
              </a:rPr>
              <a:t> </a:t>
            </a:r>
            <a:endParaRPr lang="en-US" altLang="zh-CN" sz="3200" b="1" dirty="0">
              <a:ln w="0"/>
              <a:solidFill>
                <a:schemeClr val="bg1"/>
              </a:solidFill>
              <a:effectLst>
                <a:outerShdw blurRad="38100" dist="19050" dir="2700000" algn="tl" rotWithShape="0">
                  <a:schemeClr val="dk1">
                    <a:alpha val="40000"/>
                  </a:schemeClr>
                </a:outerShdw>
              </a:effectLst>
            </a:endParaRPr>
          </a:p>
        </p:txBody>
      </p:sp>
      <p:sp>
        <p:nvSpPr>
          <p:cNvPr id="3" name="文本框 2"/>
          <p:cNvSpPr txBox="1"/>
          <p:nvPr/>
        </p:nvSpPr>
        <p:spPr>
          <a:xfrm>
            <a:off x="11557000" y="6220460"/>
            <a:ext cx="427990" cy="368300"/>
          </a:xfrm>
          <a:prstGeom prst="rect">
            <a:avLst/>
          </a:prstGeom>
          <a:noFill/>
        </p:spPr>
        <p:txBody>
          <a:bodyPr wrap="square" rtlCol="0">
            <a:spAutoFit/>
          </a:bodyPr>
          <a:p>
            <a:r>
              <a:rPr lang="en-US" altLang="zh-CN"/>
              <a:t>10</a:t>
            </a:r>
            <a:endParaRPr lang="en-US" altLang="zh-CN"/>
          </a:p>
        </p:txBody>
      </p:sp>
      <p:pic>
        <p:nvPicPr>
          <p:cNvPr id="2" name="图片 1" descr="A_count-43-point"/>
          <p:cNvPicPr>
            <a:picLocks noChangeAspect="1"/>
          </p:cNvPicPr>
          <p:nvPr/>
        </p:nvPicPr>
        <p:blipFill>
          <a:blip r:embed="rId1"/>
          <a:stretch>
            <a:fillRect/>
          </a:stretch>
        </p:blipFill>
        <p:spPr>
          <a:xfrm>
            <a:off x="747395" y="1231265"/>
            <a:ext cx="7297420" cy="3749040"/>
          </a:xfrm>
          <a:prstGeom prst="rect">
            <a:avLst/>
          </a:prstGeom>
        </p:spPr>
      </p:pic>
      <p:pic>
        <p:nvPicPr>
          <p:cNvPr id="6" name="图片 5"/>
          <p:cNvPicPr>
            <a:picLocks noChangeAspect="1"/>
          </p:cNvPicPr>
          <p:nvPr/>
        </p:nvPicPr>
        <p:blipFill>
          <a:blip r:embed="rId2"/>
          <a:stretch>
            <a:fillRect/>
          </a:stretch>
        </p:blipFill>
        <p:spPr>
          <a:xfrm>
            <a:off x="8415020" y="334645"/>
            <a:ext cx="3024505" cy="6379845"/>
          </a:xfrm>
          <a:prstGeom prst="rect">
            <a:avLst/>
          </a:prstGeom>
        </p:spPr>
      </p:pic>
      <p:sp>
        <p:nvSpPr>
          <p:cNvPr id="9" name="文本框 8"/>
          <p:cNvSpPr txBox="1"/>
          <p:nvPr/>
        </p:nvSpPr>
        <p:spPr>
          <a:xfrm>
            <a:off x="964565" y="5086350"/>
            <a:ext cx="6456680" cy="922020"/>
          </a:xfrm>
          <a:prstGeom prst="rect">
            <a:avLst/>
          </a:prstGeom>
          <a:noFill/>
        </p:spPr>
        <p:txBody>
          <a:bodyPr wrap="square" rtlCol="0">
            <a:spAutoFit/>
          </a:bodyPr>
          <a:p>
            <a:r>
              <a:rPr lang="zh-CN" altLang="en-US"/>
              <a:t>大于</a:t>
            </a:r>
            <a:r>
              <a:rPr lang="en-US" altLang="zh-CN"/>
              <a:t>0.1</a:t>
            </a:r>
            <a:r>
              <a:rPr lang="zh-CN" altLang="en-US"/>
              <a:t>的一共有</a:t>
            </a:r>
            <a:r>
              <a:rPr lang="en-US" altLang="zh-CN"/>
              <a:t>177</a:t>
            </a:r>
            <a:r>
              <a:rPr lang="zh-CN" altLang="en-US"/>
              <a:t>个源，肉眼筛选后剩下</a:t>
            </a:r>
            <a:r>
              <a:rPr lang="en-US" altLang="zh-CN"/>
              <a:t>73</a:t>
            </a:r>
            <a:r>
              <a:rPr lang="zh-CN" altLang="en-US"/>
              <a:t>个源，其中有</a:t>
            </a:r>
            <a:r>
              <a:rPr lang="en-US" altLang="zh-CN"/>
              <a:t>13</a:t>
            </a:r>
            <a:r>
              <a:rPr lang="zh-CN" altLang="en-US"/>
              <a:t>个源已经作为</a:t>
            </a:r>
            <a:r>
              <a:rPr lang="en-US" altLang="zh-CN"/>
              <a:t>clagn</a:t>
            </a:r>
            <a:r>
              <a:rPr lang="zh-CN" altLang="en-US"/>
              <a:t>被报告，我们使用</a:t>
            </a:r>
            <a:r>
              <a:rPr lang="en-US" altLang="zh-CN"/>
              <a:t>LJT</a:t>
            </a:r>
            <a:r>
              <a:rPr lang="zh-CN" altLang="en-US"/>
              <a:t>和</a:t>
            </a:r>
            <a:r>
              <a:rPr lang="en-US" altLang="zh-CN"/>
              <a:t>DOT</a:t>
            </a:r>
            <a:r>
              <a:rPr lang="zh-CN" altLang="en-US"/>
              <a:t>对其中</a:t>
            </a:r>
            <a:r>
              <a:rPr lang="en-US" altLang="zh-CN"/>
              <a:t>9</a:t>
            </a:r>
            <a:r>
              <a:rPr lang="zh-CN" altLang="en-US"/>
              <a:t>个源进行了拍摄，证认了其中的</a:t>
            </a:r>
            <a:r>
              <a:rPr lang="en-US" altLang="zh-CN"/>
              <a:t>5</a:t>
            </a:r>
            <a:r>
              <a:rPr lang="zh-CN" altLang="en-US"/>
              <a:t>个</a:t>
            </a:r>
            <a:r>
              <a:rPr lang="en-US" altLang="zh-CN"/>
              <a:t>clagn</a:t>
            </a:r>
            <a:r>
              <a:rPr lang="zh-CN" altLang="en-US"/>
              <a:t>。</a:t>
            </a:r>
            <a:endParaRPr lang="zh-CN" altLang="en-US"/>
          </a:p>
        </p:txBody>
      </p:sp>
      <p:pic>
        <p:nvPicPr>
          <p:cNvPr id="13" name="图形 12" descr="彗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550" y="373932"/>
            <a:ext cx="584775" cy="584775"/>
          </a:xfrm>
          <a:prstGeom prst="rect">
            <a:avLst/>
          </a:prstGeom>
        </p:spPr>
      </p:pic>
      <p:sp>
        <p:nvSpPr>
          <p:cNvPr id="11" name="文本框 10"/>
          <p:cNvSpPr txBox="1"/>
          <p:nvPr/>
        </p:nvSpPr>
        <p:spPr>
          <a:xfrm>
            <a:off x="8712200" y="375920"/>
            <a:ext cx="1313180" cy="337185"/>
          </a:xfrm>
          <a:prstGeom prst="rect">
            <a:avLst/>
          </a:prstGeom>
        </p:spPr>
        <p:txBody>
          <a:bodyPr wrap="square">
            <a:spAutoFit/>
          </a:bodyPr>
          <a:p>
            <a:r>
              <a:rPr lang="en-US" altLang="zh-CN" sz="1600" b="1">
                <a:solidFill>
                  <a:srgbClr val="000000"/>
                </a:solidFill>
                <a:latin typeface="Times New Roman" panose="02020603050405020304" pitchFamily="18" charset="0"/>
                <a:ea typeface="CMR8"/>
                <a:cs typeface="Times New Roman" panose="02020603050405020304" pitchFamily="18" charset="0"/>
              </a:rPr>
              <a:t>J0751+4948</a:t>
            </a:r>
            <a:endParaRPr lang="en-US" altLang="zh-CN" sz="1600" b="1">
              <a:solidFill>
                <a:srgbClr val="000000"/>
              </a:solidFill>
              <a:latin typeface="Times New Roman" panose="02020603050405020304" pitchFamily="18" charset="0"/>
              <a:ea typeface="CMR8"/>
              <a:cs typeface="Times New Roman" panose="02020603050405020304" pitchFamily="18" charset="0"/>
            </a:endParaRPr>
          </a:p>
        </p:txBody>
      </p:sp>
      <p:sp>
        <p:nvSpPr>
          <p:cNvPr id="18" name="文本框 17"/>
          <p:cNvSpPr txBox="1"/>
          <p:nvPr/>
        </p:nvSpPr>
        <p:spPr>
          <a:xfrm>
            <a:off x="8712200" y="1983740"/>
            <a:ext cx="1313180" cy="337185"/>
          </a:xfrm>
          <a:prstGeom prst="rect">
            <a:avLst/>
          </a:prstGeom>
        </p:spPr>
        <p:txBody>
          <a:bodyPr wrap="square">
            <a:spAutoFit/>
          </a:bodyPr>
          <a:p>
            <a:r>
              <a:rPr lang="en-US" altLang="zh-CN" sz="1600" b="1">
                <a:solidFill>
                  <a:srgbClr val="000000"/>
                </a:solidFill>
                <a:latin typeface="Times New Roman" panose="02020603050405020304" pitchFamily="18" charset="0"/>
                <a:ea typeface="CMR8"/>
                <a:cs typeface="Times New Roman" panose="02020603050405020304" pitchFamily="18" charset="0"/>
              </a:rPr>
              <a:t>J1020+2437</a:t>
            </a:r>
            <a:endParaRPr lang="en-US" altLang="zh-CN" sz="1600" b="1">
              <a:solidFill>
                <a:srgbClr val="000000"/>
              </a:solidFill>
              <a:latin typeface="Times New Roman" panose="02020603050405020304" pitchFamily="18" charset="0"/>
              <a:ea typeface="CMR8"/>
              <a:cs typeface="Times New Roman" panose="02020603050405020304" pitchFamily="18" charset="0"/>
            </a:endParaRPr>
          </a:p>
        </p:txBody>
      </p:sp>
      <p:sp>
        <p:nvSpPr>
          <p:cNvPr id="17" name="文本框 16"/>
          <p:cNvSpPr txBox="1"/>
          <p:nvPr/>
        </p:nvSpPr>
        <p:spPr>
          <a:xfrm>
            <a:off x="8712200" y="3591560"/>
            <a:ext cx="1313180" cy="337185"/>
          </a:xfrm>
          <a:prstGeom prst="rect">
            <a:avLst/>
          </a:prstGeom>
        </p:spPr>
        <p:txBody>
          <a:bodyPr wrap="square">
            <a:spAutoFit/>
          </a:bodyPr>
          <a:p>
            <a:r>
              <a:rPr lang="en-US" altLang="zh-CN" sz="1600" b="1">
                <a:solidFill>
                  <a:srgbClr val="000000"/>
                </a:solidFill>
                <a:latin typeface="Times New Roman" panose="02020603050405020304" pitchFamily="18" charset="0"/>
                <a:ea typeface="CMR8"/>
                <a:cs typeface="Times New Roman" panose="02020603050405020304" pitchFamily="18" charset="0"/>
              </a:rPr>
              <a:t>J1203+6053</a:t>
            </a:r>
            <a:endParaRPr lang="en-US" altLang="zh-CN" sz="1600" b="1">
              <a:solidFill>
                <a:srgbClr val="000000"/>
              </a:solidFill>
              <a:latin typeface="Times New Roman" panose="02020603050405020304" pitchFamily="18" charset="0"/>
              <a:ea typeface="CMR8"/>
              <a:cs typeface="Times New Roman" panose="02020603050405020304" pitchFamily="18" charset="0"/>
            </a:endParaRPr>
          </a:p>
        </p:txBody>
      </p:sp>
      <p:sp>
        <p:nvSpPr>
          <p:cNvPr id="19" name="文本框 18"/>
          <p:cNvSpPr txBox="1"/>
          <p:nvPr/>
        </p:nvSpPr>
        <p:spPr>
          <a:xfrm>
            <a:off x="8712200" y="5170805"/>
            <a:ext cx="1313180" cy="337185"/>
          </a:xfrm>
          <a:prstGeom prst="rect">
            <a:avLst/>
          </a:prstGeom>
        </p:spPr>
        <p:txBody>
          <a:bodyPr wrap="square">
            <a:spAutoFit/>
          </a:bodyPr>
          <a:p>
            <a:r>
              <a:rPr lang="en-US" altLang="zh-CN" sz="1600" b="1">
                <a:solidFill>
                  <a:srgbClr val="000000"/>
                </a:solidFill>
                <a:latin typeface="Times New Roman" panose="02020603050405020304" pitchFamily="18" charset="0"/>
                <a:ea typeface="CMR8"/>
                <a:cs typeface="Times New Roman" panose="02020603050405020304" pitchFamily="18" charset="0"/>
              </a:rPr>
              <a:t> J1344+5126</a:t>
            </a:r>
            <a:endParaRPr lang="en-US" altLang="zh-CN" sz="1600" b="1">
              <a:solidFill>
                <a:srgbClr val="000000"/>
              </a:solidFill>
              <a:latin typeface="Times New Roman" panose="02020603050405020304" pitchFamily="18" charset="0"/>
              <a:ea typeface="CMR8"/>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0"/>
            <a:ext cx="12192001" cy="108013"/>
          </a:xfrm>
          <a:prstGeom prst="rect">
            <a:avLst/>
          </a:prstGeom>
          <a:solidFill>
            <a:srgbClr val="0C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7847" y="6749987"/>
            <a:ext cx="12239847" cy="108013"/>
          </a:xfrm>
          <a:prstGeom prst="rect">
            <a:avLst/>
          </a:prstGeom>
          <a:solidFill>
            <a:srgbClr val="0C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p:cNvSpPr/>
          <p:nvPr/>
        </p:nvSpPr>
        <p:spPr>
          <a:xfrm>
            <a:off x="345440" y="334645"/>
            <a:ext cx="1885950" cy="669925"/>
          </a:xfrm>
          <a:prstGeom prst="roundRect">
            <a:avLst/>
          </a:prstGeom>
          <a:solidFill>
            <a:srgbClr val="0C32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876935" y="375920"/>
            <a:ext cx="9568180" cy="583565"/>
          </a:xfrm>
          <a:prstGeom prst="rect">
            <a:avLst/>
          </a:prstGeom>
          <a:noFill/>
        </p:spPr>
        <p:txBody>
          <a:bodyPr wrap="square" lIns="91440" tIns="45720" rIns="91440" bIns="45720">
            <a:spAutoFit/>
          </a:bodyPr>
          <a:lstStyle/>
          <a:p>
            <a:r>
              <a:rPr lang="en-US" altLang="zh-CN" sz="3200" b="1" dirty="0">
                <a:ln w="0"/>
                <a:solidFill>
                  <a:schemeClr val="bg1"/>
                </a:solidFill>
                <a:effectLst>
                  <a:outerShdw blurRad="38100" dist="19050" dir="2700000" algn="tl" rotWithShape="0">
                    <a:schemeClr val="dk1">
                      <a:alpha val="40000"/>
                    </a:schemeClr>
                  </a:outerShdw>
                </a:effectLst>
              </a:rPr>
              <a:t> </a:t>
            </a:r>
            <a:endParaRPr lang="en-US" altLang="zh-CN" sz="3200" b="1" dirty="0">
              <a:ln w="0"/>
              <a:solidFill>
                <a:schemeClr val="bg1"/>
              </a:solidFill>
              <a:effectLst>
                <a:outerShdw blurRad="38100" dist="19050" dir="2700000" algn="tl" rotWithShape="0">
                  <a:schemeClr val="dk1">
                    <a:alpha val="40000"/>
                  </a:schemeClr>
                </a:outerShdw>
              </a:effectLst>
            </a:endParaRPr>
          </a:p>
        </p:txBody>
      </p:sp>
      <p:sp>
        <p:nvSpPr>
          <p:cNvPr id="3" name="文本框 2"/>
          <p:cNvSpPr txBox="1"/>
          <p:nvPr/>
        </p:nvSpPr>
        <p:spPr>
          <a:xfrm>
            <a:off x="11508740" y="6220460"/>
            <a:ext cx="476250" cy="368300"/>
          </a:xfrm>
          <a:prstGeom prst="rect">
            <a:avLst/>
          </a:prstGeom>
          <a:noFill/>
        </p:spPr>
        <p:txBody>
          <a:bodyPr wrap="square" rtlCol="0">
            <a:spAutoFit/>
          </a:bodyPr>
          <a:p>
            <a:r>
              <a:rPr lang="en-US" altLang="zh-CN"/>
              <a:t>11</a:t>
            </a:r>
            <a:endParaRPr lang="en-US" altLang="zh-CN"/>
          </a:p>
        </p:txBody>
      </p:sp>
      <p:pic>
        <p:nvPicPr>
          <p:cNvPr id="9" name="图片 8"/>
          <p:cNvPicPr>
            <a:picLocks noChangeAspect="1"/>
          </p:cNvPicPr>
          <p:nvPr/>
        </p:nvPicPr>
        <p:blipFill>
          <a:blip r:embed="rId1"/>
          <a:stretch>
            <a:fillRect/>
          </a:stretch>
        </p:blipFill>
        <p:spPr>
          <a:xfrm>
            <a:off x="641350" y="1263015"/>
            <a:ext cx="3797935" cy="2921635"/>
          </a:xfrm>
          <a:prstGeom prst="rect">
            <a:avLst/>
          </a:prstGeom>
        </p:spPr>
      </p:pic>
      <p:pic>
        <p:nvPicPr>
          <p:cNvPr id="10" name="图片 9"/>
          <p:cNvPicPr>
            <a:picLocks noChangeAspect="1"/>
          </p:cNvPicPr>
          <p:nvPr/>
        </p:nvPicPr>
        <p:blipFill>
          <a:blip r:embed="rId2"/>
          <a:stretch>
            <a:fillRect/>
          </a:stretch>
        </p:blipFill>
        <p:spPr>
          <a:xfrm>
            <a:off x="4742180" y="857885"/>
            <a:ext cx="3747770" cy="2851785"/>
          </a:xfrm>
          <a:prstGeom prst="rect">
            <a:avLst/>
          </a:prstGeom>
        </p:spPr>
      </p:pic>
      <p:pic>
        <p:nvPicPr>
          <p:cNvPr id="11" name="图片 10"/>
          <p:cNvPicPr>
            <a:picLocks noChangeAspect="1"/>
          </p:cNvPicPr>
          <p:nvPr/>
        </p:nvPicPr>
        <p:blipFill>
          <a:blip r:embed="rId3"/>
          <a:stretch>
            <a:fillRect/>
          </a:stretch>
        </p:blipFill>
        <p:spPr>
          <a:xfrm>
            <a:off x="614045" y="4313555"/>
            <a:ext cx="3810000" cy="2026920"/>
          </a:xfrm>
          <a:prstGeom prst="rect">
            <a:avLst/>
          </a:prstGeom>
        </p:spPr>
      </p:pic>
      <p:pic>
        <p:nvPicPr>
          <p:cNvPr id="14" name="图片 13"/>
          <p:cNvPicPr>
            <a:picLocks noChangeAspect="1"/>
          </p:cNvPicPr>
          <p:nvPr/>
        </p:nvPicPr>
        <p:blipFill>
          <a:blip r:embed="rId4"/>
          <a:stretch>
            <a:fillRect/>
          </a:stretch>
        </p:blipFill>
        <p:spPr>
          <a:xfrm>
            <a:off x="4739005" y="3886200"/>
            <a:ext cx="3750945" cy="2863850"/>
          </a:xfrm>
          <a:prstGeom prst="rect">
            <a:avLst/>
          </a:prstGeom>
        </p:spPr>
      </p:pic>
      <p:sp>
        <p:nvSpPr>
          <p:cNvPr id="15" name="矩形 14"/>
          <p:cNvSpPr/>
          <p:nvPr/>
        </p:nvSpPr>
        <p:spPr>
          <a:xfrm>
            <a:off x="876935" y="375920"/>
            <a:ext cx="4283710" cy="583565"/>
          </a:xfrm>
          <a:prstGeom prst="rect">
            <a:avLst/>
          </a:prstGeom>
          <a:noFill/>
        </p:spPr>
        <p:txBody>
          <a:bodyPr wrap="square" lIns="91440" tIns="45720" rIns="91440" bIns="45720">
            <a:spAutoFit/>
          </a:bodyPr>
          <a:p>
            <a:r>
              <a:rPr lang="en-US" altLang="zh-CN" sz="3200" b="1" dirty="0">
                <a:ln w="0"/>
                <a:solidFill>
                  <a:schemeClr val="bg1"/>
                </a:solidFill>
                <a:effectLst>
                  <a:outerShdw blurRad="38100" dist="19050" dir="2700000" algn="tl" rotWithShape="0">
                    <a:schemeClr val="dk1">
                      <a:alpha val="40000"/>
                    </a:schemeClr>
                  </a:outerShdw>
                </a:effectLst>
              </a:rPr>
              <a:t> 3 </a:t>
            </a:r>
            <a:r>
              <a:rPr lang="zh-CN" altLang="en-US" sz="3200" b="1" dirty="0">
                <a:ln w="0"/>
                <a:solidFill>
                  <a:schemeClr val="bg1"/>
                </a:solidFill>
                <a:effectLst>
                  <a:outerShdw blurRad="38100" dist="19050" dir="2700000" algn="tl" rotWithShape="0">
                    <a:schemeClr val="dk1">
                      <a:alpha val="40000"/>
                    </a:schemeClr>
                  </a:outerShdw>
                </a:effectLst>
              </a:rPr>
              <a:t>结果</a:t>
            </a:r>
            <a:r>
              <a:rPr lang="en-US" altLang="zh-CN" sz="3200" b="1" dirty="0">
                <a:ln w="0"/>
                <a:solidFill>
                  <a:schemeClr val="bg1"/>
                </a:solidFill>
                <a:effectLst>
                  <a:outerShdw blurRad="38100" dist="19050" dir="2700000" algn="tl" rotWithShape="0">
                    <a:schemeClr val="dk1">
                      <a:alpha val="40000"/>
                    </a:schemeClr>
                  </a:outerShdw>
                </a:effectLst>
              </a:rPr>
              <a:t> </a:t>
            </a:r>
            <a:endParaRPr lang="en-US" altLang="zh-CN" sz="3200" b="1" dirty="0">
              <a:ln w="0"/>
              <a:solidFill>
                <a:schemeClr val="bg1"/>
              </a:solidFill>
              <a:effectLst>
                <a:outerShdw blurRad="38100" dist="19050" dir="2700000" algn="tl" rotWithShape="0">
                  <a:schemeClr val="dk1">
                    <a:alpha val="40000"/>
                  </a:schemeClr>
                </a:outerShdw>
              </a:effectLst>
            </a:endParaRPr>
          </a:p>
        </p:txBody>
      </p:sp>
      <p:pic>
        <p:nvPicPr>
          <p:cNvPr id="13" name="图形 12" descr="彗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550" y="373932"/>
            <a:ext cx="584775" cy="584775"/>
          </a:xfrm>
          <a:prstGeom prst="rect">
            <a:avLst/>
          </a:prstGeom>
        </p:spPr>
      </p:pic>
      <mc:AlternateContent xmlns:mc="http://schemas.openxmlformats.org/markup-compatibility/2006">
        <mc:Choice xmlns:a14="http://schemas.microsoft.com/office/drawing/2010/main" Requires="a14">
          <p:sp>
            <p:nvSpPr>
              <p:cNvPr id="2" name="文本框 1"/>
              <p:cNvSpPr txBox="1"/>
              <p:nvPr/>
            </p:nvSpPr>
            <p:spPr>
              <a:xfrm>
                <a:off x="8765540" y="1263015"/>
                <a:ext cx="2655570" cy="2229485"/>
              </a:xfrm>
              <a:prstGeom prst="rect">
                <a:avLst/>
              </a:prstGeom>
              <a:noFill/>
            </p:spPr>
            <p:txBody>
              <a:bodyPr wrap="square" rtlCol="0">
                <a:noAutofit/>
              </a:bodyPr>
              <a:p>
                <a:r>
                  <a:rPr lang="zh-CN" altLang="en-US"/>
                  <a:t>爱丁顿比</a:t>
                </a:r>
                <a:r>
                  <a:rPr lang="en-US" altLang="zh-CN"/>
                  <a:t>log </a:t>
                </a:r>
                <a14:m>
                  <m:oMath xmlns:m="http://schemas.openxmlformats.org/officeDocument/2006/math">
                    <m:sSub>
                      <m:sSubPr>
                        <m:ctrlPr>
                          <a:rPr lang="en-US" altLang="zh-CN" i="1">
                            <a:latin typeface="Cambria Math" panose="02040503050406030204" charset="0"/>
                            <a:cs typeface="Cambria Math" panose="02040503050406030204" charset="0"/>
                          </a:rPr>
                        </m:ctrlPr>
                      </m:sSubPr>
                      <m:e>
                        <m:r>
                          <a:rPr lang="en-US" altLang="zh-CN" i="1">
                            <a:latin typeface="Cambria Math" panose="02040503050406030204" charset="0"/>
                            <a:cs typeface="Cambria Math" panose="02040503050406030204" charset="0"/>
                          </a:rPr>
                          <m:t>𝜆</m:t>
                        </m:r>
                      </m:e>
                      <m:sub>
                        <m:r>
                          <a:rPr lang="en-US" altLang="zh-CN" i="1">
                            <a:latin typeface="Cambria Math" panose="02040503050406030204" charset="0"/>
                            <a:cs typeface="Cambria Math" panose="02040503050406030204" charset="0"/>
                          </a:rPr>
                          <m:t>𝐸𝑑𝑑</m:t>
                        </m:r>
                      </m:sub>
                    </m:sSub>
                  </m:oMath>
                </a14:m>
                <a:r>
                  <a:rPr lang="zh-CN" altLang="en-US"/>
                  <a:t>分别为：−2.11±0.18，−1.84±0.15，−1.97±0.20，−2.41±0.10，意味着吸积模式的转变可能是</a:t>
                </a:r>
                <a:r>
                  <a:rPr lang="en-US" altLang="zh-CN"/>
                  <a:t>Turn on</a:t>
                </a:r>
                <a:r>
                  <a:rPr lang="zh-CN" altLang="en-US"/>
                  <a:t>的原因</a:t>
                </a:r>
                <a:endParaRPr lang="zh-CN" altLang="en-US"/>
              </a:p>
            </p:txBody>
          </p:sp>
        </mc:Choice>
        <mc:Fallback>
          <p:sp>
            <p:nvSpPr>
              <p:cNvPr id="2" name="文本框 1"/>
              <p:cNvSpPr txBox="1">
                <a:spLocks noRot="1" noChangeAspect="1" noMove="1" noResize="1" noEditPoints="1" noAdjustHandles="1" noChangeArrowheads="1" noChangeShapeType="1" noTextEdit="1"/>
              </p:cNvSpPr>
              <p:nvPr/>
            </p:nvSpPr>
            <p:spPr>
              <a:xfrm>
                <a:off x="8765540" y="1263015"/>
                <a:ext cx="2655570" cy="2229485"/>
              </a:xfrm>
              <a:prstGeom prst="rect">
                <a:avLst/>
              </a:prstGeom>
              <a:blipFill rotWithShape="1">
                <a:blip r:embed="rId6"/>
                <a:stretch>
                  <a:fillRect r="-2917"/>
                </a:stretch>
              </a:blipFill>
            </p:spPr>
            <p:txBody>
              <a:bodyPr/>
              <a:lstStyle/>
              <a:p>
                <a:r>
                  <a:rPr lang="zh-CN" altLang="en-US">
                    <a:noFill/>
                  </a:rPr>
                  <a:t> </a:t>
                </a:r>
              </a:p>
            </p:txBody>
          </p:sp>
        </mc:Fallback>
      </mc:AlternateContent>
      <p:pic>
        <p:nvPicPr>
          <p:cNvPr id="6" name="图片 5"/>
          <p:cNvPicPr>
            <a:picLocks noChangeAspect="1"/>
          </p:cNvPicPr>
          <p:nvPr/>
        </p:nvPicPr>
        <p:blipFill>
          <a:blip r:embed="rId7"/>
          <a:srcRect b="23275"/>
          <a:stretch>
            <a:fillRect/>
          </a:stretch>
        </p:blipFill>
        <p:spPr>
          <a:xfrm>
            <a:off x="8476615" y="3162935"/>
            <a:ext cx="3715385" cy="2843530"/>
          </a:xfrm>
          <a:prstGeom prst="rect">
            <a:avLst/>
          </a:prstGeom>
        </p:spPr>
      </p:pic>
      <p:sp>
        <p:nvSpPr>
          <p:cNvPr id="16" name="文本框 15"/>
          <p:cNvSpPr txBox="1"/>
          <p:nvPr/>
        </p:nvSpPr>
        <p:spPr>
          <a:xfrm>
            <a:off x="11129010" y="3555365"/>
            <a:ext cx="988060" cy="460375"/>
          </a:xfrm>
          <a:prstGeom prst="rect">
            <a:avLst/>
          </a:prstGeom>
          <a:noFill/>
        </p:spPr>
        <p:txBody>
          <a:bodyPr wrap="square" rtlCol="0">
            <a:spAutoFit/>
          </a:bodyPr>
          <a:p>
            <a:r>
              <a:rPr lang="zh-CN" altLang="en-US" sz="1200"/>
              <a:t>Grisha Zeltyn+24</a:t>
            </a:r>
            <a:endParaRPr lang="zh-CN" altLang="en-US" sz="1200"/>
          </a:p>
        </p:txBody>
      </p:sp>
      <p:sp>
        <p:nvSpPr>
          <p:cNvPr id="8" name="文本框 7"/>
          <p:cNvSpPr txBox="1"/>
          <p:nvPr/>
        </p:nvSpPr>
        <p:spPr>
          <a:xfrm>
            <a:off x="1929130" y="1004570"/>
            <a:ext cx="1313180" cy="337185"/>
          </a:xfrm>
          <a:prstGeom prst="rect">
            <a:avLst/>
          </a:prstGeom>
        </p:spPr>
        <p:txBody>
          <a:bodyPr wrap="square">
            <a:spAutoFit/>
          </a:bodyPr>
          <a:p>
            <a:r>
              <a:rPr lang="en-US" altLang="zh-CN" sz="1600" b="1">
                <a:solidFill>
                  <a:srgbClr val="000000"/>
                </a:solidFill>
                <a:latin typeface="Times New Roman" panose="02020603050405020304" pitchFamily="18" charset="0"/>
                <a:ea typeface="CMR8"/>
                <a:cs typeface="Times New Roman" panose="02020603050405020304" pitchFamily="18" charset="0"/>
              </a:rPr>
              <a:t>J0751+4948</a:t>
            </a:r>
            <a:endParaRPr lang="en-US" altLang="zh-CN" sz="1600" b="1">
              <a:solidFill>
                <a:srgbClr val="000000"/>
              </a:solidFill>
              <a:latin typeface="Times New Roman" panose="02020603050405020304" pitchFamily="18" charset="0"/>
              <a:ea typeface="CMR8"/>
              <a:cs typeface="Times New Roman" panose="02020603050405020304" pitchFamily="18" charset="0"/>
            </a:endParaRPr>
          </a:p>
        </p:txBody>
      </p:sp>
      <p:sp>
        <p:nvSpPr>
          <p:cNvPr id="17" name="文本框 16"/>
          <p:cNvSpPr txBox="1"/>
          <p:nvPr/>
        </p:nvSpPr>
        <p:spPr>
          <a:xfrm>
            <a:off x="1862455" y="4088130"/>
            <a:ext cx="1313180" cy="337185"/>
          </a:xfrm>
          <a:prstGeom prst="rect">
            <a:avLst/>
          </a:prstGeom>
        </p:spPr>
        <p:txBody>
          <a:bodyPr wrap="square">
            <a:spAutoFit/>
          </a:bodyPr>
          <a:p>
            <a:r>
              <a:rPr lang="en-US" altLang="zh-CN" sz="1600" b="1">
                <a:solidFill>
                  <a:srgbClr val="000000"/>
                </a:solidFill>
                <a:latin typeface="Times New Roman" panose="02020603050405020304" pitchFamily="18" charset="0"/>
                <a:ea typeface="CMR8"/>
                <a:cs typeface="Times New Roman" panose="02020603050405020304" pitchFamily="18" charset="0"/>
              </a:rPr>
              <a:t>J1203+6053</a:t>
            </a:r>
            <a:endParaRPr lang="en-US" altLang="zh-CN" sz="1600" b="1">
              <a:solidFill>
                <a:srgbClr val="000000"/>
              </a:solidFill>
              <a:latin typeface="Times New Roman" panose="02020603050405020304" pitchFamily="18" charset="0"/>
              <a:ea typeface="CMR8"/>
              <a:cs typeface="Times New Roman" panose="02020603050405020304" pitchFamily="18" charset="0"/>
            </a:endParaRPr>
          </a:p>
        </p:txBody>
      </p:sp>
      <p:sp>
        <p:nvSpPr>
          <p:cNvPr id="18" name="文本框 17"/>
          <p:cNvSpPr txBox="1"/>
          <p:nvPr/>
        </p:nvSpPr>
        <p:spPr>
          <a:xfrm>
            <a:off x="5959475" y="621665"/>
            <a:ext cx="1313180" cy="337185"/>
          </a:xfrm>
          <a:prstGeom prst="rect">
            <a:avLst/>
          </a:prstGeom>
        </p:spPr>
        <p:txBody>
          <a:bodyPr wrap="square">
            <a:spAutoFit/>
          </a:bodyPr>
          <a:p>
            <a:r>
              <a:rPr lang="en-US" altLang="zh-CN" sz="1600" b="1">
                <a:solidFill>
                  <a:srgbClr val="000000"/>
                </a:solidFill>
                <a:latin typeface="Times New Roman" panose="02020603050405020304" pitchFamily="18" charset="0"/>
                <a:ea typeface="CMR8"/>
                <a:cs typeface="Times New Roman" panose="02020603050405020304" pitchFamily="18" charset="0"/>
              </a:rPr>
              <a:t>J1020+2437</a:t>
            </a:r>
            <a:endParaRPr lang="en-US" altLang="zh-CN" sz="1600" b="1">
              <a:solidFill>
                <a:srgbClr val="000000"/>
              </a:solidFill>
              <a:latin typeface="Times New Roman" panose="02020603050405020304" pitchFamily="18" charset="0"/>
              <a:ea typeface="CMR8"/>
              <a:cs typeface="Times New Roman" panose="02020603050405020304" pitchFamily="18" charset="0"/>
            </a:endParaRPr>
          </a:p>
        </p:txBody>
      </p:sp>
      <p:sp>
        <p:nvSpPr>
          <p:cNvPr id="19" name="文本框 18"/>
          <p:cNvSpPr txBox="1"/>
          <p:nvPr/>
        </p:nvSpPr>
        <p:spPr>
          <a:xfrm>
            <a:off x="5959475" y="3635375"/>
            <a:ext cx="1313180" cy="337185"/>
          </a:xfrm>
          <a:prstGeom prst="rect">
            <a:avLst/>
          </a:prstGeom>
        </p:spPr>
        <p:txBody>
          <a:bodyPr wrap="square">
            <a:spAutoFit/>
          </a:bodyPr>
          <a:p>
            <a:r>
              <a:rPr lang="en-US" altLang="zh-CN" sz="1600" b="1">
                <a:solidFill>
                  <a:srgbClr val="000000"/>
                </a:solidFill>
                <a:latin typeface="Times New Roman" panose="02020603050405020304" pitchFamily="18" charset="0"/>
                <a:ea typeface="CMR8"/>
                <a:cs typeface="Times New Roman" panose="02020603050405020304" pitchFamily="18" charset="0"/>
              </a:rPr>
              <a:t> J1344+5126</a:t>
            </a:r>
            <a:endParaRPr lang="en-US" altLang="zh-CN" sz="1600" b="1">
              <a:solidFill>
                <a:srgbClr val="000000"/>
              </a:solidFill>
              <a:latin typeface="Times New Roman" panose="02020603050405020304" pitchFamily="18" charset="0"/>
              <a:ea typeface="CMR8"/>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0"/>
            <a:ext cx="12192001" cy="108013"/>
          </a:xfrm>
          <a:prstGeom prst="rect">
            <a:avLst/>
          </a:prstGeom>
          <a:solidFill>
            <a:srgbClr val="0C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7847" y="6749987"/>
            <a:ext cx="12239847" cy="108013"/>
          </a:xfrm>
          <a:prstGeom prst="rect">
            <a:avLst/>
          </a:prstGeom>
          <a:solidFill>
            <a:srgbClr val="0C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p:cNvSpPr/>
          <p:nvPr/>
        </p:nvSpPr>
        <p:spPr>
          <a:xfrm>
            <a:off x="345440" y="334645"/>
            <a:ext cx="1885950" cy="669925"/>
          </a:xfrm>
          <a:prstGeom prst="roundRect">
            <a:avLst/>
          </a:prstGeom>
          <a:solidFill>
            <a:srgbClr val="0C32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876935" y="375920"/>
            <a:ext cx="9568180" cy="583565"/>
          </a:xfrm>
          <a:prstGeom prst="rect">
            <a:avLst/>
          </a:prstGeom>
          <a:noFill/>
        </p:spPr>
        <p:txBody>
          <a:bodyPr wrap="square" lIns="91440" tIns="45720" rIns="91440" bIns="45720">
            <a:spAutoFit/>
          </a:bodyPr>
          <a:lstStyle/>
          <a:p>
            <a:r>
              <a:rPr lang="en-US" altLang="zh-CN" sz="3200" b="1" dirty="0">
                <a:ln w="0"/>
                <a:solidFill>
                  <a:schemeClr val="bg1"/>
                </a:solidFill>
                <a:effectLst>
                  <a:outerShdw blurRad="38100" dist="19050" dir="2700000" algn="tl" rotWithShape="0">
                    <a:schemeClr val="dk1">
                      <a:alpha val="40000"/>
                    </a:schemeClr>
                  </a:outerShdw>
                </a:effectLst>
              </a:rPr>
              <a:t> 4 </a:t>
            </a:r>
            <a:r>
              <a:rPr lang="zh-CN" altLang="en-US" sz="3200" b="1" dirty="0">
                <a:ln w="0"/>
                <a:solidFill>
                  <a:schemeClr val="bg1"/>
                </a:solidFill>
                <a:effectLst>
                  <a:outerShdw blurRad="38100" dist="19050" dir="2700000" algn="tl" rotWithShape="0">
                    <a:schemeClr val="dk1">
                      <a:alpha val="40000"/>
                    </a:schemeClr>
                  </a:outerShdw>
                </a:effectLst>
              </a:rPr>
              <a:t>讨论</a:t>
            </a:r>
            <a:r>
              <a:rPr lang="en-US" altLang="zh-CN" sz="3200" b="1" dirty="0">
                <a:ln w="0"/>
                <a:solidFill>
                  <a:schemeClr val="bg1"/>
                </a:solidFill>
                <a:effectLst>
                  <a:outerShdw blurRad="38100" dist="19050" dir="2700000" algn="tl" rotWithShape="0">
                    <a:schemeClr val="dk1">
                      <a:alpha val="40000"/>
                    </a:schemeClr>
                  </a:outerShdw>
                </a:effectLst>
              </a:rPr>
              <a:t> </a:t>
            </a:r>
            <a:endParaRPr lang="en-US" altLang="zh-CN" sz="3200" b="1" dirty="0">
              <a:ln w="0"/>
              <a:solidFill>
                <a:schemeClr val="bg1"/>
              </a:solidFill>
              <a:effectLst>
                <a:outerShdw blurRad="38100" dist="19050" dir="2700000" algn="tl" rotWithShape="0">
                  <a:schemeClr val="dk1">
                    <a:alpha val="40000"/>
                  </a:schemeClr>
                </a:outerShdw>
              </a:effectLst>
            </a:endParaRPr>
          </a:p>
        </p:txBody>
      </p:sp>
      <p:pic>
        <p:nvPicPr>
          <p:cNvPr id="6" name="图片 5"/>
          <p:cNvPicPr>
            <a:picLocks noChangeAspect="1"/>
          </p:cNvPicPr>
          <p:nvPr/>
        </p:nvPicPr>
        <p:blipFill>
          <a:blip r:embed="rId1"/>
          <a:stretch>
            <a:fillRect/>
          </a:stretch>
        </p:blipFill>
        <p:spPr>
          <a:xfrm>
            <a:off x="8255635" y="305435"/>
            <a:ext cx="2830195" cy="6355080"/>
          </a:xfrm>
          <a:prstGeom prst="rect">
            <a:avLst/>
          </a:prstGeom>
        </p:spPr>
      </p:pic>
      <p:sp>
        <p:nvSpPr>
          <p:cNvPr id="11" name="文本框 10"/>
          <p:cNvSpPr txBox="1"/>
          <p:nvPr/>
        </p:nvSpPr>
        <p:spPr>
          <a:xfrm>
            <a:off x="876935" y="5901055"/>
            <a:ext cx="5358130" cy="368300"/>
          </a:xfrm>
          <a:prstGeom prst="rect">
            <a:avLst/>
          </a:prstGeom>
          <a:noFill/>
        </p:spPr>
        <p:txBody>
          <a:bodyPr wrap="square" rtlCol="0">
            <a:spAutoFit/>
          </a:bodyPr>
          <a:p>
            <a:r>
              <a:rPr lang="zh-CN" altLang="en-US">
                <a:solidFill>
                  <a:schemeClr val="accent1"/>
                </a:solidFill>
                <a:effectLst>
                  <a:outerShdw blurRad="38100" dist="25400" dir="5400000" algn="ctr" rotWithShape="0">
                    <a:srgbClr val="6E747A">
                      <a:alpha val="43000"/>
                    </a:srgbClr>
                  </a:outerShdw>
                </a:effectLst>
              </a:rPr>
              <a:t>结论：方法并不适用于在</a:t>
            </a:r>
            <a:r>
              <a:rPr lang="en-US" altLang="zh-CN">
                <a:solidFill>
                  <a:schemeClr val="accent1"/>
                </a:solidFill>
                <a:effectLst>
                  <a:outerShdw blurRad="38100" dist="25400" dir="5400000" algn="ctr" rotWithShape="0">
                    <a:srgbClr val="6E747A">
                      <a:alpha val="43000"/>
                    </a:srgbClr>
                  </a:outerShdw>
                </a:effectLst>
              </a:rPr>
              <a:t>1</a:t>
            </a:r>
            <a:r>
              <a:rPr lang="zh-CN" altLang="en-US">
                <a:solidFill>
                  <a:schemeClr val="accent1"/>
                </a:solidFill>
                <a:effectLst>
                  <a:outerShdw blurRad="38100" dist="25400" dir="5400000" algn="ctr" rotWithShape="0">
                    <a:srgbClr val="6E747A">
                      <a:alpha val="43000"/>
                    </a:srgbClr>
                  </a:outerShdw>
                </a:effectLst>
              </a:rPr>
              <a:t>型</a:t>
            </a:r>
            <a:r>
              <a:rPr lang="en-US" altLang="zh-CN">
                <a:solidFill>
                  <a:schemeClr val="accent1"/>
                </a:solidFill>
                <a:effectLst>
                  <a:outerShdw blurRad="38100" dist="25400" dir="5400000" algn="ctr" rotWithShape="0">
                    <a:srgbClr val="6E747A">
                      <a:alpha val="43000"/>
                    </a:srgbClr>
                  </a:outerShdw>
                </a:effectLst>
              </a:rPr>
              <a:t>AGN</a:t>
            </a:r>
            <a:r>
              <a:rPr lang="zh-CN" altLang="en-US">
                <a:solidFill>
                  <a:schemeClr val="accent1"/>
                </a:solidFill>
                <a:effectLst>
                  <a:outerShdw blurRad="38100" dist="25400" dir="5400000" algn="ctr" rotWithShape="0">
                    <a:srgbClr val="6E747A">
                      <a:alpha val="43000"/>
                    </a:srgbClr>
                  </a:outerShdw>
                </a:effectLst>
              </a:rPr>
              <a:t>中搜寻</a:t>
            </a:r>
            <a:r>
              <a:rPr lang="en-US" altLang="zh-CN">
                <a:solidFill>
                  <a:schemeClr val="accent1"/>
                </a:solidFill>
                <a:effectLst>
                  <a:outerShdw blurRad="38100" dist="25400" dir="5400000" algn="ctr" rotWithShape="0">
                    <a:srgbClr val="6E747A">
                      <a:alpha val="43000"/>
                    </a:srgbClr>
                  </a:outerShdw>
                </a:effectLst>
              </a:rPr>
              <a:t>turn off AGN</a:t>
            </a:r>
            <a:endParaRPr lang="en-US" altLang="zh-CN">
              <a:solidFill>
                <a:schemeClr val="accent1"/>
              </a:solidFill>
              <a:effectLst>
                <a:outerShdw blurRad="38100" dist="25400" dir="5400000" algn="ctr" rotWithShape="0">
                  <a:srgbClr val="6E747A">
                    <a:alpha val="43000"/>
                  </a:srgbClr>
                </a:outerShdw>
              </a:effectLst>
            </a:endParaRPr>
          </a:p>
        </p:txBody>
      </p:sp>
      <p:pic>
        <p:nvPicPr>
          <p:cNvPr id="16" name="图片 15"/>
          <p:cNvPicPr>
            <a:picLocks noChangeAspect="1"/>
          </p:cNvPicPr>
          <p:nvPr/>
        </p:nvPicPr>
        <p:blipFill>
          <a:blip r:embed="rId2"/>
          <a:stretch>
            <a:fillRect/>
          </a:stretch>
        </p:blipFill>
        <p:spPr>
          <a:xfrm>
            <a:off x="345440" y="2237740"/>
            <a:ext cx="6867525" cy="3476625"/>
          </a:xfrm>
          <a:prstGeom prst="rect">
            <a:avLst/>
          </a:prstGeom>
        </p:spPr>
      </p:pic>
      <p:sp>
        <p:nvSpPr>
          <p:cNvPr id="2" name="文本框 1"/>
          <p:cNvSpPr txBox="1"/>
          <p:nvPr/>
        </p:nvSpPr>
        <p:spPr>
          <a:xfrm>
            <a:off x="1206500" y="1270000"/>
            <a:ext cx="4742180" cy="645160"/>
          </a:xfrm>
          <a:prstGeom prst="rect">
            <a:avLst/>
          </a:prstGeom>
          <a:noFill/>
        </p:spPr>
        <p:txBody>
          <a:bodyPr wrap="square" rtlCol="0">
            <a:spAutoFit/>
          </a:bodyPr>
          <a:p>
            <a:r>
              <a:rPr lang="zh-CN" altLang="en-US"/>
              <a:t>在</a:t>
            </a:r>
            <a:r>
              <a:rPr lang="en-US" altLang="zh-CN"/>
              <a:t>type1</a:t>
            </a:r>
            <a:r>
              <a:rPr lang="zh-CN" altLang="en-US"/>
              <a:t>型</a:t>
            </a:r>
            <a:r>
              <a:rPr lang="en-US" altLang="zh-CN"/>
              <a:t>AGN</a:t>
            </a:r>
            <a:r>
              <a:rPr lang="zh-CN" altLang="en-US"/>
              <a:t>中找了三个拟合</a:t>
            </a:r>
            <a:r>
              <a:rPr lang="en-US" altLang="zh-CN"/>
              <a:t>k</a:t>
            </a:r>
            <a:r>
              <a:rPr lang="zh-CN" altLang="en-US"/>
              <a:t>值非常低的源拍摄光谱（光变也几乎没有）</a:t>
            </a:r>
            <a:endParaRPr lang="en-US" altLang="zh-CN"/>
          </a:p>
        </p:txBody>
      </p:sp>
      <p:pic>
        <p:nvPicPr>
          <p:cNvPr id="13" name="图形 12" descr="星形"/>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3285" y="388473"/>
            <a:ext cx="570226" cy="570226"/>
          </a:xfrm>
          <a:prstGeom prst="rect">
            <a:avLst/>
          </a:prstGeom>
        </p:spPr>
      </p:pic>
      <p:sp>
        <p:nvSpPr>
          <p:cNvPr id="10" name="文本框 9"/>
          <p:cNvSpPr txBox="1"/>
          <p:nvPr/>
        </p:nvSpPr>
        <p:spPr>
          <a:xfrm>
            <a:off x="11508740" y="6220460"/>
            <a:ext cx="476250" cy="368300"/>
          </a:xfrm>
          <a:prstGeom prst="rect">
            <a:avLst/>
          </a:prstGeom>
          <a:noFill/>
        </p:spPr>
        <p:txBody>
          <a:bodyPr wrap="square" rtlCol="0">
            <a:spAutoFit/>
          </a:bodyPr>
          <a:p>
            <a:r>
              <a:rPr lang="en-US" altLang="zh-CN"/>
              <a:t>12</a:t>
            </a:r>
            <a:endParaRPr lang="en-US" altLang="zh-CN"/>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0"/>
            <a:ext cx="12192001" cy="108013"/>
          </a:xfrm>
          <a:prstGeom prst="rect">
            <a:avLst/>
          </a:prstGeom>
          <a:solidFill>
            <a:srgbClr val="0C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7847" y="6749987"/>
            <a:ext cx="12239847" cy="108013"/>
          </a:xfrm>
          <a:prstGeom prst="rect">
            <a:avLst/>
          </a:prstGeom>
          <a:solidFill>
            <a:srgbClr val="0C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p:cNvSpPr/>
          <p:nvPr/>
        </p:nvSpPr>
        <p:spPr>
          <a:xfrm>
            <a:off x="345440" y="334645"/>
            <a:ext cx="1889760" cy="669925"/>
          </a:xfrm>
          <a:prstGeom prst="roundRect">
            <a:avLst/>
          </a:prstGeom>
          <a:solidFill>
            <a:srgbClr val="0C32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876935" y="375920"/>
            <a:ext cx="9568180" cy="583565"/>
          </a:xfrm>
          <a:prstGeom prst="rect">
            <a:avLst/>
          </a:prstGeom>
          <a:noFill/>
        </p:spPr>
        <p:txBody>
          <a:bodyPr wrap="square" lIns="91440" tIns="45720" rIns="91440" bIns="45720">
            <a:spAutoFit/>
          </a:bodyPr>
          <a:lstStyle/>
          <a:p>
            <a:r>
              <a:rPr lang="en-US" altLang="zh-CN" sz="3200" b="1" dirty="0">
                <a:ln w="0"/>
                <a:solidFill>
                  <a:schemeClr val="bg1"/>
                </a:solidFill>
                <a:effectLst>
                  <a:outerShdw blurRad="38100" dist="19050" dir="2700000" algn="tl" rotWithShape="0">
                    <a:schemeClr val="dk1">
                      <a:alpha val="40000"/>
                    </a:schemeClr>
                  </a:outerShdw>
                </a:effectLst>
              </a:rPr>
              <a:t> 4 </a:t>
            </a:r>
            <a:r>
              <a:rPr lang="zh-CN" altLang="en-US" sz="3200" b="1" dirty="0">
                <a:ln w="0"/>
                <a:solidFill>
                  <a:schemeClr val="bg1"/>
                </a:solidFill>
                <a:effectLst>
                  <a:outerShdw blurRad="38100" dist="19050" dir="2700000" algn="tl" rotWithShape="0">
                    <a:schemeClr val="dk1">
                      <a:alpha val="40000"/>
                    </a:schemeClr>
                  </a:outerShdw>
                </a:effectLst>
              </a:rPr>
              <a:t>讨论</a:t>
            </a:r>
            <a:r>
              <a:rPr lang="en-US" altLang="zh-CN" sz="3200" b="1" dirty="0">
                <a:ln w="0"/>
                <a:solidFill>
                  <a:schemeClr val="bg1"/>
                </a:solidFill>
                <a:effectLst>
                  <a:outerShdw blurRad="38100" dist="19050" dir="2700000" algn="tl" rotWithShape="0">
                    <a:schemeClr val="dk1">
                      <a:alpha val="40000"/>
                    </a:schemeClr>
                  </a:outerShdw>
                </a:effectLst>
              </a:rPr>
              <a:t> </a:t>
            </a:r>
            <a:endParaRPr lang="en-US" altLang="zh-CN" sz="3200" b="1" dirty="0">
              <a:ln w="0"/>
              <a:solidFill>
                <a:schemeClr val="bg1"/>
              </a:solidFill>
              <a:effectLst>
                <a:outerShdw blurRad="38100" dist="19050" dir="2700000" algn="tl" rotWithShape="0">
                  <a:schemeClr val="dk1">
                    <a:alpha val="40000"/>
                  </a:schemeClr>
                </a:outerShdw>
              </a:effectLst>
            </a:endParaRPr>
          </a:p>
        </p:txBody>
      </p:sp>
      <p:pic>
        <p:nvPicPr>
          <p:cNvPr id="2" name="图片 1"/>
          <p:cNvPicPr/>
          <p:nvPr/>
        </p:nvPicPr>
        <p:blipFill>
          <a:blip r:embed="rId1"/>
        </p:blipFill>
        <p:spPr>
          <a:xfrm>
            <a:off x="7883366" y="107633"/>
            <a:ext cx="3511867" cy="2095817"/>
          </a:xfrm>
          <a:prstGeom prst="rect">
            <a:avLst/>
          </a:prstGeom>
        </p:spPr>
      </p:pic>
      <p:sp>
        <p:nvSpPr>
          <p:cNvPr id="9" name="文本框 8"/>
          <p:cNvSpPr txBox="1"/>
          <p:nvPr/>
        </p:nvSpPr>
        <p:spPr>
          <a:xfrm>
            <a:off x="984885" y="2408555"/>
            <a:ext cx="3359785" cy="1198880"/>
          </a:xfrm>
          <a:prstGeom prst="rect">
            <a:avLst/>
          </a:prstGeom>
          <a:noFill/>
        </p:spPr>
        <p:txBody>
          <a:bodyPr wrap="square" rtlCol="0">
            <a:spAutoFit/>
          </a:bodyPr>
          <a:p>
            <a:r>
              <a:rPr lang="zh-CN" altLang="en-US"/>
              <a:t>Z：0 - 0.11  (H</a:t>
            </a:r>
            <a:r>
              <a:rPr lang="en-US" altLang="zh-CN"/>
              <a:t>α</a:t>
            </a:r>
            <a:r>
              <a:rPr lang="zh-CN" altLang="en-US"/>
              <a:t>在r，H</a:t>
            </a:r>
            <a:r>
              <a:rPr lang="en-US" altLang="zh-CN"/>
              <a:t>β</a:t>
            </a:r>
            <a:r>
              <a:rPr lang="zh-CN" altLang="en-US"/>
              <a:t>在g）</a:t>
            </a:r>
            <a:endParaRPr lang="zh-CN" altLang="en-US"/>
          </a:p>
          <a:p>
            <a:r>
              <a:rPr lang="zh-CN" altLang="en-US"/>
              <a:t>Z：0.11 - 0.14 （Ha出r，Hb在g）</a:t>
            </a:r>
            <a:endParaRPr lang="zh-CN" altLang="en-US"/>
          </a:p>
          <a:p>
            <a:r>
              <a:rPr lang="zh-CN" altLang="en-US"/>
              <a:t>Z：0.14 - 0.5 （Ha出r，Hb在r）</a:t>
            </a:r>
            <a:endParaRPr lang="zh-CN" altLang="en-US"/>
          </a:p>
          <a:p>
            <a:r>
              <a:rPr lang="zh-CN" altLang="en-US"/>
              <a:t>Z：0.5 --1 （Ha，Hb均不在g，r）</a:t>
            </a:r>
            <a:endParaRPr lang="zh-CN" altLang="en-US"/>
          </a:p>
        </p:txBody>
      </p:sp>
      <p:sp>
        <p:nvSpPr>
          <p:cNvPr id="10" name="文本框 9"/>
          <p:cNvSpPr txBox="1"/>
          <p:nvPr/>
        </p:nvSpPr>
        <p:spPr>
          <a:xfrm>
            <a:off x="972820" y="4104005"/>
            <a:ext cx="5427980" cy="2149475"/>
          </a:xfrm>
          <a:prstGeom prst="rect">
            <a:avLst/>
          </a:prstGeom>
          <a:noFill/>
        </p:spPr>
        <p:txBody>
          <a:bodyPr wrap="square" rtlCol="0">
            <a:noAutofit/>
          </a:bodyPr>
          <a:p>
            <a:r>
              <a:rPr lang="en-US" altLang="zh-CN"/>
              <a:t>Z</a:t>
            </a:r>
            <a:r>
              <a:rPr lang="zh-CN" altLang="en-US"/>
              <a:t>：</a:t>
            </a:r>
            <a:r>
              <a:rPr lang="en-US" altLang="zh-CN"/>
              <a:t>0 - 0.14</a:t>
            </a:r>
            <a:r>
              <a:rPr lang="zh-CN" altLang="en-US"/>
              <a:t>的</a:t>
            </a:r>
            <a:r>
              <a:rPr lang="en-US" altLang="zh-CN"/>
              <a:t>AGN</a:t>
            </a:r>
            <a:r>
              <a:rPr lang="zh-CN" altLang="en-US"/>
              <a:t>色差变化主要有宽</a:t>
            </a:r>
            <a:r>
              <a:rPr lang="en-US" altLang="zh-CN"/>
              <a:t>Hβ</a:t>
            </a:r>
            <a:r>
              <a:rPr lang="zh-CN" altLang="en-US"/>
              <a:t>和连续体贡献</a:t>
            </a:r>
            <a:endParaRPr lang="zh-CN" altLang="en-US"/>
          </a:p>
          <a:p>
            <a:r>
              <a:rPr lang="en-US" altLang="zh-CN"/>
              <a:t>Z</a:t>
            </a:r>
            <a:r>
              <a:rPr lang="zh-CN" altLang="en-US"/>
              <a:t>：</a:t>
            </a:r>
            <a:r>
              <a:rPr lang="en-US" altLang="zh-CN"/>
              <a:t>0.14 -0.5 </a:t>
            </a:r>
            <a:r>
              <a:rPr lang="zh-CN" altLang="en-US"/>
              <a:t>的</a:t>
            </a:r>
            <a:r>
              <a:rPr lang="en-US" altLang="zh-CN"/>
              <a:t>AGN</a:t>
            </a:r>
            <a:r>
              <a:rPr lang="zh-CN" altLang="en-US"/>
              <a:t>色差主要由连续体贡献</a:t>
            </a:r>
            <a:endParaRPr lang="zh-CN" altLang="en-US"/>
          </a:p>
          <a:p>
            <a:endParaRPr lang="zh-CN" altLang="en-US"/>
          </a:p>
          <a:p>
            <a:r>
              <a:rPr lang="zh-CN" altLang="en-US">
                <a:solidFill>
                  <a:schemeClr val="accent1"/>
                </a:solidFill>
                <a:effectLst>
                  <a:outerShdw blurRad="38100" dist="25400" dir="5400000" algn="ctr" rotWithShape="0">
                    <a:srgbClr val="6E747A">
                      <a:alpha val="43000"/>
                    </a:srgbClr>
                  </a:outerShdw>
                </a:effectLst>
              </a:rPr>
              <a:t>因此我们的越亮越蓝筛选出的</a:t>
            </a:r>
            <a:r>
              <a:rPr lang="en-US" altLang="zh-CN">
                <a:solidFill>
                  <a:schemeClr val="accent1"/>
                </a:solidFill>
                <a:effectLst>
                  <a:outerShdw blurRad="38100" dist="25400" dir="5400000" algn="ctr" rotWithShape="0">
                    <a:srgbClr val="6E747A">
                      <a:alpha val="43000"/>
                    </a:srgbClr>
                  </a:outerShdw>
                </a:effectLst>
              </a:rPr>
              <a:t>AGN</a:t>
            </a:r>
            <a:r>
              <a:rPr lang="zh-CN" altLang="en-US">
                <a:solidFill>
                  <a:schemeClr val="accent1"/>
                </a:solidFill>
                <a:effectLst>
                  <a:outerShdw blurRad="38100" dist="25400" dir="5400000" algn="ctr" rotWithShape="0">
                    <a:srgbClr val="6E747A">
                      <a:alpha val="43000"/>
                    </a:srgbClr>
                  </a:outerShdw>
                </a:effectLst>
              </a:rPr>
              <a:t>的变亮的来源应是以连续体为主，</a:t>
            </a:r>
            <a:r>
              <a:rPr lang="en-US" altLang="zh-CN">
                <a:solidFill>
                  <a:schemeClr val="accent1"/>
                </a:solidFill>
                <a:effectLst>
                  <a:outerShdw blurRad="38100" dist="25400" dir="5400000" algn="ctr" rotWithShape="0">
                    <a:srgbClr val="6E747A">
                      <a:alpha val="43000"/>
                    </a:srgbClr>
                  </a:outerShdw>
                </a:effectLst>
              </a:rPr>
              <a:t>Hβ</a:t>
            </a:r>
            <a:r>
              <a:rPr lang="zh-CN" altLang="en-US">
                <a:solidFill>
                  <a:schemeClr val="accent1"/>
                </a:solidFill>
                <a:effectLst>
                  <a:outerShdw blurRad="38100" dist="25400" dir="5400000" algn="ctr" rotWithShape="0">
                    <a:srgbClr val="6E747A">
                      <a:alpha val="43000"/>
                    </a:srgbClr>
                  </a:outerShdw>
                </a:effectLst>
              </a:rPr>
              <a:t>宽成分为辅。</a:t>
            </a:r>
            <a:endParaRPr lang="zh-CN" altLang="en-US">
              <a:solidFill>
                <a:schemeClr val="accent1"/>
              </a:solidFill>
              <a:effectLst>
                <a:outerShdw blurRad="38100" dist="25400" dir="5400000" algn="ctr" rotWithShape="0">
                  <a:srgbClr val="6E747A">
                    <a:alpha val="43000"/>
                  </a:srgbClr>
                </a:outerShdw>
              </a:effectLst>
            </a:endParaRPr>
          </a:p>
        </p:txBody>
      </p:sp>
      <p:pic>
        <p:nvPicPr>
          <p:cNvPr id="14" name="图片 13"/>
          <p:cNvPicPr/>
          <p:nvPr/>
        </p:nvPicPr>
        <p:blipFill>
          <a:blip r:embed="rId2"/>
          <a:srcRect b="8121"/>
        </p:blipFill>
        <p:spPr>
          <a:xfrm>
            <a:off x="7883525" y="2338070"/>
            <a:ext cx="3511550" cy="1925320"/>
          </a:xfrm>
          <a:prstGeom prst="rect">
            <a:avLst/>
          </a:prstGeom>
        </p:spPr>
      </p:pic>
      <p:pic>
        <p:nvPicPr>
          <p:cNvPr id="15" name="图片 14"/>
          <p:cNvPicPr/>
          <p:nvPr/>
        </p:nvPicPr>
        <p:blipFill>
          <a:blip r:embed="rId3"/>
          <a:srcRect b="8558"/>
        </p:blipFill>
        <p:spPr>
          <a:xfrm>
            <a:off x="7883525" y="4398010"/>
            <a:ext cx="3517900" cy="1892935"/>
          </a:xfrm>
          <a:prstGeom prst="rect">
            <a:avLst/>
          </a:prstGeom>
        </p:spPr>
      </p:pic>
      <p:pic>
        <p:nvPicPr>
          <p:cNvPr id="13" name="图形 12" descr="星形"/>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3285" y="388473"/>
            <a:ext cx="570226" cy="570226"/>
          </a:xfrm>
          <a:prstGeom prst="rect">
            <a:avLst/>
          </a:prstGeom>
        </p:spPr>
      </p:pic>
      <p:sp>
        <p:nvSpPr>
          <p:cNvPr id="6" name="文本框 5"/>
          <p:cNvSpPr txBox="1"/>
          <p:nvPr/>
        </p:nvSpPr>
        <p:spPr>
          <a:xfrm>
            <a:off x="11508740" y="6220460"/>
            <a:ext cx="476250" cy="368300"/>
          </a:xfrm>
          <a:prstGeom prst="rect">
            <a:avLst/>
          </a:prstGeom>
          <a:noFill/>
        </p:spPr>
        <p:txBody>
          <a:bodyPr wrap="square" rtlCol="0">
            <a:spAutoFit/>
          </a:bodyPr>
          <a:p>
            <a:r>
              <a:rPr lang="en-US" altLang="zh-CN"/>
              <a:t>13</a:t>
            </a:r>
            <a:endParaRPr lang="en-US" altLang="zh-CN"/>
          </a:p>
        </p:txBody>
      </p:sp>
      <p:pic>
        <p:nvPicPr>
          <p:cNvPr id="16" name="图片 15" descr="spectrum_animation(1)"/>
          <p:cNvPicPr>
            <a:picLocks noChangeAspect="1"/>
          </p:cNvPicPr>
          <p:nvPr/>
        </p:nvPicPr>
        <p:blipFill>
          <a:blip r:embed="rId6"/>
          <a:stretch>
            <a:fillRect/>
          </a:stretch>
        </p:blipFill>
        <p:spPr>
          <a:xfrm>
            <a:off x="2563495" y="-158750"/>
            <a:ext cx="5510530" cy="275526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0"/>
            <a:ext cx="12192001" cy="108013"/>
          </a:xfrm>
          <a:prstGeom prst="rect">
            <a:avLst/>
          </a:prstGeom>
          <a:solidFill>
            <a:srgbClr val="0C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7847" y="6749987"/>
            <a:ext cx="12239847" cy="108013"/>
          </a:xfrm>
          <a:prstGeom prst="rect">
            <a:avLst/>
          </a:prstGeom>
          <a:solidFill>
            <a:srgbClr val="0C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p:cNvSpPr/>
          <p:nvPr/>
        </p:nvSpPr>
        <p:spPr>
          <a:xfrm>
            <a:off x="345440" y="334645"/>
            <a:ext cx="1885950" cy="669925"/>
          </a:xfrm>
          <a:prstGeom prst="roundRect">
            <a:avLst/>
          </a:prstGeom>
          <a:solidFill>
            <a:srgbClr val="0C32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876935" y="375920"/>
            <a:ext cx="9568180" cy="583565"/>
          </a:xfrm>
          <a:prstGeom prst="rect">
            <a:avLst/>
          </a:prstGeom>
          <a:noFill/>
        </p:spPr>
        <p:txBody>
          <a:bodyPr wrap="square" lIns="91440" tIns="45720" rIns="91440" bIns="45720">
            <a:spAutoFit/>
          </a:bodyPr>
          <a:lstStyle/>
          <a:p>
            <a:r>
              <a:rPr lang="en-US" altLang="zh-CN" sz="3200" b="1" dirty="0">
                <a:ln w="0"/>
                <a:solidFill>
                  <a:schemeClr val="bg1"/>
                </a:solidFill>
                <a:effectLst>
                  <a:outerShdw blurRad="38100" dist="19050" dir="2700000" algn="tl" rotWithShape="0">
                    <a:schemeClr val="dk1">
                      <a:alpha val="40000"/>
                    </a:schemeClr>
                  </a:outerShdw>
                </a:effectLst>
              </a:rPr>
              <a:t> 4 </a:t>
            </a:r>
            <a:r>
              <a:rPr lang="zh-CN" altLang="en-US" sz="3200" b="1" dirty="0">
                <a:ln w="0"/>
                <a:solidFill>
                  <a:schemeClr val="bg1"/>
                </a:solidFill>
                <a:effectLst>
                  <a:outerShdw blurRad="38100" dist="19050" dir="2700000" algn="tl" rotWithShape="0">
                    <a:schemeClr val="dk1">
                      <a:alpha val="40000"/>
                    </a:schemeClr>
                  </a:outerShdw>
                </a:effectLst>
              </a:rPr>
              <a:t>讨论</a:t>
            </a:r>
            <a:r>
              <a:rPr lang="en-US" altLang="zh-CN" sz="3200" b="1" dirty="0">
                <a:ln w="0"/>
                <a:solidFill>
                  <a:schemeClr val="bg1"/>
                </a:solidFill>
                <a:effectLst>
                  <a:outerShdw blurRad="38100" dist="19050" dir="2700000" algn="tl" rotWithShape="0">
                    <a:schemeClr val="dk1">
                      <a:alpha val="40000"/>
                    </a:schemeClr>
                  </a:outerShdw>
                </a:effectLst>
              </a:rPr>
              <a:t> </a:t>
            </a:r>
            <a:endParaRPr lang="en-US" altLang="zh-CN" sz="3200" b="1" dirty="0">
              <a:ln w="0"/>
              <a:solidFill>
                <a:schemeClr val="bg1"/>
              </a:solidFill>
              <a:effectLst>
                <a:outerShdw blurRad="38100" dist="19050" dir="2700000" algn="tl" rotWithShape="0">
                  <a:schemeClr val="dk1">
                    <a:alpha val="40000"/>
                  </a:schemeClr>
                </a:outerShdw>
              </a:effectLst>
            </a:endParaRPr>
          </a:p>
        </p:txBody>
      </p:sp>
      <p:pic>
        <p:nvPicPr>
          <p:cNvPr id="9" name="图片 8" descr="k_type1+2"/>
          <p:cNvPicPr>
            <a:picLocks noChangeAspect="1"/>
          </p:cNvPicPr>
          <p:nvPr/>
        </p:nvPicPr>
        <p:blipFill>
          <a:blip r:embed="rId1"/>
          <a:stretch>
            <a:fillRect/>
          </a:stretch>
        </p:blipFill>
        <p:spPr>
          <a:xfrm>
            <a:off x="2417445" y="2597150"/>
            <a:ext cx="7357110" cy="3779520"/>
          </a:xfrm>
          <a:prstGeom prst="rect">
            <a:avLst/>
          </a:prstGeom>
        </p:spPr>
      </p:pic>
      <p:sp>
        <p:nvSpPr>
          <p:cNvPr id="2" name="文本框 1"/>
          <p:cNvSpPr txBox="1"/>
          <p:nvPr/>
        </p:nvSpPr>
        <p:spPr>
          <a:xfrm>
            <a:off x="2816225" y="1066800"/>
            <a:ext cx="6910705" cy="1476375"/>
          </a:xfrm>
          <a:prstGeom prst="rect">
            <a:avLst/>
          </a:prstGeom>
          <a:noFill/>
        </p:spPr>
        <p:txBody>
          <a:bodyPr wrap="square" rtlCol="0">
            <a:spAutoFit/>
          </a:bodyPr>
          <a:p>
            <a:r>
              <a:rPr lang="zh-CN" altLang="en-US">
                <a:sym typeface="+mn-ea"/>
              </a:rPr>
              <a:t>拟合值</a:t>
            </a:r>
            <a:r>
              <a:rPr lang="en-US" altLang="zh-CN">
                <a:sym typeface="+mn-ea"/>
              </a:rPr>
              <a:t>k</a:t>
            </a:r>
            <a:r>
              <a:rPr lang="zh-CN" altLang="en-US">
                <a:sym typeface="+mn-ea"/>
              </a:rPr>
              <a:t>体现的应该是</a:t>
            </a:r>
            <a:r>
              <a:rPr lang="en-US" altLang="zh-CN">
                <a:sym typeface="+mn-ea"/>
              </a:rPr>
              <a:t>AGN</a:t>
            </a:r>
            <a:r>
              <a:rPr lang="zh-CN" altLang="en-US">
                <a:sym typeface="+mn-ea"/>
              </a:rPr>
              <a:t>吸积状态的稳定性，</a:t>
            </a:r>
            <a:r>
              <a:rPr lang="en-US" altLang="zh-CN">
                <a:sym typeface="+mn-ea"/>
              </a:rPr>
              <a:t>k</a:t>
            </a:r>
            <a:r>
              <a:rPr lang="zh-CN" altLang="en-US">
                <a:sym typeface="+mn-ea"/>
              </a:rPr>
              <a:t>值越大，表示紫外连续体的变化越大，说明吸积状态的变化越大。</a:t>
            </a:r>
            <a:endParaRPr lang="zh-CN" altLang="en-US">
              <a:sym typeface="+mn-ea"/>
            </a:endParaRPr>
          </a:p>
          <a:p>
            <a:endParaRPr lang="zh-CN" altLang="en-US"/>
          </a:p>
          <a:p>
            <a:r>
              <a:rPr lang="en-US"/>
              <a:t>T</a:t>
            </a:r>
            <a:r>
              <a:rPr lang="en-US" altLang="zh-CN"/>
              <a:t>urn on</a:t>
            </a:r>
            <a:r>
              <a:rPr lang="zh-CN" altLang="en-US"/>
              <a:t>现象中，</a:t>
            </a:r>
            <a:r>
              <a:rPr lang="en-US" altLang="zh-CN"/>
              <a:t>AGN</a:t>
            </a:r>
            <a:r>
              <a:rPr lang="zh-CN" altLang="en-US"/>
              <a:t>低态时的吸积状态可能较低，光变给出的拟合值较大意味着吸积状态可能发生改变。</a:t>
            </a:r>
            <a:endParaRPr lang="zh-CN" altLang="en-US"/>
          </a:p>
        </p:txBody>
      </p:sp>
      <p:pic>
        <p:nvPicPr>
          <p:cNvPr id="13" name="图形 12" descr="星形"/>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3285" y="388473"/>
            <a:ext cx="570226" cy="570226"/>
          </a:xfrm>
          <a:prstGeom prst="rect">
            <a:avLst/>
          </a:prstGeom>
        </p:spPr>
      </p:pic>
      <p:sp>
        <p:nvSpPr>
          <p:cNvPr id="10" name="文本框 9"/>
          <p:cNvSpPr txBox="1"/>
          <p:nvPr/>
        </p:nvSpPr>
        <p:spPr>
          <a:xfrm>
            <a:off x="11508740" y="6220460"/>
            <a:ext cx="476250" cy="368300"/>
          </a:xfrm>
          <a:prstGeom prst="rect">
            <a:avLst/>
          </a:prstGeom>
          <a:noFill/>
        </p:spPr>
        <p:txBody>
          <a:bodyPr wrap="square" rtlCol="0">
            <a:spAutoFit/>
          </a:bodyPr>
          <a:p>
            <a:r>
              <a:rPr lang="en-US" altLang="zh-CN"/>
              <a:t>14</a:t>
            </a:r>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0"/>
            <a:ext cx="12192001" cy="108013"/>
          </a:xfrm>
          <a:prstGeom prst="rect">
            <a:avLst/>
          </a:prstGeom>
          <a:solidFill>
            <a:srgbClr val="0C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7847" y="6749987"/>
            <a:ext cx="12239847" cy="108013"/>
          </a:xfrm>
          <a:prstGeom prst="rect">
            <a:avLst/>
          </a:prstGeom>
          <a:solidFill>
            <a:srgbClr val="0C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p:cNvSpPr/>
          <p:nvPr/>
        </p:nvSpPr>
        <p:spPr>
          <a:xfrm>
            <a:off x="345440" y="334645"/>
            <a:ext cx="1881505" cy="669925"/>
          </a:xfrm>
          <a:prstGeom prst="roundRect">
            <a:avLst/>
          </a:prstGeom>
          <a:solidFill>
            <a:srgbClr val="0C32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876935" y="375920"/>
            <a:ext cx="9568180" cy="583565"/>
          </a:xfrm>
          <a:prstGeom prst="rect">
            <a:avLst/>
          </a:prstGeom>
          <a:noFill/>
        </p:spPr>
        <p:txBody>
          <a:bodyPr wrap="square" lIns="91440" tIns="45720" rIns="91440" bIns="45720">
            <a:spAutoFit/>
          </a:bodyPr>
          <a:lstStyle/>
          <a:p>
            <a:r>
              <a:rPr lang="en-US" altLang="zh-CN" sz="3200" b="1" dirty="0">
                <a:ln w="0"/>
                <a:solidFill>
                  <a:schemeClr val="bg1"/>
                </a:solidFill>
                <a:effectLst>
                  <a:outerShdw blurRad="38100" dist="19050" dir="2700000" algn="tl" rotWithShape="0">
                    <a:schemeClr val="dk1">
                      <a:alpha val="40000"/>
                    </a:schemeClr>
                  </a:outerShdw>
                </a:effectLst>
              </a:rPr>
              <a:t> </a:t>
            </a:r>
            <a:endParaRPr lang="en-US" altLang="zh-CN" sz="3200" b="1" dirty="0">
              <a:ln w="0"/>
              <a:solidFill>
                <a:schemeClr val="bg1"/>
              </a:solidFill>
              <a:effectLst>
                <a:outerShdw blurRad="38100" dist="19050" dir="2700000" algn="tl" rotWithShape="0">
                  <a:schemeClr val="dk1">
                    <a:alpha val="40000"/>
                  </a:schemeClr>
                </a:outerShdw>
              </a:effectLst>
            </a:endParaRPr>
          </a:p>
        </p:txBody>
      </p:sp>
      <p:pic>
        <p:nvPicPr>
          <p:cNvPr id="2" name="图片 1" descr="on-1.9-2"/>
          <p:cNvPicPr>
            <a:picLocks noChangeAspect="1"/>
          </p:cNvPicPr>
          <p:nvPr/>
        </p:nvPicPr>
        <p:blipFill>
          <a:blip r:embed="rId1"/>
          <a:stretch>
            <a:fillRect/>
          </a:stretch>
        </p:blipFill>
        <p:spPr>
          <a:xfrm>
            <a:off x="3514725" y="467995"/>
            <a:ext cx="5453380" cy="2759710"/>
          </a:xfrm>
          <a:prstGeom prst="rect">
            <a:avLst/>
          </a:prstGeom>
        </p:spPr>
      </p:pic>
      <p:sp>
        <p:nvSpPr>
          <p:cNvPr id="6" name="文本框 5"/>
          <p:cNvSpPr txBox="1"/>
          <p:nvPr/>
        </p:nvSpPr>
        <p:spPr>
          <a:xfrm>
            <a:off x="345440" y="1525270"/>
            <a:ext cx="2884170" cy="645160"/>
          </a:xfrm>
          <a:prstGeom prst="rect">
            <a:avLst/>
          </a:prstGeom>
          <a:noFill/>
        </p:spPr>
        <p:txBody>
          <a:bodyPr wrap="square" rtlCol="0">
            <a:spAutoFit/>
          </a:bodyPr>
          <a:p>
            <a:r>
              <a:rPr lang="zh-CN" altLang="en-US"/>
              <a:t>已证认的</a:t>
            </a:r>
            <a:r>
              <a:rPr lang="en-US" altLang="zh-CN"/>
              <a:t>Turn on AGN</a:t>
            </a:r>
            <a:r>
              <a:rPr lang="zh-CN" altLang="en-US"/>
              <a:t>的</a:t>
            </a:r>
            <a:r>
              <a:rPr lang="en-US" altLang="zh-CN"/>
              <a:t>ZTF</a:t>
            </a:r>
            <a:r>
              <a:rPr lang="zh-CN" altLang="en-US"/>
              <a:t>数据的拟合值分布：</a:t>
            </a:r>
            <a:endParaRPr lang="zh-CN" altLang="en-US"/>
          </a:p>
        </p:txBody>
      </p:sp>
      <p:pic>
        <p:nvPicPr>
          <p:cNvPr id="13" name="图片 3" descr="off-1.9-2"/>
          <p:cNvPicPr>
            <a:picLocks noChangeAspect="1"/>
          </p:cNvPicPr>
          <p:nvPr/>
        </p:nvPicPr>
        <p:blipFill>
          <a:blip r:embed="rId2"/>
          <a:stretch>
            <a:fillRect/>
          </a:stretch>
        </p:blipFill>
        <p:spPr>
          <a:xfrm>
            <a:off x="3514725" y="3364230"/>
            <a:ext cx="5452745" cy="2759710"/>
          </a:xfrm>
          <a:prstGeom prst="rect">
            <a:avLst/>
          </a:prstGeom>
        </p:spPr>
      </p:pic>
      <p:sp>
        <p:nvSpPr>
          <p:cNvPr id="15" name="文本框 14"/>
          <p:cNvSpPr txBox="1"/>
          <p:nvPr/>
        </p:nvSpPr>
        <p:spPr>
          <a:xfrm>
            <a:off x="413385" y="3966845"/>
            <a:ext cx="2877820" cy="645160"/>
          </a:xfrm>
          <a:prstGeom prst="rect">
            <a:avLst/>
          </a:prstGeom>
          <a:noFill/>
        </p:spPr>
        <p:txBody>
          <a:bodyPr wrap="square" rtlCol="0">
            <a:spAutoFit/>
          </a:bodyPr>
          <a:p>
            <a:r>
              <a:rPr lang="zh-CN" altLang="en-US"/>
              <a:t>已证认的</a:t>
            </a:r>
            <a:r>
              <a:rPr lang="en-US" altLang="zh-CN"/>
              <a:t>Turn off AGN</a:t>
            </a:r>
            <a:r>
              <a:rPr lang="zh-CN" altLang="en-US"/>
              <a:t>的</a:t>
            </a:r>
            <a:r>
              <a:rPr lang="en-US" altLang="zh-CN"/>
              <a:t>ZTF</a:t>
            </a:r>
            <a:r>
              <a:rPr lang="zh-CN" altLang="en-US"/>
              <a:t>数据的拟合值分布：</a:t>
            </a:r>
            <a:endParaRPr lang="zh-CN" altLang="en-US"/>
          </a:p>
        </p:txBody>
      </p:sp>
      <p:sp>
        <p:nvSpPr>
          <p:cNvPr id="16" name="矩形 15"/>
          <p:cNvSpPr/>
          <p:nvPr/>
        </p:nvSpPr>
        <p:spPr>
          <a:xfrm>
            <a:off x="876935" y="375920"/>
            <a:ext cx="4283710" cy="583565"/>
          </a:xfrm>
          <a:prstGeom prst="rect">
            <a:avLst/>
          </a:prstGeom>
          <a:noFill/>
        </p:spPr>
        <p:txBody>
          <a:bodyPr wrap="square" lIns="91440" tIns="45720" rIns="91440" bIns="45720">
            <a:spAutoFit/>
          </a:bodyPr>
          <a:lstStyle/>
          <a:p>
            <a:r>
              <a:rPr lang="en-US" altLang="zh-CN" sz="3200" b="1" dirty="0">
                <a:ln w="0"/>
                <a:solidFill>
                  <a:schemeClr val="bg1"/>
                </a:solidFill>
                <a:effectLst>
                  <a:outerShdw blurRad="38100" dist="19050" dir="2700000" algn="tl" rotWithShape="0">
                    <a:schemeClr val="dk1">
                      <a:alpha val="40000"/>
                    </a:schemeClr>
                  </a:outerShdw>
                </a:effectLst>
              </a:rPr>
              <a:t> 4 </a:t>
            </a:r>
            <a:r>
              <a:rPr lang="zh-CN" altLang="en-US" sz="3200" b="1" dirty="0">
                <a:ln w="0"/>
                <a:solidFill>
                  <a:schemeClr val="bg1"/>
                </a:solidFill>
                <a:effectLst>
                  <a:outerShdw blurRad="38100" dist="19050" dir="2700000" algn="tl" rotWithShape="0">
                    <a:schemeClr val="dk1">
                      <a:alpha val="40000"/>
                    </a:schemeClr>
                  </a:outerShdw>
                </a:effectLst>
              </a:rPr>
              <a:t>讨论</a:t>
            </a:r>
            <a:r>
              <a:rPr lang="en-US" altLang="zh-CN" sz="3200" b="1" dirty="0">
                <a:ln w="0"/>
                <a:solidFill>
                  <a:schemeClr val="bg1"/>
                </a:solidFill>
                <a:effectLst>
                  <a:outerShdw blurRad="38100" dist="19050" dir="2700000" algn="tl" rotWithShape="0">
                    <a:schemeClr val="dk1">
                      <a:alpha val="40000"/>
                    </a:schemeClr>
                  </a:outerShdw>
                </a:effectLst>
              </a:rPr>
              <a:t> </a:t>
            </a:r>
            <a:endParaRPr lang="en-US" altLang="zh-CN" sz="3200" b="1" dirty="0">
              <a:ln w="0"/>
              <a:solidFill>
                <a:schemeClr val="bg1"/>
              </a:solidFill>
              <a:effectLst>
                <a:outerShdw blurRad="38100" dist="19050" dir="2700000" algn="tl" rotWithShape="0">
                  <a:schemeClr val="dk1">
                    <a:alpha val="40000"/>
                  </a:schemeClr>
                </a:outerShdw>
              </a:effectLst>
            </a:endParaRPr>
          </a:p>
        </p:txBody>
      </p:sp>
      <p:pic>
        <p:nvPicPr>
          <p:cNvPr id="9" name="图形 12" descr="星形"/>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3285" y="388473"/>
            <a:ext cx="570226" cy="570226"/>
          </a:xfrm>
          <a:prstGeom prst="rect">
            <a:avLst/>
          </a:prstGeom>
        </p:spPr>
      </p:pic>
      <p:sp>
        <p:nvSpPr>
          <p:cNvPr id="10" name="文本框 9"/>
          <p:cNvSpPr txBox="1"/>
          <p:nvPr/>
        </p:nvSpPr>
        <p:spPr>
          <a:xfrm>
            <a:off x="9531350" y="1425575"/>
            <a:ext cx="2163445" cy="645160"/>
          </a:xfrm>
          <a:prstGeom prst="rect">
            <a:avLst/>
          </a:prstGeom>
          <a:noFill/>
        </p:spPr>
        <p:txBody>
          <a:bodyPr wrap="square" rtlCol="0">
            <a:spAutoFit/>
          </a:bodyPr>
          <a:p>
            <a:r>
              <a:rPr lang="en-US" altLang="zh-CN">
                <a:solidFill>
                  <a:schemeClr val="accent1"/>
                </a:solidFill>
                <a:effectLst>
                  <a:outerShdw blurRad="38100" dist="25400" dir="5400000" algn="ctr" rotWithShape="0">
                    <a:srgbClr val="6E747A">
                      <a:alpha val="43000"/>
                    </a:srgbClr>
                  </a:outerShdw>
                </a:effectLst>
              </a:rPr>
              <a:t>Turn on</a:t>
            </a:r>
            <a:r>
              <a:rPr lang="zh-CN" altLang="en-US">
                <a:solidFill>
                  <a:schemeClr val="accent1"/>
                </a:solidFill>
                <a:effectLst>
                  <a:outerShdw blurRad="38100" dist="25400" dir="5400000" algn="ctr" rotWithShape="0">
                    <a:srgbClr val="6E747A">
                      <a:alpha val="43000"/>
                    </a:srgbClr>
                  </a:outerShdw>
                </a:effectLst>
              </a:rPr>
              <a:t>的变脸</a:t>
            </a:r>
            <a:r>
              <a:rPr lang="en-US" altLang="zh-CN">
                <a:solidFill>
                  <a:schemeClr val="accent1"/>
                </a:solidFill>
                <a:effectLst>
                  <a:outerShdw blurRad="38100" dist="25400" dir="5400000" algn="ctr" rotWithShape="0">
                    <a:srgbClr val="6E747A">
                      <a:alpha val="43000"/>
                    </a:srgbClr>
                  </a:outerShdw>
                </a:effectLst>
              </a:rPr>
              <a:t>AGN</a:t>
            </a:r>
            <a:r>
              <a:rPr lang="zh-CN" altLang="en-US">
                <a:solidFill>
                  <a:schemeClr val="accent1"/>
                </a:solidFill>
                <a:effectLst>
                  <a:outerShdw blurRad="38100" dist="25400" dir="5400000" algn="ctr" rotWithShape="0">
                    <a:srgbClr val="6E747A">
                      <a:alpha val="43000"/>
                    </a:srgbClr>
                  </a:outerShdw>
                </a:effectLst>
              </a:rPr>
              <a:t>拟合值分布偏大</a:t>
            </a:r>
            <a:endParaRPr lang="zh-CN" altLang="en-US">
              <a:solidFill>
                <a:schemeClr val="accent1"/>
              </a:solidFill>
              <a:effectLst>
                <a:outerShdw blurRad="38100" dist="25400" dir="5400000" algn="ctr" rotWithShape="0">
                  <a:srgbClr val="6E747A">
                    <a:alpha val="43000"/>
                  </a:srgbClr>
                </a:outerShdw>
              </a:effectLst>
            </a:endParaRPr>
          </a:p>
        </p:txBody>
      </p:sp>
      <p:sp>
        <p:nvSpPr>
          <p:cNvPr id="11" name="文本框 10"/>
          <p:cNvSpPr txBox="1"/>
          <p:nvPr/>
        </p:nvSpPr>
        <p:spPr>
          <a:xfrm>
            <a:off x="9417050" y="4095115"/>
            <a:ext cx="2199640" cy="922020"/>
          </a:xfrm>
          <a:prstGeom prst="rect">
            <a:avLst/>
          </a:prstGeom>
          <a:noFill/>
        </p:spPr>
        <p:txBody>
          <a:bodyPr wrap="square" rtlCol="0">
            <a:spAutoFit/>
          </a:bodyPr>
          <a:p>
            <a:r>
              <a:rPr lang="en-US" altLang="zh-CN">
                <a:solidFill>
                  <a:schemeClr val="accent1"/>
                </a:solidFill>
                <a:effectLst>
                  <a:outerShdw blurRad="38100" dist="25400" dir="5400000" algn="ctr" rotWithShape="0">
                    <a:srgbClr val="6E747A">
                      <a:alpha val="43000"/>
                    </a:srgbClr>
                  </a:outerShdw>
                </a:effectLst>
              </a:rPr>
              <a:t>Turn off</a:t>
            </a:r>
            <a:r>
              <a:rPr lang="zh-CN" altLang="en-US">
                <a:solidFill>
                  <a:schemeClr val="accent1"/>
                </a:solidFill>
                <a:effectLst>
                  <a:outerShdw blurRad="38100" dist="25400" dir="5400000" algn="ctr" rotWithShape="0">
                    <a:srgbClr val="6E747A">
                      <a:alpha val="43000"/>
                    </a:srgbClr>
                  </a:outerShdw>
                </a:effectLst>
              </a:rPr>
              <a:t>的变脸</a:t>
            </a:r>
            <a:r>
              <a:rPr lang="en-US" altLang="zh-CN">
                <a:solidFill>
                  <a:schemeClr val="accent1"/>
                </a:solidFill>
                <a:effectLst>
                  <a:outerShdw blurRad="38100" dist="25400" dir="5400000" algn="ctr" rotWithShape="0">
                    <a:srgbClr val="6E747A">
                      <a:alpha val="43000"/>
                    </a:srgbClr>
                  </a:outerShdw>
                </a:effectLst>
              </a:rPr>
              <a:t>AGN</a:t>
            </a:r>
            <a:endParaRPr lang="en-US" altLang="zh-CN">
              <a:solidFill>
                <a:schemeClr val="accent1"/>
              </a:solidFill>
              <a:effectLst>
                <a:outerShdw blurRad="38100" dist="25400" dir="5400000" algn="ctr" rotWithShape="0">
                  <a:srgbClr val="6E747A">
                    <a:alpha val="43000"/>
                  </a:srgbClr>
                </a:outerShdw>
              </a:effectLst>
            </a:endParaRPr>
          </a:p>
          <a:p>
            <a:r>
              <a:rPr lang="zh-CN" altLang="en-US">
                <a:solidFill>
                  <a:schemeClr val="accent1"/>
                </a:solidFill>
                <a:effectLst>
                  <a:outerShdw blurRad="38100" dist="25400" dir="5400000" algn="ctr" rotWithShape="0">
                    <a:srgbClr val="6E747A">
                      <a:alpha val="43000"/>
                    </a:srgbClr>
                  </a:outerShdw>
                </a:effectLst>
              </a:rPr>
              <a:t>拟合值分布相对比较均匀</a:t>
            </a:r>
            <a:endParaRPr lang="zh-CN" altLang="en-US">
              <a:solidFill>
                <a:schemeClr val="accent1"/>
              </a:solidFill>
              <a:effectLst>
                <a:outerShdw blurRad="38100" dist="25400" dir="5400000" algn="ctr" rotWithShape="0">
                  <a:srgbClr val="6E747A">
                    <a:alpha val="43000"/>
                  </a:srgbClr>
                </a:outerShdw>
              </a:effectLst>
            </a:endParaRPr>
          </a:p>
        </p:txBody>
      </p:sp>
      <p:sp>
        <p:nvSpPr>
          <p:cNvPr id="14" name="文本框 13"/>
          <p:cNvSpPr txBox="1"/>
          <p:nvPr/>
        </p:nvSpPr>
        <p:spPr>
          <a:xfrm>
            <a:off x="11508740" y="6220460"/>
            <a:ext cx="476250" cy="368300"/>
          </a:xfrm>
          <a:prstGeom prst="rect">
            <a:avLst/>
          </a:prstGeom>
          <a:noFill/>
        </p:spPr>
        <p:txBody>
          <a:bodyPr wrap="square" rtlCol="0">
            <a:spAutoFit/>
          </a:bodyPr>
          <a:p>
            <a:r>
              <a:rPr lang="en-US" altLang="zh-CN"/>
              <a:t>15</a:t>
            </a:r>
            <a:endParaRPr lang="en-US" altLang="zh-CN"/>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0"/>
            <a:ext cx="12192001" cy="108013"/>
          </a:xfrm>
          <a:prstGeom prst="rect">
            <a:avLst/>
          </a:prstGeom>
          <a:solidFill>
            <a:srgbClr val="0C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7847" y="6749987"/>
            <a:ext cx="12239847" cy="108013"/>
          </a:xfrm>
          <a:prstGeom prst="rect">
            <a:avLst/>
          </a:prstGeom>
          <a:solidFill>
            <a:srgbClr val="0C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p:cNvSpPr/>
          <p:nvPr/>
        </p:nvSpPr>
        <p:spPr>
          <a:xfrm>
            <a:off x="345440" y="334645"/>
            <a:ext cx="3902075" cy="669925"/>
          </a:xfrm>
          <a:prstGeom prst="roundRect">
            <a:avLst/>
          </a:prstGeom>
          <a:solidFill>
            <a:srgbClr val="0C32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876935" y="375920"/>
            <a:ext cx="9568180" cy="583565"/>
          </a:xfrm>
          <a:prstGeom prst="rect">
            <a:avLst/>
          </a:prstGeom>
          <a:noFill/>
        </p:spPr>
        <p:txBody>
          <a:bodyPr wrap="square" lIns="91440" tIns="45720" rIns="91440" bIns="45720">
            <a:spAutoFit/>
          </a:bodyPr>
          <a:lstStyle/>
          <a:p>
            <a:r>
              <a:rPr lang="en-US" altLang="zh-CN" sz="3200" b="1" dirty="0">
                <a:ln w="0"/>
                <a:solidFill>
                  <a:schemeClr val="bg1"/>
                </a:solidFill>
                <a:effectLst>
                  <a:outerShdw blurRad="38100" dist="19050" dir="2700000" algn="tl" rotWithShape="0">
                    <a:schemeClr val="dk1">
                      <a:alpha val="40000"/>
                    </a:schemeClr>
                  </a:outerShdw>
                </a:effectLst>
              </a:rPr>
              <a:t> 5 </a:t>
            </a:r>
            <a:r>
              <a:rPr lang="zh-CN" altLang="en-US" sz="3200" b="1" dirty="0">
                <a:ln w="0"/>
                <a:solidFill>
                  <a:schemeClr val="bg1"/>
                </a:solidFill>
                <a:effectLst>
                  <a:outerShdw blurRad="38100" dist="19050" dir="2700000" algn="tl" rotWithShape="0">
                    <a:schemeClr val="dk1">
                      <a:alpha val="40000"/>
                    </a:schemeClr>
                  </a:outerShdw>
                </a:effectLst>
              </a:rPr>
              <a:t>方法特征与展望</a:t>
            </a:r>
            <a:r>
              <a:rPr lang="en-US" altLang="zh-CN" sz="3200" b="1" dirty="0">
                <a:ln w="0"/>
                <a:solidFill>
                  <a:schemeClr val="bg1"/>
                </a:solidFill>
                <a:effectLst>
                  <a:outerShdw blurRad="38100" dist="19050" dir="2700000" algn="tl" rotWithShape="0">
                    <a:schemeClr val="dk1">
                      <a:alpha val="40000"/>
                    </a:schemeClr>
                  </a:outerShdw>
                </a:effectLst>
              </a:rPr>
              <a:t> </a:t>
            </a:r>
            <a:endParaRPr lang="en-US" altLang="zh-CN" sz="3200" b="1" dirty="0">
              <a:ln w="0"/>
              <a:solidFill>
                <a:schemeClr val="bg1"/>
              </a:solidFill>
              <a:effectLst>
                <a:outerShdw blurRad="38100" dist="19050" dir="2700000" algn="tl" rotWithShape="0">
                  <a:schemeClr val="dk1">
                    <a:alpha val="40000"/>
                  </a:schemeClr>
                </a:outerShdw>
              </a:effectLst>
            </a:endParaRPr>
          </a:p>
        </p:txBody>
      </p:sp>
      <p:sp>
        <p:nvSpPr>
          <p:cNvPr id="10" name="文本框 9"/>
          <p:cNvSpPr txBox="1"/>
          <p:nvPr/>
        </p:nvSpPr>
        <p:spPr>
          <a:xfrm>
            <a:off x="1323340" y="1338580"/>
            <a:ext cx="8775065" cy="4523105"/>
          </a:xfrm>
          <a:prstGeom prst="rect">
            <a:avLst/>
          </a:prstGeom>
          <a:noFill/>
        </p:spPr>
        <p:txBody>
          <a:bodyPr wrap="square" rtlCol="0">
            <a:spAutoFit/>
          </a:bodyPr>
          <a:p>
            <a:r>
              <a:rPr lang="zh-CN" altLang="en-US"/>
              <a:t>色差的计算方法不是实时的色差，而受限于</a:t>
            </a:r>
            <a:r>
              <a:rPr lang="en-US" altLang="zh-CN"/>
              <a:t>ZTF</a:t>
            </a:r>
            <a:r>
              <a:rPr lang="zh-CN" altLang="en-US"/>
              <a:t>俩个波段的切换。</a:t>
            </a:r>
            <a:endParaRPr lang="zh-CN" altLang="en-US"/>
          </a:p>
          <a:p>
            <a:endParaRPr lang="zh-CN" altLang="en-US"/>
          </a:p>
          <a:p>
            <a:r>
              <a:rPr lang="en-US" altLang="zh-CN"/>
              <a:t>Type1</a:t>
            </a:r>
            <a:r>
              <a:rPr lang="zh-CN" altLang="en-US"/>
              <a:t>型和</a:t>
            </a:r>
            <a:r>
              <a:rPr lang="en-US" altLang="zh-CN"/>
              <a:t>Type2</a:t>
            </a:r>
            <a:r>
              <a:rPr lang="zh-CN" altLang="en-US"/>
              <a:t>型</a:t>
            </a:r>
            <a:r>
              <a:rPr lang="en-US" altLang="zh-CN"/>
              <a:t>AGN</a:t>
            </a:r>
            <a:r>
              <a:rPr lang="zh-CN" altLang="en-US"/>
              <a:t>的并不是完全被区分开来。</a:t>
            </a:r>
            <a:endParaRPr lang="zh-CN" altLang="en-US"/>
          </a:p>
          <a:p>
            <a:endParaRPr lang="zh-CN" altLang="en-US"/>
          </a:p>
          <a:p>
            <a:r>
              <a:rPr lang="zh-CN" altLang="en-US"/>
              <a:t>拟合</a:t>
            </a:r>
            <a:r>
              <a:rPr lang="en-US" altLang="zh-CN"/>
              <a:t>k</a:t>
            </a:r>
            <a:r>
              <a:rPr lang="zh-CN" altLang="en-US"/>
              <a:t>值的特征应该适用于所有</a:t>
            </a:r>
            <a:r>
              <a:rPr lang="en-US" altLang="zh-CN"/>
              <a:t>agn</a:t>
            </a:r>
            <a:r>
              <a:rPr lang="zh-CN" altLang="en-US"/>
              <a:t>的研究，较大的拟合</a:t>
            </a:r>
            <a:r>
              <a:rPr lang="en-US" altLang="zh-CN"/>
              <a:t>k</a:t>
            </a:r>
            <a:r>
              <a:rPr lang="zh-CN" altLang="en-US"/>
              <a:t>值或许对应较大的吸积状态的变化，建议将agn的拟合值作为判断吸积状态稳定性的指标。</a:t>
            </a:r>
            <a:endParaRPr lang="zh-CN" altLang="en-US"/>
          </a:p>
          <a:p>
            <a:endParaRPr lang="zh-CN" altLang="en-US"/>
          </a:p>
          <a:p>
            <a:endParaRPr lang="zh-CN" altLang="en-US"/>
          </a:p>
          <a:p>
            <a:endParaRPr lang="zh-CN" altLang="en-US"/>
          </a:p>
          <a:p>
            <a:r>
              <a:rPr lang="zh-CN" altLang="en-US"/>
              <a:t>使用梦飞望远镜，可充分发挥多色同时测光的优势，获得实时色差，从而色差变化精度大大提升（减小系统误差），可用来寻找变化时标非常短的色差变化的变脸</a:t>
            </a:r>
            <a:r>
              <a:rPr lang="en-US" altLang="zh-CN"/>
              <a:t>AGN</a:t>
            </a:r>
            <a:r>
              <a:rPr lang="zh-CN" altLang="en-US"/>
              <a:t>候选体。</a:t>
            </a:r>
            <a:endParaRPr lang="zh-CN" altLang="en-US"/>
          </a:p>
          <a:p>
            <a:endParaRPr lang="zh-CN" altLang="en-US"/>
          </a:p>
          <a:p>
            <a:r>
              <a:rPr lang="zh-CN" altLang="en-US"/>
              <a:t>梦飞望远镜的红波段使用后可以红移较高的源进行色差分析。</a:t>
            </a:r>
            <a:endParaRPr lang="zh-CN" altLang="en-US"/>
          </a:p>
          <a:p>
            <a:endParaRPr lang="zh-CN" altLang="en-US"/>
          </a:p>
          <a:p>
            <a:r>
              <a:rPr lang="zh-CN" altLang="en-US"/>
              <a:t>梦飞望远镜结合</a:t>
            </a:r>
            <a:r>
              <a:rPr lang="en-US" altLang="zh-CN"/>
              <a:t>2.4m</a:t>
            </a:r>
            <a:r>
              <a:rPr lang="zh-CN" altLang="en-US"/>
              <a:t>光学望远镜拍光谱可以实时跟踪</a:t>
            </a:r>
            <a:r>
              <a:rPr lang="en-US" altLang="zh-CN"/>
              <a:t>AGN</a:t>
            </a:r>
            <a:r>
              <a:rPr lang="zh-CN" altLang="en-US"/>
              <a:t>的变化过程。</a:t>
            </a:r>
            <a:endParaRPr lang="zh-CN" altLang="en-US"/>
          </a:p>
        </p:txBody>
      </p:sp>
      <p:pic>
        <p:nvPicPr>
          <p:cNvPr id="11" name="图形 10" descr="报纸"/>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30617" y="375697"/>
            <a:ext cx="584775" cy="584775"/>
          </a:xfrm>
          <a:prstGeom prst="rect">
            <a:avLst/>
          </a:prstGeom>
        </p:spPr>
      </p:pic>
      <p:sp>
        <p:nvSpPr>
          <p:cNvPr id="2" name="文本框 1"/>
          <p:cNvSpPr txBox="1"/>
          <p:nvPr/>
        </p:nvSpPr>
        <p:spPr>
          <a:xfrm>
            <a:off x="11508740" y="6220460"/>
            <a:ext cx="476250" cy="368300"/>
          </a:xfrm>
          <a:prstGeom prst="rect">
            <a:avLst/>
          </a:prstGeom>
          <a:noFill/>
        </p:spPr>
        <p:txBody>
          <a:bodyPr wrap="square" rtlCol="0">
            <a:spAutoFit/>
          </a:bodyPr>
          <a:p>
            <a:r>
              <a:rPr lang="en-US" altLang="zh-CN"/>
              <a:t>16</a:t>
            </a:r>
            <a:endParaRPr lang="en-US" altLang="zh-CN"/>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直角三角形 346"/>
          <p:cNvSpPr/>
          <p:nvPr/>
        </p:nvSpPr>
        <p:spPr>
          <a:xfrm rot="16200000">
            <a:off x="8482980" y="3140354"/>
            <a:ext cx="3668184" cy="3668184"/>
          </a:xfrm>
          <a:prstGeom prst="rtTriangle">
            <a:avLst/>
          </a:prstGeom>
          <a:solidFill>
            <a:srgbClr val="0C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直角三角形 11"/>
          <p:cNvSpPr/>
          <p:nvPr/>
        </p:nvSpPr>
        <p:spPr>
          <a:xfrm rot="5400000">
            <a:off x="-215" y="0"/>
            <a:ext cx="3668184" cy="3668184"/>
          </a:xfrm>
          <a:prstGeom prst="rtTriangle">
            <a:avLst/>
          </a:prstGeom>
          <a:solidFill>
            <a:srgbClr val="0C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1" name="组合 10"/>
          <p:cNvGrpSpPr/>
          <p:nvPr/>
        </p:nvGrpSpPr>
        <p:grpSpPr>
          <a:xfrm>
            <a:off x="198980" y="785993"/>
            <a:ext cx="11802520" cy="5272520"/>
            <a:chOff x="-250772" y="821961"/>
            <a:chExt cx="8834373" cy="3946564"/>
          </a:xfrm>
        </p:grpSpPr>
        <p:pic>
          <p:nvPicPr>
            <p:cNvPr id="10" name="图片 9"/>
            <p:cNvPicPr>
              <a:picLocks noChangeAspect="1"/>
            </p:cNvPicPr>
            <p:nvPr/>
          </p:nvPicPr>
          <p:blipFill>
            <a:blip r:embed="rId1">
              <a:extLst>
                <a:ext uri="{28A0092B-C50C-407E-A947-70E740481C1C}">
                  <a14:useLocalDpi xmlns:a14="http://schemas.microsoft.com/office/drawing/2010/main" val="0"/>
                </a:ext>
              </a:extLst>
            </a:blip>
            <a:srcRect t="20140" b="20140"/>
            <a:stretch>
              <a:fillRect/>
            </a:stretch>
          </p:blipFill>
          <p:spPr>
            <a:xfrm>
              <a:off x="-250771" y="821961"/>
              <a:ext cx="8834372" cy="3946564"/>
            </a:xfrm>
            <a:prstGeom prst="rect">
              <a:avLst/>
            </a:prstGeom>
          </p:spPr>
        </p:pic>
        <p:sp>
          <p:nvSpPr>
            <p:cNvPr id="93" name="矩形 92"/>
            <p:cNvSpPr/>
            <p:nvPr/>
          </p:nvSpPr>
          <p:spPr>
            <a:xfrm>
              <a:off x="-250772" y="821961"/>
              <a:ext cx="8834372" cy="3946564"/>
            </a:xfrm>
            <a:prstGeom prst="rect">
              <a:avLst/>
            </a:prstGeom>
            <a:solidFill>
              <a:schemeClr val="bg1">
                <a:alpha val="80000"/>
              </a:schemeClr>
            </a:solidFill>
            <a:ln>
              <a:noFill/>
            </a:ln>
            <a:effectLst>
              <a:outerShdw blurRad="254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9" name="文本框 8"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1297305" y="1805940"/>
            <a:ext cx="9827895" cy="1734185"/>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charset="-122"/>
              </a:defRPr>
            </a:lvl1pPr>
            <a:lvl2pPr marL="742950" indent="-285750">
              <a:defRPr sz="1300">
                <a:solidFill>
                  <a:schemeClr val="tx1"/>
                </a:solidFill>
                <a:latin typeface="Arial" panose="020B0604020202020204" pitchFamily="34" charset="0"/>
                <a:ea typeface="微软雅黑" panose="020B0503020204020204" charset="-122"/>
              </a:defRPr>
            </a:lvl2pPr>
            <a:lvl3pPr marL="1143000" indent="-228600">
              <a:defRPr sz="1300">
                <a:solidFill>
                  <a:schemeClr val="tx1"/>
                </a:solidFill>
                <a:latin typeface="Arial" panose="020B0604020202020204" pitchFamily="34" charset="0"/>
                <a:ea typeface="微软雅黑" panose="020B0503020204020204" charset="-122"/>
              </a:defRPr>
            </a:lvl3pPr>
            <a:lvl4pPr marL="1600200" indent="-228600">
              <a:defRPr sz="1300">
                <a:solidFill>
                  <a:schemeClr val="tx1"/>
                </a:solidFill>
                <a:latin typeface="Arial" panose="020B0604020202020204" pitchFamily="34" charset="0"/>
                <a:ea typeface="微软雅黑" panose="020B0503020204020204" charset="-122"/>
              </a:defRPr>
            </a:lvl4pPr>
            <a:lvl5pPr marL="2057400" indent="-228600">
              <a:defRPr sz="1300">
                <a:solidFill>
                  <a:schemeClr val="tx1"/>
                </a:solidFill>
                <a:latin typeface="Arial" panose="020B0604020202020204" pitchFamily="34" charset="0"/>
                <a:ea typeface="微软雅黑" panose="020B050302020402020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algn="ctr" defTabSz="685800" fontAlgn="base">
              <a:spcBef>
                <a:spcPct val="0"/>
              </a:spcBef>
              <a:spcAft>
                <a:spcPct val="0"/>
              </a:spcAft>
              <a:tabLst>
                <a:tab pos="2865755" algn="l"/>
              </a:tabLst>
            </a:pPr>
            <a:r>
              <a:rPr lang="zh-CN" altLang="en-US" sz="5335" b="1" dirty="0">
                <a:solidFill>
                  <a:srgbClr val="0C3264"/>
                </a:solidFill>
                <a:latin typeface="+mj-ea"/>
                <a:sym typeface="+mn-ea"/>
              </a:rPr>
              <a:t>感谢大家聆听！ </a:t>
            </a:r>
            <a:endParaRPr lang="zh-CN" altLang="en-US" sz="5335" b="1" dirty="0">
              <a:solidFill>
                <a:srgbClr val="0C3264"/>
              </a:solidFill>
              <a:latin typeface="+mj-ea"/>
            </a:endParaRPr>
          </a:p>
          <a:p>
            <a:pPr algn="ctr" defTabSz="685800" fontAlgn="base">
              <a:spcBef>
                <a:spcPct val="0"/>
              </a:spcBef>
              <a:spcAft>
                <a:spcPct val="0"/>
              </a:spcAft>
              <a:tabLst>
                <a:tab pos="2865755" algn="l"/>
              </a:tabLst>
            </a:pPr>
            <a:r>
              <a:rPr lang="zh-CN" altLang="en-US" sz="5335" b="1" dirty="0">
                <a:solidFill>
                  <a:srgbClr val="0C3264"/>
                </a:solidFill>
                <a:latin typeface="+mj-ea"/>
                <a:sym typeface="+mn-ea"/>
              </a:rPr>
              <a:t>请各位老师、同学提出宝贵意见！</a:t>
            </a:r>
            <a:endParaRPr lang="zh-CN" altLang="en-US" sz="5335" b="1" dirty="0">
              <a:solidFill>
                <a:srgbClr val="0C3264"/>
              </a:solidFill>
              <a:latin typeface="+mj-ea"/>
              <a:sym typeface="Calibri" panose="020F0502020204030204" charset="0"/>
            </a:endParaRPr>
          </a:p>
        </p:txBody>
      </p:sp>
      <p:sp>
        <p:nvSpPr>
          <p:cNvPr id="67" name="椭圆 66"/>
          <p:cNvSpPr/>
          <p:nvPr/>
        </p:nvSpPr>
        <p:spPr>
          <a:xfrm>
            <a:off x="3597591" y="4057142"/>
            <a:ext cx="468069" cy="468069"/>
          </a:xfrm>
          <a:prstGeom prst="ellipse">
            <a:avLst/>
          </a:prstGeom>
          <a:solidFill>
            <a:srgbClr val="0C326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a:endParaRPr lang="zh-CN" altLang="en-US" sz="2400">
              <a:solidFill>
                <a:schemeClr val="accent1"/>
              </a:solidFill>
            </a:endParaRPr>
          </a:p>
        </p:txBody>
      </p:sp>
      <p:sp>
        <p:nvSpPr>
          <p:cNvPr id="68" name="文本框 67"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4047933" y="4114842"/>
            <a:ext cx="2762533" cy="378460"/>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charset="-122"/>
              </a:defRPr>
            </a:lvl1pPr>
            <a:lvl2pPr marL="742950" indent="-285750">
              <a:defRPr sz="1300">
                <a:solidFill>
                  <a:schemeClr val="tx1"/>
                </a:solidFill>
                <a:latin typeface="Arial" panose="020B0604020202020204" pitchFamily="34" charset="0"/>
                <a:ea typeface="微软雅黑" panose="020B0503020204020204" charset="-122"/>
              </a:defRPr>
            </a:lvl2pPr>
            <a:lvl3pPr marL="1143000" indent="-228600">
              <a:defRPr sz="1300">
                <a:solidFill>
                  <a:schemeClr val="tx1"/>
                </a:solidFill>
                <a:latin typeface="Arial" panose="020B0604020202020204" pitchFamily="34" charset="0"/>
                <a:ea typeface="微软雅黑" panose="020B0503020204020204" charset="-122"/>
              </a:defRPr>
            </a:lvl3pPr>
            <a:lvl4pPr marL="1600200" indent="-228600">
              <a:defRPr sz="1300">
                <a:solidFill>
                  <a:schemeClr val="tx1"/>
                </a:solidFill>
                <a:latin typeface="Arial" panose="020B0604020202020204" pitchFamily="34" charset="0"/>
                <a:ea typeface="微软雅黑" panose="020B0503020204020204" charset="-122"/>
              </a:defRPr>
            </a:lvl4pPr>
            <a:lvl5pPr marL="2057400" indent="-228600">
              <a:defRPr sz="1300">
                <a:solidFill>
                  <a:schemeClr val="tx1"/>
                </a:solidFill>
                <a:latin typeface="Arial" panose="020B0604020202020204" pitchFamily="34" charset="0"/>
                <a:ea typeface="微软雅黑" panose="020B050302020402020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defTabSz="685800" fontAlgn="base">
              <a:spcBef>
                <a:spcPct val="0"/>
              </a:spcBef>
              <a:spcAft>
                <a:spcPct val="0"/>
              </a:spcAft>
              <a:tabLst>
                <a:tab pos="2865755" algn="l"/>
              </a:tabLst>
            </a:pPr>
            <a:r>
              <a:rPr lang="zh-CN" altLang="en-US" sz="1865" dirty="0">
                <a:solidFill>
                  <a:srgbClr val="0C3264"/>
                </a:solidFill>
                <a:latin typeface="方正准圆简体" panose="03000509000000000000" pitchFamily="65" charset="-122"/>
                <a:ea typeface="方正准圆简体" panose="03000509000000000000" pitchFamily="65" charset="-122"/>
                <a:sym typeface="Calibri" panose="020F0502020204030204" charset="0"/>
              </a:rPr>
              <a:t>日期：</a:t>
            </a:r>
            <a:r>
              <a:rPr lang="en-US" altLang="zh-CN" sz="1865" dirty="0">
                <a:solidFill>
                  <a:srgbClr val="0C3264"/>
                </a:solidFill>
                <a:latin typeface="方正准圆简体" panose="03000509000000000000" pitchFamily="65" charset="-122"/>
                <a:ea typeface="方正准圆简体" panose="03000509000000000000" pitchFamily="65" charset="-122"/>
                <a:sym typeface="Calibri" panose="020F0502020204030204" charset="0"/>
              </a:rPr>
              <a:t>2024.08.05</a:t>
            </a:r>
            <a:endParaRPr lang="zh-CN" altLang="en-US" sz="1865" dirty="0">
              <a:solidFill>
                <a:srgbClr val="0C3264"/>
              </a:solidFill>
              <a:latin typeface="方正准圆简体" panose="03000509000000000000" pitchFamily="65" charset="-122"/>
              <a:ea typeface="方正准圆简体" panose="03000509000000000000" pitchFamily="65" charset="-122"/>
              <a:sym typeface="Calibri" panose="020F0502020204030204" charset="0"/>
            </a:endParaRPr>
          </a:p>
        </p:txBody>
      </p:sp>
      <p:sp>
        <p:nvSpPr>
          <p:cNvPr id="69" name="椭圆 68"/>
          <p:cNvSpPr/>
          <p:nvPr/>
        </p:nvSpPr>
        <p:spPr>
          <a:xfrm>
            <a:off x="6342397" y="4053073"/>
            <a:ext cx="468069" cy="468069"/>
          </a:xfrm>
          <a:prstGeom prst="ellipse">
            <a:avLst/>
          </a:prstGeom>
          <a:solidFill>
            <a:srgbClr val="0C326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a:endParaRPr lang="zh-CN" altLang="en-US" sz="2400">
              <a:solidFill>
                <a:schemeClr val="accent1"/>
              </a:solidFill>
            </a:endParaRPr>
          </a:p>
        </p:txBody>
      </p:sp>
      <p:sp>
        <p:nvSpPr>
          <p:cNvPr id="70" name="文本框 69"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6792740" y="4110772"/>
            <a:ext cx="2762533" cy="378460"/>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charset="-122"/>
              </a:defRPr>
            </a:lvl1pPr>
            <a:lvl2pPr marL="742950" indent="-285750">
              <a:defRPr sz="1300">
                <a:solidFill>
                  <a:schemeClr val="tx1"/>
                </a:solidFill>
                <a:latin typeface="Arial" panose="020B0604020202020204" pitchFamily="34" charset="0"/>
                <a:ea typeface="微软雅黑" panose="020B0503020204020204" charset="-122"/>
              </a:defRPr>
            </a:lvl2pPr>
            <a:lvl3pPr marL="1143000" indent="-228600">
              <a:defRPr sz="1300">
                <a:solidFill>
                  <a:schemeClr val="tx1"/>
                </a:solidFill>
                <a:latin typeface="Arial" panose="020B0604020202020204" pitchFamily="34" charset="0"/>
                <a:ea typeface="微软雅黑" panose="020B0503020204020204" charset="-122"/>
              </a:defRPr>
            </a:lvl3pPr>
            <a:lvl4pPr marL="1600200" indent="-228600">
              <a:defRPr sz="1300">
                <a:solidFill>
                  <a:schemeClr val="tx1"/>
                </a:solidFill>
                <a:latin typeface="Arial" panose="020B0604020202020204" pitchFamily="34" charset="0"/>
                <a:ea typeface="微软雅黑" panose="020B0503020204020204" charset="-122"/>
              </a:defRPr>
            </a:lvl4pPr>
            <a:lvl5pPr marL="2057400" indent="-228600">
              <a:defRPr sz="1300">
                <a:solidFill>
                  <a:schemeClr val="tx1"/>
                </a:solidFill>
                <a:latin typeface="Arial" panose="020B0604020202020204" pitchFamily="34" charset="0"/>
                <a:ea typeface="微软雅黑" panose="020B050302020402020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defTabSz="685800" fontAlgn="base">
              <a:spcBef>
                <a:spcPct val="0"/>
              </a:spcBef>
              <a:spcAft>
                <a:spcPct val="0"/>
              </a:spcAft>
              <a:tabLst>
                <a:tab pos="2865755" algn="l"/>
              </a:tabLst>
            </a:pPr>
            <a:r>
              <a:rPr lang="zh-CN" altLang="en-US" sz="1865" dirty="0">
                <a:solidFill>
                  <a:srgbClr val="0C3264"/>
                </a:solidFill>
                <a:latin typeface="方正准圆简体" panose="03000509000000000000" pitchFamily="65" charset="-122"/>
                <a:ea typeface="方正准圆简体" panose="03000509000000000000" pitchFamily="65" charset="-122"/>
                <a:sym typeface="Calibri" panose="020F0502020204030204" charset="0"/>
              </a:rPr>
              <a:t>报告人：</a:t>
            </a:r>
            <a:r>
              <a:rPr lang="zh-CN" altLang="en-US" sz="1865" dirty="0">
                <a:solidFill>
                  <a:srgbClr val="0C3264"/>
                </a:solidFill>
                <a:latin typeface="方正准圆简体" panose="03000509000000000000" pitchFamily="65" charset="-122"/>
                <a:ea typeface="方正准圆简体" panose="03000509000000000000" pitchFamily="65" charset="-122"/>
                <a:sym typeface="Calibri" panose="020F0502020204030204" charset="0"/>
              </a:rPr>
              <a:t>朱立涛</a:t>
            </a:r>
            <a:endParaRPr lang="zh-CN" altLang="en-US" sz="1865" dirty="0">
              <a:solidFill>
                <a:srgbClr val="0C3264"/>
              </a:solidFill>
              <a:latin typeface="方正准圆简体" panose="03000509000000000000" pitchFamily="65" charset="-122"/>
              <a:ea typeface="方正准圆简体" panose="03000509000000000000" pitchFamily="65" charset="-122"/>
              <a:sym typeface="Calibri" panose="020F0502020204030204" charset="0"/>
            </a:endParaRPr>
          </a:p>
        </p:txBody>
      </p:sp>
      <p:grpSp>
        <p:nvGrpSpPr>
          <p:cNvPr id="72" name="Group 59"/>
          <p:cNvGrpSpPr>
            <a:grpSpLocks noChangeAspect="1"/>
          </p:cNvGrpSpPr>
          <p:nvPr/>
        </p:nvGrpSpPr>
        <p:grpSpPr bwMode="auto">
          <a:xfrm>
            <a:off x="3683096" y="4130779"/>
            <a:ext cx="290891" cy="317537"/>
            <a:chOff x="1066" y="1985"/>
            <a:chExt cx="262" cy="286"/>
          </a:xfrm>
          <a:solidFill>
            <a:schemeClr val="bg1"/>
          </a:solidFill>
        </p:grpSpPr>
        <p:sp>
          <p:nvSpPr>
            <p:cNvPr id="74" name="Freeform 60"/>
            <p:cNvSpPr>
              <a:spLocks noEditPoints="1"/>
            </p:cNvSpPr>
            <p:nvPr/>
          </p:nvSpPr>
          <p:spPr bwMode="auto">
            <a:xfrm>
              <a:off x="1066" y="2005"/>
              <a:ext cx="262" cy="266"/>
            </a:xfrm>
            <a:custGeom>
              <a:avLst/>
              <a:gdLst>
                <a:gd name="T0" fmla="*/ 572 w 642"/>
                <a:gd name="T1" fmla="*/ 655 h 655"/>
                <a:gd name="T2" fmla="*/ 70 w 642"/>
                <a:gd name="T3" fmla="*/ 655 h 655"/>
                <a:gd name="T4" fmla="*/ 19 w 642"/>
                <a:gd name="T5" fmla="*/ 630 h 655"/>
                <a:gd name="T6" fmla="*/ 0 w 642"/>
                <a:gd name="T7" fmla="*/ 575 h 655"/>
                <a:gd name="T8" fmla="*/ 0 w 642"/>
                <a:gd name="T9" fmla="*/ 80 h 655"/>
                <a:gd name="T10" fmla="*/ 19 w 642"/>
                <a:gd name="T11" fmla="*/ 25 h 655"/>
                <a:gd name="T12" fmla="*/ 70 w 642"/>
                <a:gd name="T13" fmla="*/ 0 h 655"/>
                <a:gd name="T14" fmla="*/ 93 w 642"/>
                <a:gd name="T15" fmla="*/ 0 h 655"/>
                <a:gd name="T16" fmla="*/ 111 w 642"/>
                <a:gd name="T17" fmla="*/ 18 h 655"/>
                <a:gd name="T18" fmla="*/ 93 w 642"/>
                <a:gd name="T19" fmla="*/ 36 h 655"/>
                <a:gd name="T20" fmla="*/ 70 w 642"/>
                <a:gd name="T21" fmla="*/ 36 h 655"/>
                <a:gd name="T22" fmla="*/ 47 w 642"/>
                <a:gd name="T23" fmla="*/ 48 h 655"/>
                <a:gd name="T24" fmla="*/ 36 w 642"/>
                <a:gd name="T25" fmla="*/ 80 h 655"/>
                <a:gd name="T26" fmla="*/ 36 w 642"/>
                <a:gd name="T27" fmla="*/ 575 h 655"/>
                <a:gd name="T28" fmla="*/ 47 w 642"/>
                <a:gd name="T29" fmla="*/ 607 h 655"/>
                <a:gd name="T30" fmla="*/ 70 w 642"/>
                <a:gd name="T31" fmla="*/ 619 h 655"/>
                <a:gd name="T32" fmla="*/ 572 w 642"/>
                <a:gd name="T33" fmla="*/ 619 h 655"/>
                <a:gd name="T34" fmla="*/ 595 w 642"/>
                <a:gd name="T35" fmla="*/ 607 h 655"/>
                <a:gd name="T36" fmla="*/ 606 w 642"/>
                <a:gd name="T37" fmla="*/ 575 h 655"/>
                <a:gd name="T38" fmla="*/ 606 w 642"/>
                <a:gd name="T39" fmla="*/ 80 h 655"/>
                <a:gd name="T40" fmla="*/ 595 w 642"/>
                <a:gd name="T41" fmla="*/ 48 h 655"/>
                <a:gd name="T42" fmla="*/ 572 w 642"/>
                <a:gd name="T43" fmla="*/ 36 h 655"/>
                <a:gd name="T44" fmla="*/ 547 w 642"/>
                <a:gd name="T45" fmla="*/ 36 h 655"/>
                <a:gd name="T46" fmla="*/ 529 w 642"/>
                <a:gd name="T47" fmla="*/ 18 h 655"/>
                <a:gd name="T48" fmla="*/ 547 w 642"/>
                <a:gd name="T49" fmla="*/ 0 h 655"/>
                <a:gd name="T50" fmla="*/ 572 w 642"/>
                <a:gd name="T51" fmla="*/ 0 h 655"/>
                <a:gd name="T52" fmla="*/ 622 w 642"/>
                <a:gd name="T53" fmla="*/ 25 h 655"/>
                <a:gd name="T54" fmla="*/ 642 w 642"/>
                <a:gd name="T55" fmla="*/ 80 h 655"/>
                <a:gd name="T56" fmla="*/ 642 w 642"/>
                <a:gd name="T57" fmla="*/ 575 h 655"/>
                <a:gd name="T58" fmla="*/ 622 w 642"/>
                <a:gd name="T59" fmla="*/ 630 h 655"/>
                <a:gd name="T60" fmla="*/ 572 w 642"/>
                <a:gd name="T61" fmla="*/ 655 h 655"/>
                <a:gd name="T62" fmla="*/ 418 w 642"/>
                <a:gd name="T63" fmla="*/ 36 h 655"/>
                <a:gd name="T64" fmla="*/ 224 w 642"/>
                <a:gd name="T65" fmla="*/ 36 h 655"/>
                <a:gd name="T66" fmla="*/ 206 w 642"/>
                <a:gd name="T67" fmla="*/ 18 h 655"/>
                <a:gd name="T68" fmla="*/ 224 w 642"/>
                <a:gd name="T69" fmla="*/ 0 h 655"/>
                <a:gd name="T70" fmla="*/ 418 w 642"/>
                <a:gd name="T71" fmla="*/ 0 h 655"/>
                <a:gd name="T72" fmla="*/ 436 w 642"/>
                <a:gd name="T73" fmla="*/ 18 h 655"/>
                <a:gd name="T74" fmla="*/ 418 w 642"/>
                <a:gd name="T75" fmla="*/ 36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2" h="655">
                  <a:moveTo>
                    <a:pt x="572" y="655"/>
                  </a:moveTo>
                  <a:cubicBezTo>
                    <a:pt x="70" y="655"/>
                    <a:pt x="70" y="655"/>
                    <a:pt x="70" y="655"/>
                  </a:cubicBezTo>
                  <a:cubicBezTo>
                    <a:pt x="51" y="655"/>
                    <a:pt x="33" y="646"/>
                    <a:pt x="19" y="630"/>
                  </a:cubicBezTo>
                  <a:cubicBezTo>
                    <a:pt x="7" y="615"/>
                    <a:pt x="0" y="596"/>
                    <a:pt x="0" y="575"/>
                  </a:cubicBezTo>
                  <a:cubicBezTo>
                    <a:pt x="0" y="80"/>
                    <a:pt x="0" y="80"/>
                    <a:pt x="0" y="80"/>
                  </a:cubicBezTo>
                  <a:cubicBezTo>
                    <a:pt x="0" y="60"/>
                    <a:pt x="7" y="40"/>
                    <a:pt x="19" y="25"/>
                  </a:cubicBezTo>
                  <a:cubicBezTo>
                    <a:pt x="33" y="9"/>
                    <a:pt x="51" y="0"/>
                    <a:pt x="70" y="0"/>
                  </a:cubicBezTo>
                  <a:cubicBezTo>
                    <a:pt x="93" y="0"/>
                    <a:pt x="93" y="0"/>
                    <a:pt x="93" y="0"/>
                  </a:cubicBezTo>
                  <a:cubicBezTo>
                    <a:pt x="103" y="0"/>
                    <a:pt x="111" y="8"/>
                    <a:pt x="111" y="18"/>
                  </a:cubicBezTo>
                  <a:cubicBezTo>
                    <a:pt x="111" y="28"/>
                    <a:pt x="103" y="36"/>
                    <a:pt x="93" y="36"/>
                  </a:cubicBezTo>
                  <a:cubicBezTo>
                    <a:pt x="70" y="36"/>
                    <a:pt x="70" y="36"/>
                    <a:pt x="70" y="36"/>
                  </a:cubicBezTo>
                  <a:cubicBezTo>
                    <a:pt x="61" y="36"/>
                    <a:pt x="53" y="40"/>
                    <a:pt x="47" y="48"/>
                  </a:cubicBezTo>
                  <a:cubicBezTo>
                    <a:pt x="40" y="56"/>
                    <a:pt x="36" y="68"/>
                    <a:pt x="36" y="80"/>
                  </a:cubicBezTo>
                  <a:cubicBezTo>
                    <a:pt x="36" y="575"/>
                    <a:pt x="36" y="575"/>
                    <a:pt x="36" y="575"/>
                  </a:cubicBezTo>
                  <a:cubicBezTo>
                    <a:pt x="36" y="587"/>
                    <a:pt x="40" y="599"/>
                    <a:pt x="47" y="607"/>
                  </a:cubicBezTo>
                  <a:cubicBezTo>
                    <a:pt x="53" y="615"/>
                    <a:pt x="61" y="619"/>
                    <a:pt x="70" y="619"/>
                  </a:cubicBezTo>
                  <a:cubicBezTo>
                    <a:pt x="572" y="619"/>
                    <a:pt x="572" y="619"/>
                    <a:pt x="572" y="619"/>
                  </a:cubicBezTo>
                  <a:cubicBezTo>
                    <a:pt x="580" y="619"/>
                    <a:pt x="588" y="615"/>
                    <a:pt x="595" y="607"/>
                  </a:cubicBezTo>
                  <a:cubicBezTo>
                    <a:pt x="602" y="599"/>
                    <a:pt x="606" y="587"/>
                    <a:pt x="606" y="575"/>
                  </a:cubicBezTo>
                  <a:cubicBezTo>
                    <a:pt x="606" y="80"/>
                    <a:pt x="606" y="80"/>
                    <a:pt x="606" y="80"/>
                  </a:cubicBezTo>
                  <a:cubicBezTo>
                    <a:pt x="606" y="68"/>
                    <a:pt x="602" y="56"/>
                    <a:pt x="595" y="48"/>
                  </a:cubicBezTo>
                  <a:cubicBezTo>
                    <a:pt x="588" y="40"/>
                    <a:pt x="580" y="36"/>
                    <a:pt x="572" y="36"/>
                  </a:cubicBezTo>
                  <a:cubicBezTo>
                    <a:pt x="547" y="36"/>
                    <a:pt x="547" y="36"/>
                    <a:pt x="547" y="36"/>
                  </a:cubicBezTo>
                  <a:cubicBezTo>
                    <a:pt x="537" y="36"/>
                    <a:pt x="529" y="28"/>
                    <a:pt x="529" y="18"/>
                  </a:cubicBezTo>
                  <a:cubicBezTo>
                    <a:pt x="529" y="8"/>
                    <a:pt x="537" y="0"/>
                    <a:pt x="547" y="0"/>
                  </a:cubicBezTo>
                  <a:cubicBezTo>
                    <a:pt x="572" y="0"/>
                    <a:pt x="572" y="0"/>
                    <a:pt x="572" y="0"/>
                  </a:cubicBezTo>
                  <a:cubicBezTo>
                    <a:pt x="591" y="0"/>
                    <a:pt x="609" y="9"/>
                    <a:pt x="622" y="25"/>
                  </a:cubicBezTo>
                  <a:cubicBezTo>
                    <a:pt x="635" y="40"/>
                    <a:pt x="642" y="60"/>
                    <a:pt x="642" y="80"/>
                  </a:cubicBezTo>
                  <a:cubicBezTo>
                    <a:pt x="642" y="575"/>
                    <a:pt x="642" y="575"/>
                    <a:pt x="642" y="575"/>
                  </a:cubicBezTo>
                  <a:cubicBezTo>
                    <a:pt x="642" y="596"/>
                    <a:pt x="635" y="615"/>
                    <a:pt x="622" y="630"/>
                  </a:cubicBezTo>
                  <a:cubicBezTo>
                    <a:pt x="609" y="646"/>
                    <a:pt x="591" y="655"/>
                    <a:pt x="572" y="655"/>
                  </a:cubicBezTo>
                  <a:close/>
                  <a:moveTo>
                    <a:pt x="418" y="36"/>
                  </a:moveTo>
                  <a:cubicBezTo>
                    <a:pt x="224" y="36"/>
                    <a:pt x="224" y="36"/>
                    <a:pt x="224" y="36"/>
                  </a:cubicBezTo>
                  <a:cubicBezTo>
                    <a:pt x="214" y="36"/>
                    <a:pt x="206" y="28"/>
                    <a:pt x="206" y="18"/>
                  </a:cubicBezTo>
                  <a:cubicBezTo>
                    <a:pt x="206" y="8"/>
                    <a:pt x="214" y="0"/>
                    <a:pt x="224" y="0"/>
                  </a:cubicBezTo>
                  <a:cubicBezTo>
                    <a:pt x="418" y="0"/>
                    <a:pt x="418" y="0"/>
                    <a:pt x="418" y="0"/>
                  </a:cubicBezTo>
                  <a:cubicBezTo>
                    <a:pt x="428" y="0"/>
                    <a:pt x="436" y="8"/>
                    <a:pt x="436" y="18"/>
                  </a:cubicBezTo>
                  <a:cubicBezTo>
                    <a:pt x="436" y="28"/>
                    <a:pt x="428" y="36"/>
                    <a:pt x="41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accent1"/>
                </a:solidFill>
              </a:endParaRPr>
            </a:p>
          </p:txBody>
        </p:sp>
        <p:sp>
          <p:nvSpPr>
            <p:cNvPr id="75" name="Freeform 61"/>
            <p:cNvSpPr>
              <a:spLocks noEditPoints="1"/>
            </p:cNvSpPr>
            <p:nvPr/>
          </p:nvSpPr>
          <p:spPr bwMode="auto">
            <a:xfrm>
              <a:off x="1124" y="1985"/>
              <a:ext cx="146" cy="64"/>
            </a:xfrm>
            <a:custGeom>
              <a:avLst/>
              <a:gdLst>
                <a:gd name="T0" fmla="*/ 18 w 357"/>
                <a:gd name="T1" fmla="*/ 0 h 157"/>
                <a:gd name="T2" fmla="*/ 36 w 357"/>
                <a:gd name="T3" fmla="*/ 18 h 157"/>
                <a:gd name="T4" fmla="*/ 36 w 357"/>
                <a:gd name="T5" fmla="*/ 139 h 157"/>
                <a:gd name="T6" fmla="*/ 18 w 357"/>
                <a:gd name="T7" fmla="*/ 157 h 157"/>
                <a:gd name="T8" fmla="*/ 0 w 357"/>
                <a:gd name="T9" fmla="*/ 139 h 157"/>
                <a:gd name="T10" fmla="*/ 0 w 357"/>
                <a:gd name="T11" fmla="*/ 18 h 157"/>
                <a:gd name="T12" fmla="*/ 18 w 357"/>
                <a:gd name="T13" fmla="*/ 0 h 157"/>
                <a:gd name="T14" fmla="*/ 339 w 357"/>
                <a:gd name="T15" fmla="*/ 0 h 157"/>
                <a:gd name="T16" fmla="*/ 357 w 357"/>
                <a:gd name="T17" fmla="*/ 18 h 157"/>
                <a:gd name="T18" fmla="*/ 357 w 357"/>
                <a:gd name="T19" fmla="*/ 139 h 157"/>
                <a:gd name="T20" fmla="*/ 339 w 357"/>
                <a:gd name="T21" fmla="*/ 157 h 157"/>
                <a:gd name="T22" fmla="*/ 321 w 357"/>
                <a:gd name="T23" fmla="*/ 139 h 157"/>
                <a:gd name="T24" fmla="*/ 321 w 357"/>
                <a:gd name="T25" fmla="*/ 18 h 157"/>
                <a:gd name="T26" fmla="*/ 339 w 357"/>
                <a:gd name="T27"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7" h="157">
                  <a:moveTo>
                    <a:pt x="18" y="0"/>
                  </a:moveTo>
                  <a:cubicBezTo>
                    <a:pt x="28" y="0"/>
                    <a:pt x="36" y="8"/>
                    <a:pt x="36" y="18"/>
                  </a:cubicBezTo>
                  <a:cubicBezTo>
                    <a:pt x="36" y="139"/>
                    <a:pt x="36" y="139"/>
                    <a:pt x="36" y="139"/>
                  </a:cubicBezTo>
                  <a:cubicBezTo>
                    <a:pt x="36" y="149"/>
                    <a:pt x="28" y="157"/>
                    <a:pt x="18" y="157"/>
                  </a:cubicBezTo>
                  <a:cubicBezTo>
                    <a:pt x="8" y="157"/>
                    <a:pt x="0" y="149"/>
                    <a:pt x="0" y="139"/>
                  </a:cubicBezTo>
                  <a:cubicBezTo>
                    <a:pt x="0" y="18"/>
                    <a:pt x="0" y="18"/>
                    <a:pt x="0" y="18"/>
                  </a:cubicBezTo>
                  <a:cubicBezTo>
                    <a:pt x="0" y="8"/>
                    <a:pt x="8" y="0"/>
                    <a:pt x="18" y="0"/>
                  </a:cubicBezTo>
                  <a:close/>
                  <a:moveTo>
                    <a:pt x="339" y="0"/>
                  </a:moveTo>
                  <a:cubicBezTo>
                    <a:pt x="349" y="0"/>
                    <a:pt x="357" y="8"/>
                    <a:pt x="357" y="18"/>
                  </a:cubicBezTo>
                  <a:cubicBezTo>
                    <a:pt x="357" y="139"/>
                    <a:pt x="357" y="139"/>
                    <a:pt x="357" y="139"/>
                  </a:cubicBezTo>
                  <a:cubicBezTo>
                    <a:pt x="357" y="149"/>
                    <a:pt x="349" y="157"/>
                    <a:pt x="339" y="157"/>
                  </a:cubicBezTo>
                  <a:cubicBezTo>
                    <a:pt x="329" y="157"/>
                    <a:pt x="321" y="149"/>
                    <a:pt x="321" y="139"/>
                  </a:cubicBezTo>
                  <a:cubicBezTo>
                    <a:pt x="321" y="18"/>
                    <a:pt x="321" y="18"/>
                    <a:pt x="321" y="18"/>
                  </a:cubicBezTo>
                  <a:cubicBezTo>
                    <a:pt x="321" y="8"/>
                    <a:pt x="329" y="0"/>
                    <a:pt x="33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accent1"/>
                </a:solidFill>
              </a:endParaRPr>
            </a:p>
          </p:txBody>
        </p:sp>
        <p:sp>
          <p:nvSpPr>
            <p:cNvPr id="76" name="Freeform 62"/>
            <p:cNvSpPr>
              <a:spLocks noEditPoints="1"/>
            </p:cNvSpPr>
            <p:nvPr/>
          </p:nvSpPr>
          <p:spPr bwMode="auto">
            <a:xfrm>
              <a:off x="1074" y="2044"/>
              <a:ext cx="246" cy="183"/>
            </a:xfrm>
            <a:custGeom>
              <a:avLst/>
              <a:gdLst>
                <a:gd name="T0" fmla="*/ 0 w 603"/>
                <a:gd name="T1" fmla="*/ 18 h 450"/>
                <a:gd name="T2" fmla="*/ 18 w 603"/>
                <a:gd name="T3" fmla="*/ 0 h 450"/>
                <a:gd name="T4" fmla="*/ 585 w 603"/>
                <a:gd name="T5" fmla="*/ 0 h 450"/>
                <a:gd name="T6" fmla="*/ 603 w 603"/>
                <a:gd name="T7" fmla="*/ 18 h 450"/>
                <a:gd name="T8" fmla="*/ 585 w 603"/>
                <a:gd name="T9" fmla="*/ 36 h 450"/>
                <a:gd name="T10" fmla="*/ 18 w 603"/>
                <a:gd name="T11" fmla="*/ 36 h 450"/>
                <a:gd name="T12" fmla="*/ 0 w 603"/>
                <a:gd name="T13" fmla="*/ 18 h 450"/>
                <a:gd name="T14" fmla="*/ 306 w 603"/>
                <a:gd name="T15" fmla="*/ 450 h 450"/>
                <a:gd name="T16" fmla="*/ 184 w 603"/>
                <a:gd name="T17" fmla="*/ 400 h 450"/>
                <a:gd name="T18" fmla="*/ 134 w 603"/>
                <a:gd name="T19" fmla="*/ 279 h 450"/>
                <a:gd name="T20" fmla="*/ 184 w 603"/>
                <a:gd name="T21" fmla="*/ 158 h 450"/>
                <a:gd name="T22" fmla="*/ 306 w 603"/>
                <a:gd name="T23" fmla="*/ 107 h 450"/>
                <a:gd name="T24" fmla="*/ 324 w 603"/>
                <a:gd name="T25" fmla="*/ 125 h 450"/>
                <a:gd name="T26" fmla="*/ 306 w 603"/>
                <a:gd name="T27" fmla="*/ 143 h 450"/>
                <a:gd name="T28" fmla="*/ 170 w 603"/>
                <a:gd name="T29" fmla="*/ 279 h 450"/>
                <a:gd name="T30" fmla="*/ 306 w 603"/>
                <a:gd name="T31" fmla="*/ 414 h 450"/>
                <a:gd name="T32" fmla="*/ 441 w 603"/>
                <a:gd name="T33" fmla="*/ 279 h 450"/>
                <a:gd name="T34" fmla="*/ 459 w 603"/>
                <a:gd name="T35" fmla="*/ 261 h 450"/>
                <a:gd name="T36" fmla="*/ 477 w 603"/>
                <a:gd name="T37" fmla="*/ 279 h 450"/>
                <a:gd name="T38" fmla="*/ 427 w 603"/>
                <a:gd name="T39" fmla="*/ 400 h 450"/>
                <a:gd name="T40" fmla="*/ 306 w 603"/>
                <a:gd name="T41" fmla="*/ 45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3" h="450">
                  <a:moveTo>
                    <a:pt x="0" y="18"/>
                  </a:moveTo>
                  <a:cubicBezTo>
                    <a:pt x="0" y="8"/>
                    <a:pt x="8" y="0"/>
                    <a:pt x="18" y="0"/>
                  </a:cubicBezTo>
                  <a:cubicBezTo>
                    <a:pt x="585" y="0"/>
                    <a:pt x="585" y="0"/>
                    <a:pt x="585" y="0"/>
                  </a:cubicBezTo>
                  <a:cubicBezTo>
                    <a:pt x="595" y="0"/>
                    <a:pt x="603" y="8"/>
                    <a:pt x="603" y="18"/>
                  </a:cubicBezTo>
                  <a:cubicBezTo>
                    <a:pt x="603" y="28"/>
                    <a:pt x="595" y="36"/>
                    <a:pt x="585" y="36"/>
                  </a:cubicBezTo>
                  <a:cubicBezTo>
                    <a:pt x="18" y="36"/>
                    <a:pt x="18" y="36"/>
                    <a:pt x="18" y="36"/>
                  </a:cubicBezTo>
                  <a:cubicBezTo>
                    <a:pt x="8" y="36"/>
                    <a:pt x="0" y="28"/>
                    <a:pt x="0" y="18"/>
                  </a:cubicBezTo>
                  <a:close/>
                  <a:moveTo>
                    <a:pt x="306" y="450"/>
                  </a:moveTo>
                  <a:cubicBezTo>
                    <a:pt x="260" y="450"/>
                    <a:pt x="217" y="433"/>
                    <a:pt x="184" y="400"/>
                  </a:cubicBezTo>
                  <a:cubicBezTo>
                    <a:pt x="152" y="368"/>
                    <a:pt x="134" y="325"/>
                    <a:pt x="134" y="279"/>
                  </a:cubicBezTo>
                  <a:cubicBezTo>
                    <a:pt x="134" y="233"/>
                    <a:pt x="152" y="190"/>
                    <a:pt x="184" y="158"/>
                  </a:cubicBezTo>
                  <a:cubicBezTo>
                    <a:pt x="217" y="125"/>
                    <a:pt x="260" y="107"/>
                    <a:pt x="306" y="107"/>
                  </a:cubicBezTo>
                  <a:cubicBezTo>
                    <a:pt x="316" y="107"/>
                    <a:pt x="324" y="115"/>
                    <a:pt x="324" y="125"/>
                  </a:cubicBezTo>
                  <a:cubicBezTo>
                    <a:pt x="324" y="135"/>
                    <a:pt x="316" y="143"/>
                    <a:pt x="306" y="143"/>
                  </a:cubicBezTo>
                  <a:cubicBezTo>
                    <a:pt x="231" y="143"/>
                    <a:pt x="170" y="204"/>
                    <a:pt x="170" y="279"/>
                  </a:cubicBezTo>
                  <a:cubicBezTo>
                    <a:pt x="170" y="354"/>
                    <a:pt x="231" y="414"/>
                    <a:pt x="306" y="414"/>
                  </a:cubicBezTo>
                  <a:cubicBezTo>
                    <a:pt x="380" y="414"/>
                    <a:pt x="441" y="354"/>
                    <a:pt x="441" y="279"/>
                  </a:cubicBezTo>
                  <a:cubicBezTo>
                    <a:pt x="441" y="269"/>
                    <a:pt x="449" y="261"/>
                    <a:pt x="459" y="261"/>
                  </a:cubicBezTo>
                  <a:cubicBezTo>
                    <a:pt x="469" y="261"/>
                    <a:pt x="477" y="269"/>
                    <a:pt x="477" y="279"/>
                  </a:cubicBezTo>
                  <a:cubicBezTo>
                    <a:pt x="477" y="325"/>
                    <a:pt x="459" y="368"/>
                    <a:pt x="427" y="400"/>
                  </a:cubicBezTo>
                  <a:cubicBezTo>
                    <a:pt x="395" y="433"/>
                    <a:pt x="351" y="450"/>
                    <a:pt x="306" y="4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accent1"/>
                </a:solidFill>
              </a:endParaRPr>
            </a:p>
          </p:txBody>
        </p:sp>
        <p:sp>
          <p:nvSpPr>
            <p:cNvPr id="77" name="Freeform 63"/>
            <p:cNvSpPr/>
            <p:nvPr/>
          </p:nvSpPr>
          <p:spPr bwMode="auto">
            <a:xfrm>
              <a:off x="1193" y="2088"/>
              <a:ext cx="53" cy="72"/>
            </a:xfrm>
            <a:custGeom>
              <a:avLst/>
              <a:gdLst>
                <a:gd name="T0" fmla="*/ 113 w 131"/>
                <a:gd name="T1" fmla="*/ 176 h 176"/>
                <a:gd name="T2" fmla="*/ 18 w 131"/>
                <a:gd name="T3" fmla="*/ 176 h 176"/>
                <a:gd name="T4" fmla="*/ 0 w 131"/>
                <a:gd name="T5" fmla="*/ 158 h 176"/>
                <a:gd name="T6" fmla="*/ 0 w 131"/>
                <a:gd name="T7" fmla="*/ 18 h 176"/>
                <a:gd name="T8" fmla="*/ 18 w 131"/>
                <a:gd name="T9" fmla="*/ 0 h 176"/>
                <a:gd name="T10" fmla="*/ 36 w 131"/>
                <a:gd name="T11" fmla="*/ 18 h 176"/>
                <a:gd name="T12" fmla="*/ 36 w 131"/>
                <a:gd name="T13" fmla="*/ 140 h 176"/>
                <a:gd name="T14" fmla="*/ 113 w 131"/>
                <a:gd name="T15" fmla="*/ 140 h 176"/>
                <a:gd name="T16" fmla="*/ 131 w 131"/>
                <a:gd name="T17" fmla="*/ 158 h 176"/>
                <a:gd name="T18" fmla="*/ 113 w 131"/>
                <a:gd name="T19"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 h="176">
                  <a:moveTo>
                    <a:pt x="113" y="176"/>
                  </a:moveTo>
                  <a:cubicBezTo>
                    <a:pt x="18" y="176"/>
                    <a:pt x="18" y="176"/>
                    <a:pt x="18" y="176"/>
                  </a:cubicBezTo>
                  <a:cubicBezTo>
                    <a:pt x="8" y="176"/>
                    <a:pt x="0" y="168"/>
                    <a:pt x="0" y="158"/>
                  </a:cubicBezTo>
                  <a:cubicBezTo>
                    <a:pt x="0" y="18"/>
                    <a:pt x="0" y="18"/>
                    <a:pt x="0" y="18"/>
                  </a:cubicBezTo>
                  <a:cubicBezTo>
                    <a:pt x="0" y="8"/>
                    <a:pt x="8" y="0"/>
                    <a:pt x="18" y="0"/>
                  </a:cubicBezTo>
                  <a:cubicBezTo>
                    <a:pt x="28" y="0"/>
                    <a:pt x="36" y="8"/>
                    <a:pt x="36" y="18"/>
                  </a:cubicBezTo>
                  <a:cubicBezTo>
                    <a:pt x="36" y="140"/>
                    <a:pt x="36" y="140"/>
                    <a:pt x="36" y="140"/>
                  </a:cubicBezTo>
                  <a:cubicBezTo>
                    <a:pt x="113" y="140"/>
                    <a:pt x="113" y="140"/>
                    <a:pt x="113" y="140"/>
                  </a:cubicBezTo>
                  <a:cubicBezTo>
                    <a:pt x="123" y="140"/>
                    <a:pt x="131" y="148"/>
                    <a:pt x="131" y="158"/>
                  </a:cubicBezTo>
                  <a:cubicBezTo>
                    <a:pt x="131" y="168"/>
                    <a:pt x="123" y="176"/>
                    <a:pt x="113" y="1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accent1"/>
                </a:solidFill>
              </a:endParaRPr>
            </a:p>
          </p:txBody>
        </p:sp>
      </p:grpSp>
      <p:grpSp>
        <p:nvGrpSpPr>
          <p:cNvPr id="79" name="Group 66"/>
          <p:cNvGrpSpPr>
            <a:grpSpLocks noChangeAspect="1"/>
          </p:cNvGrpSpPr>
          <p:nvPr/>
        </p:nvGrpSpPr>
        <p:grpSpPr bwMode="auto">
          <a:xfrm>
            <a:off x="6448375" y="4151128"/>
            <a:ext cx="256116" cy="277284"/>
            <a:chOff x="2111" y="2322"/>
            <a:chExt cx="121" cy="131"/>
          </a:xfrm>
          <a:solidFill>
            <a:schemeClr val="bg1"/>
          </a:solidFill>
        </p:grpSpPr>
        <p:sp>
          <p:nvSpPr>
            <p:cNvPr id="81" name="Freeform 67"/>
            <p:cNvSpPr/>
            <p:nvPr/>
          </p:nvSpPr>
          <p:spPr bwMode="auto">
            <a:xfrm>
              <a:off x="2159" y="2350"/>
              <a:ext cx="40" cy="37"/>
            </a:xfrm>
            <a:custGeom>
              <a:avLst/>
              <a:gdLst>
                <a:gd name="T0" fmla="*/ 89 w 213"/>
                <a:gd name="T1" fmla="*/ 19 h 198"/>
                <a:gd name="T2" fmla="*/ 196 w 213"/>
                <a:gd name="T3" fmla="*/ 143 h 198"/>
                <a:gd name="T4" fmla="*/ 208 w 213"/>
                <a:gd name="T5" fmla="*/ 189 h 198"/>
                <a:gd name="T6" fmla="*/ 206 w 213"/>
                <a:gd name="T7" fmla="*/ 191 h 198"/>
                <a:gd name="T8" fmla="*/ 158 w 213"/>
                <a:gd name="T9" fmla="*/ 186 h 198"/>
                <a:gd name="T10" fmla="*/ 22 w 213"/>
                <a:gd name="T11" fmla="*/ 92 h 198"/>
                <a:gd name="T12" fmla="*/ 13 w 213"/>
                <a:gd name="T13" fmla="*/ 44 h 198"/>
                <a:gd name="T14" fmla="*/ 40 w 213"/>
                <a:gd name="T15" fmla="*/ 15 h 198"/>
                <a:gd name="T16" fmla="*/ 89 w 213"/>
                <a:gd name="T17" fmla="*/ 1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 h="198">
                  <a:moveTo>
                    <a:pt x="89" y="19"/>
                  </a:moveTo>
                  <a:cubicBezTo>
                    <a:pt x="196" y="143"/>
                    <a:pt x="196" y="143"/>
                    <a:pt x="196" y="143"/>
                  </a:cubicBezTo>
                  <a:cubicBezTo>
                    <a:pt x="210" y="160"/>
                    <a:pt x="213" y="183"/>
                    <a:pt x="208" y="189"/>
                  </a:cubicBezTo>
                  <a:cubicBezTo>
                    <a:pt x="206" y="191"/>
                    <a:pt x="206" y="191"/>
                    <a:pt x="206" y="191"/>
                  </a:cubicBezTo>
                  <a:cubicBezTo>
                    <a:pt x="200" y="197"/>
                    <a:pt x="176" y="198"/>
                    <a:pt x="158" y="186"/>
                  </a:cubicBezTo>
                  <a:cubicBezTo>
                    <a:pt x="22" y="92"/>
                    <a:pt x="22" y="92"/>
                    <a:pt x="22" y="92"/>
                  </a:cubicBezTo>
                  <a:cubicBezTo>
                    <a:pt x="4" y="80"/>
                    <a:pt x="0" y="58"/>
                    <a:pt x="13" y="44"/>
                  </a:cubicBezTo>
                  <a:cubicBezTo>
                    <a:pt x="40" y="15"/>
                    <a:pt x="40" y="15"/>
                    <a:pt x="40" y="15"/>
                  </a:cubicBezTo>
                  <a:cubicBezTo>
                    <a:pt x="53" y="0"/>
                    <a:pt x="74" y="2"/>
                    <a:pt x="89" y="19"/>
                  </a:cubicBezTo>
                  <a:close/>
                </a:path>
              </a:pathLst>
            </a:custGeom>
            <a:grpFill/>
            <a:ln w="9525">
              <a:noFill/>
              <a:round/>
            </a:ln>
          </p:spPr>
          <p:txBody>
            <a:bodyPr vert="horz" wrap="square" lIns="121920" tIns="60960" rIns="121920" bIns="60960" numCol="1" anchor="t" anchorCtr="0" compatLnSpc="1"/>
            <a:lstStyle/>
            <a:p>
              <a:endParaRPr lang="zh-CN" altLang="en-US" sz="2400">
                <a:solidFill>
                  <a:schemeClr val="accent1"/>
                </a:solidFill>
              </a:endParaRPr>
            </a:p>
          </p:txBody>
        </p:sp>
        <p:sp>
          <p:nvSpPr>
            <p:cNvPr id="82" name="Freeform 68"/>
            <p:cNvSpPr>
              <a:spLocks noEditPoints="1"/>
            </p:cNvSpPr>
            <p:nvPr/>
          </p:nvSpPr>
          <p:spPr bwMode="auto">
            <a:xfrm>
              <a:off x="2129" y="2322"/>
              <a:ext cx="71" cy="90"/>
            </a:xfrm>
            <a:custGeom>
              <a:avLst/>
              <a:gdLst>
                <a:gd name="T0" fmla="*/ 142 w 381"/>
                <a:gd name="T1" fmla="*/ 449 h 481"/>
                <a:gd name="T2" fmla="*/ 348 w 381"/>
                <a:gd name="T3" fmla="*/ 236 h 481"/>
                <a:gd name="T4" fmla="*/ 374 w 381"/>
                <a:gd name="T5" fmla="*/ 235 h 481"/>
                <a:gd name="T6" fmla="*/ 374 w 381"/>
                <a:gd name="T7" fmla="*/ 260 h 481"/>
                <a:gd name="T8" fmla="*/ 168 w 381"/>
                <a:gd name="T9" fmla="*/ 474 h 481"/>
                <a:gd name="T10" fmla="*/ 142 w 381"/>
                <a:gd name="T11" fmla="*/ 474 h 481"/>
                <a:gd name="T12" fmla="*/ 142 w 381"/>
                <a:gd name="T13" fmla="*/ 449 h 481"/>
                <a:gd name="T14" fmla="*/ 122 w 381"/>
                <a:gd name="T15" fmla="*/ 245 h 481"/>
                <a:gd name="T16" fmla="*/ 0 w 381"/>
                <a:gd name="T17" fmla="*/ 123 h 481"/>
                <a:gd name="T18" fmla="*/ 20 w 381"/>
                <a:gd name="T19" fmla="*/ 56 h 481"/>
                <a:gd name="T20" fmla="*/ 45 w 381"/>
                <a:gd name="T21" fmla="*/ 51 h 481"/>
                <a:gd name="T22" fmla="*/ 50 w 381"/>
                <a:gd name="T23" fmla="*/ 76 h 481"/>
                <a:gd name="T24" fmla="*/ 36 w 381"/>
                <a:gd name="T25" fmla="*/ 123 h 481"/>
                <a:gd name="T26" fmla="*/ 122 w 381"/>
                <a:gd name="T27" fmla="*/ 209 h 481"/>
                <a:gd name="T28" fmla="*/ 209 w 381"/>
                <a:gd name="T29" fmla="*/ 123 h 481"/>
                <a:gd name="T30" fmla="*/ 133 w 381"/>
                <a:gd name="T31" fmla="*/ 37 h 481"/>
                <a:gd name="T32" fmla="*/ 117 w 381"/>
                <a:gd name="T33" fmla="*/ 17 h 481"/>
                <a:gd name="T34" fmla="*/ 137 w 381"/>
                <a:gd name="T35" fmla="*/ 2 h 481"/>
                <a:gd name="T36" fmla="*/ 245 w 381"/>
                <a:gd name="T37" fmla="*/ 123 h 481"/>
                <a:gd name="T38" fmla="*/ 122 w 381"/>
                <a:gd name="T39" fmla="*/ 245 h 481"/>
                <a:gd name="T40" fmla="*/ 67 w 381"/>
                <a:gd name="T41" fmla="*/ 52 h 481"/>
                <a:gd name="T42" fmla="*/ 52 w 381"/>
                <a:gd name="T43" fmla="*/ 44 h 481"/>
                <a:gd name="T44" fmla="*/ 58 w 381"/>
                <a:gd name="T45" fmla="*/ 19 h 481"/>
                <a:gd name="T46" fmla="*/ 81 w 381"/>
                <a:gd name="T47" fmla="*/ 8 h 481"/>
                <a:gd name="T48" fmla="*/ 104 w 381"/>
                <a:gd name="T49" fmla="*/ 19 h 481"/>
                <a:gd name="T50" fmla="*/ 93 w 381"/>
                <a:gd name="T51" fmla="*/ 42 h 481"/>
                <a:gd name="T52" fmla="*/ 77 w 381"/>
                <a:gd name="T53" fmla="*/ 50 h 481"/>
                <a:gd name="T54" fmla="*/ 67 w 381"/>
                <a:gd name="T55" fmla="*/ 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1" h="481">
                  <a:moveTo>
                    <a:pt x="142" y="449"/>
                  </a:moveTo>
                  <a:cubicBezTo>
                    <a:pt x="348" y="236"/>
                    <a:pt x="348" y="236"/>
                    <a:pt x="348" y="236"/>
                  </a:cubicBezTo>
                  <a:cubicBezTo>
                    <a:pt x="355" y="228"/>
                    <a:pt x="366" y="228"/>
                    <a:pt x="374" y="235"/>
                  </a:cubicBezTo>
                  <a:cubicBezTo>
                    <a:pt x="381" y="242"/>
                    <a:pt x="381" y="253"/>
                    <a:pt x="374" y="260"/>
                  </a:cubicBezTo>
                  <a:cubicBezTo>
                    <a:pt x="168" y="474"/>
                    <a:pt x="168" y="474"/>
                    <a:pt x="168" y="474"/>
                  </a:cubicBezTo>
                  <a:cubicBezTo>
                    <a:pt x="161" y="481"/>
                    <a:pt x="150" y="481"/>
                    <a:pt x="142" y="474"/>
                  </a:cubicBezTo>
                  <a:cubicBezTo>
                    <a:pt x="135" y="467"/>
                    <a:pt x="135" y="456"/>
                    <a:pt x="142" y="449"/>
                  </a:cubicBezTo>
                  <a:close/>
                  <a:moveTo>
                    <a:pt x="122" y="245"/>
                  </a:moveTo>
                  <a:cubicBezTo>
                    <a:pt x="55" y="245"/>
                    <a:pt x="0" y="190"/>
                    <a:pt x="0" y="123"/>
                  </a:cubicBezTo>
                  <a:cubicBezTo>
                    <a:pt x="0" y="99"/>
                    <a:pt x="7" y="76"/>
                    <a:pt x="20" y="56"/>
                  </a:cubicBezTo>
                  <a:cubicBezTo>
                    <a:pt x="26" y="48"/>
                    <a:pt x="37" y="45"/>
                    <a:pt x="45" y="51"/>
                  </a:cubicBezTo>
                  <a:cubicBezTo>
                    <a:pt x="53" y="56"/>
                    <a:pt x="56" y="67"/>
                    <a:pt x="50" y="76"/>
                  </a:cubicBezTo>
                  <a:cubicBezTo>
                    <a:pt x="41" y="90"/>
                    <a:pt x="36" y="106"/>
                    <a:pt x="36" y="123"/>
                  </a:cubicBezTo>
                  <a:cubicBezTo>
                    <a:pt x="36" y="171"/>
                    <a:pt x="75" y="209"/>
                    <a:pt x="122" y="209"/>
                  </a:cubicBezTo>
                  <a:cubicBezTo>
                    <a:pt x="170" y="209"/>
                    <a:pt x="209" y="171"/>
                    <a:pt x="209" y="123"/>
                  </a:cubicBezTo>
                  <a:cubicBezTo>
                    <a:pt x="209" y="79"/>
                    <a:pt x="176" y="42"/>
                    <a:pt x="133" y="37"/>
                  </a:cubicBezTo>
                  <a:cubicBezTo>
                    <a:pt x="123" y="36"/>
                    <a:pt x="116" y="27"/>
                    <a:pt x="117" y="17"/>
                  </a:cubicBezTo>
                  <a:cubicBezTo>
                    <a:pt x="118" y="7"/>
                    <a:pt x="127" y="0"/>
                    <a:pt x="137" y="2"/>
                  </a:cubicBezTo>
                  <a:cubicBezTo>
                    <a:pt x="198" y="9"/>
                    <a:pt x="245" y="61"/>
                    <a:pt x="245" y="123"/>
                  </a:cubicBezTo>
                  <a:cubicBezTo>
                    <a:pt x="245" y="190"/>
                    <a:pt x="190" y="245"/>
                    <a:pt x="122" y="245"/>
                  </a:cubicBezTo>
                  <a:close/>
                  <a:moveTo>
                    <a:pt x="67" y="52"/>
                  </a:moveTo>
                  <a:cubicBezTo>
                    <a:pt x="61" y="52"/>
                    <a:pt x="55" y="50"/>
                    <a:pt x="52" y="44"/>
                  </a:cubicBezTo>
                  <a:cubicBezTo>
                    <a:pt x="47" y="36"/>
                    <a:pt x="49" y="25"/>
                    <a:pt x="58" y="19"/>
                  </a:cubicBezTo>
                  <a:cubicBezTo>
                    <a:pt x="65" y="15"/>
                    <a:pt x="73" y="11"/>
                    <a:pt x="81" y="8"/>
                  </a:cubicBezTo>
                  <a:cubicBezTo>
                    <a:pt x="91" y="5"/>
                    <a:pt x="101" y="9"/>
                    <a:pt x="104" y="19"/>
                  </a:cubicBezTo>
                  <a:cubicBezTo>
                    <a:pt x="107" y="28"/>
                    <a:pt x="103" y="38"/>
                    <a:pt x="93" y="42"/>
                  </a:cubicBezTo>
                  <a:cubicBezTo>
                    <a:pt x="87" y="44"/>
                    <a:pt x="82" y="47"/>
                    <a:pt x="77" y="50"/>
                  </a:cubicBezTo>
                  <a:cubicBezTo>
                    <a:pt x="74" y="52"/>
                    <a:pt x="71" y="52"/>
                    <a:pt x="67" y="52"/>
                  </a:cubicBezTo>
                  <a:close/>
                </a:path>
              </a:pathLst>
            </a:custGeom>
            <a:grpFill/>
            <a:ln w="9525">
              <a:noFill/>
              <a:round/>
            </a:ln>
          </p:spPr>
          <p:txBody>
            <a:bodyPr vert="horz" wrap="square" lIns="121920" tIns="60960" rIns="121920" bIns="60960" numCol="1" anchor="t" anchorCtr="0" compatLnSpc="1"/>
            <a:lstStyle/>
            <a:p>
              <a:endParaRPr lang="zh-CN" altLang="en-US" sz="2400">
                <a:solidFill>
                  <a:schemeClr val="accent1"/>
                </a:solidFill>
              </a:endParaRPr>
            </a:p>
          </p:txBody>
        </p:sp>
        <p:sp>
          <p:nvSpPr>
            <p:cNvPr id="83" name="Freeform 69"/>
            <p:cNvSpPr>
              <a:spLocks noEditPoints="1"/>
            </p:cNvSpPr>
            <p:nvPr/>
          </p:nvSpPr>
          <p:spPr bwMode="auto">
            <a:xfrm>
              <a:off x="2111" y="2406"/>
              <a:ext cx="121" cy="47"/>
            </a:xfrm>
            <a:custGeom>
              <a:avLst/>
              <a:gdLst>
                <a:gd name="T0" fmla="*/ 597 w 648"/>
                <a:gd name="T1" fmla="*/ 249 h 249"/>
                <a:gd name="T2" fmla="*/ 50 w 648"/>
                <a:gd name="T3" fmla="*/ 249 h 249"/>
                <a:gd name="T4" fmla="*/ 0 w 648"/>
                <a:gd name="T5" fmla="*/ 198 h 249"/>
                <a:gd name="T6" fmla="*/ 0 w 648"/>
                <a:gd name="T7" fmla="*/ 50 h 249"/>
                <a:gd name="T8" fmla="*/ 50 w 648"/>
                <a:gd name="T9" fmla="*/ 0 h 249"/>
                <a:gd name="T10" fmla="*/ 597 w 648"/>
                <a:gd name="T11" fmla="*/ 0 h 249"/>
                <a:gd name="T12" fmla="*/ 648 w 648"/>
                <a:gd name="T13" fmla="*/ 50 h 249"/>
                <a:gd name="T14" fmla="*/ 648 w 648"/>
                <a:gd name="T15" fmla="*/ 198 h 249"/>
                <a:gd name="T16" fmla="*/ 597 w 648"/>
                <a:gd name="T17" fmla="*/ 249 h 249"/>
                <a:gd name="T18" fmla="*/ 50 w 648"/>
                <a:gd name="T19" fmla="*/ 35 h 249"/>
                <a:gd name="T20" fmla="*/ 36 w 648"/>
                <a:gd name="T21" fmla="*/ 50 h 249"/>
                <a:gd name="T22" fmla="*/ 36 w 648"/>
                <a:gd name="T23" fmla="*/ 198 h 249"/>
                <a:gd name="T24" fmla="*/ 50 w 648"/>
                <a:gd name="T25" fmla="*/ 213 h 249"/>
                <a:gd name="T26" fmla="*/ 597 w 648"/>
                <a:gd name="T27" fmla="*/ 213 h 249"/>
                <a:gd name="T28" fmla="*/ 612 w 648"/>
                <a:gd name="T29" fmla="*/ 198 h 249"/>
                <a:gd name="T30" fmla="*/ 612 w 648"/>
                <a:gd name="T31" fmla="*/ 50 h 249"/>
                <a:gd name="T32" fmla="*/ 597 w 648"/>
                <a:gd name="T33" fmla="*/ 35 h 249"/>
                <a:gd name="T34" fmla="*/ 50 w 648"/>
                <a:gd name="T35" fmla="*/ 3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8" h="249">
                  <a:moveTo>
                    <a:pt x="597" y="249"/>
                  </a:moveTo>
                  <a:cubicBezTo>
                    <a:pt x="50" y="249"/>
                    <a:pt x="50" y="249"/>
                    <a:pt x="50" y="249"/>
                  </a:cubicBezTo>
                  <a:cubicBezTo>
                    <a:pt x="22" y="249"/>
                    <a:pt x="0" y="226"/>
                    <a:pt x="0" y="198"/>
                  </a:cubicBezTo>
                  <a:cubicBezTo>
                    <a:pt x="0" y="50"/>
                    <a:pt x="0" y="50"/>
                    <a:pt x="0" y="50"/>
                  </a:cubicBezTo>
                  <a:cubicBezTo>
                    <a:pt x="0" y="22"/>
                    <a:pt x="22" y="0"/>
                    <a:pt x="50" y="0"/>
                  </a:cubicBezTo>
                  <a:cubicBezTo>
                    <a:pt x="597" y="0"/>
                    <a:pt x="597" y="0"/>
                    <a:pt x="597" y="0"/>
                  </a:cubicBezTo>
                  <a:cubicBezTo>
                    <a:pt x="625" y="0"/>
                    <a:pt x="648" y="22"/>
                    <a:pt x="648" y="50"/>
                  </a:cubicBezTo>
                  <a:cubicBezTo>
                    <a:pt x="648" y="198"/>
                    <a:pt x="648" y="198"/>
                    <a:pt x="648" y="198"/>
                  </a:cubicBezTo>
                  <a:cubicBezTo>
                    <a:pt x="648" y="226"/>
                    <a:pt x="625" y="249"/>
                    <a:pt x="597" y="249"/>
                  </a:cubicBezTo>
                  <a:close/>
                  <a:moveTo>
                    <a:pt x="50" y="35"/>
                  </a:moveTo>
                  <a:cubicBezTo>
                    <a:pt x="42" y="35"/>
                    <a:pt x="36" y="42"/>
                    <a:pt x="36" y="50"/>
                  </a:cubicBezTo>
                  <a:cubicBezTo>
                    <a:pt x="36" y="198"/>
                    <a:pt x="36" y="198"/>
                    <a:pt x="36" y="198"/>
                  </a:cubicBezTo>
                  <a:cubicBezTo>
                    <a:pt x="36" y="206"/>
                    <a:pt x="42" y="213"/>
                    <a:pt x="50" y="213"/>
                  </a:cubicBezTo>
                  <a:cubicBezTo>
                    <a:pt x="597" y="213"/>
                    <a:pt x="597" y="213"/>
                    <a:pt x="597" y="213"/>
                  </a:cubicBezTo>
                  <a:cubicBezTo>
                    <a:pt x="605" y="213"/>
                    <a:pt x="612" y="206"/>
                    <a:pt x="612" y="198"/>
                  </a:cubicBezTo>
                  <a:cubicBezTo>
                    <a:pt x="612" y="50"/>
                    <a:pt x="612" y="50"/>
                    <a:pt x="612" y="50"/>
                  </a:cubicBezTo>
                  <a:cubicBezTo>
                    <a:pt x="612" y="42"/>
                    <a:pt x="605" y="35"/>
                    <a:pt x="597" y="35"/>
                  </a:cubicBezTo>
                  <a:lnTo>
                    <a:pt x="50" y="35"/>
                  </a:lnTo>
                  <a:close/>
                </a:path>
              </a:pathLst>
            </a:custGeom>
            <a:grpFill/>
            <a:ln w="9525">
              <a:noFill/>
              <a:round/>
            </a:ln>
          </p:spPr>
          <p:txBody>
            <a:bodyPr vert="horz" wrap="square" lIns="121920" tIns="60960" rIns="121920" bIns="60960" numCol="1" anchor="t" anchorCtr="0" compatLnSpc="1"/>
            <a:lstStyle/>
            <a:p>
              <a:endParaRPr lang="zh-CN" altLang="en-US" sz="2400">
                <a:solidFill>
                  <a:schemeClr val="accent1"/>
                </a:solidFill>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1000"/>
                                        <p:tgtEl>
                                          <p:spTgt spid="68"/>
                                        </p:tgtEl>
                                      </p:cBhvr>
                                    </p:animEffect>
                                    <p:anim calcmode="lin" valueType="num">
                                      <p:cBhvr>
                                        <p:cTn id="13" dur="1000" fill="hold"/>
                                        <p:tgtEl>
                                          <p:spTgt spid="68"/>
                                        </p:tgtEl>
                                        <p:attrNameLst>
                                          <p:attrName>ppt_x</p:attrName>
                                        </p:attrNameLst>
                                      </p:cBhvr>
                                      <p:tavLst>
                                        <p:tav tm="0">
                                          <p:val>
                                            <p:strVal val="#ppt_x"/>
                                          </p:val>
                                        </p:tav>
                                        <p:tav tm="100000">
                                          <p:val>
                                            <p:strVal val="#ppt_x"/>
                                          </p:val>
                                        </p:tav>
                                      </p:tavLst>
                                    </p:anim>
                                    <p:anim calcmode="lin" valueType="num">
                                      <p:cBhvr>
                                        <p:cTn id="14" dur="1000" fill="hold"/>
                                        <p:tgtEl>
                                          <p:spTgt spid="6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1000"/>
                                        <p:tgtEl>
                                          <p:spTgt spid="67"/>
                                        </p:tgtEl>
                                      </p:cBhvr>
                                    </p:animEffect>
                                    <p:anim calcmode="lin" valueType="num">
                                      <p:cBhvr>
                                        <p:cTn id="18" dur="1000" fill="hold"/>
                                        <p:tgtEl>
                                          <p:spTgt spid="67"/>
                                        </p:tgtEl>
                                        <p:attrNameLst>
                                          <p:attrName>ppt_x</p:attrName>
                                        </p:attrNameLst>
                                      </p:cBhvr>
                                      <p:tavLst>
                                        <p:tav tm="0">
                                          <p:val>
                                            <p:strVal val="#ppt_x"/>
                                          </p:val>
                                        </p:tav>
                                        <p:tav tm="100000">
                                          <p:val>
                                            <p:strVal val="#ppt_x"/>
                                          </p:val>
                                        </p:tav>
                                      </p:tavLst>
                                    </p:anim>
                                    <p:anim calcmode="lin" valueType="num">
                                      <p:cBhvr>
                                        <p:cTn id="19" dur="1000" fill="hold"/>
                                        <p:tgtEl>
                                          <p:spTgt spid="6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fade">
                                      <p:cBhvr>
                                        <p:cTn id="22" dur="1000"/>
                                        <p:tgtEl>
                                          <p:spTgt spid="69"/>
                                        </p:tgtEl>
                                      </p:cBhvr>
                                    </p:animEffect>
                                    <p:anim calcmode="lin" valueType="num">
                                      <p:cBhvr>
                                        <p:cTn id="23" dur="1000" fill="hold"/>
                                        <p:tgtEl>
                                          <p:spTgt spid="69"/>
                                        </p:tgtEl>
                                        <p:attrNameLst>
                                          <p:attrName>ppt_x</p:attrName>
                                        </p:attrNameLst>
                                      </p:cBhvr>
                                      <p:tavLst>
                                        <p:tav tm="0">
                                          <p:val>
                                            <p:strVal val="#ppt_x"/>
                                          </p:val>
                                        </p:tav>
                                        <p:tav tm="100000">
                                          <p:val>
                                            <p:strVal val="#ppt_x"/>
                                          </p:val>
                                        </p:tav>
                                      </p:tavLst>
                                    </p:anim>
                                    <p:anim calcmode="lin" valueType="num">
                                      <p:cBhvr>
                                        <p:cTn id="24" dur="1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fade">
                                      <p:cBhvr>
                                        <p:cTn id="27" dur="1000"/>
                                        <p:tgtEl>
                                          <p:spTgt spid="70"/>
                                        </p:tgtEl>
                                      </p:cBhvr>
                                    </p:animEffect>
                                    <p:anim calcmode="lin" valueType="num">
                                      <p:cBhvr>
                                        <p:cTn id="28" dur="1000" fill="hold"/>
                                        <p:tgtEl>
                                          <p:spTgt spid="70"/>
                                        </p:tgtEl>
                                        <p:attrNameLst>
                                          <p:attrName>ppt_x</p:attrName>
                                        </p:attrNameLst>
                                      </p:cBhvr>
                                      <p:tavLst>
                                        <p:tav tm="0">
                                          <p:val>
                                            <p:strVal val="#ppt_x"/>
                                          </p:val>
                                        </p:tav>
                                        <p:tav tm="100000">
                                          <p:val>
                                            <p:strVal val="#ppt_x"/>
                                          </p:val>
                                        </p:tav>
                                      </p:tavLst>
                                    </p:anim>
                                    <p:anim calcmode="lin" valueType="num">
                                      <p:cBhvr>
                                        <p:cTn id="29" dur="1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fade">
                                      <p:cBhvr>
                                        <p:cTn id="32" dur="1000"/>
                                        <p:tgtEl>
                                          <p:spTgt spid="72"/>
                                        </p:tgtEl>
                                      </p:cBhvr>
                                    </p:animEffect>
                                    <p:anim calcmode="lin" valueType="num">
                                      <p:cBhvr>
                                        <p:cTn id="33" dur="1000" fill="hold"/>
                                        <p:tgtEl>
                                          <p:spTgt spid="72"/>
                                        </p:tgtEl>
                                        <p:attrNameLst>
                                          <p:attrName>ppt_x</p:attrName>
                                        </p:attrNameLst>
                                      </p:cBhvr>
                                      <p:tavLst>
                                        <p:tav tm="0">
                                          <p:val>
                                            <p:strVal val="#ppt_x"/>
                                          </p:val>
                                        </p:tav>
                                        <p:tav tm="100000">
                                          <p:val>
                                            <p:strVal val="#ppt_x"/>
                                          </p:val>
                                        </p:tav>
                                      </p:tavLst>
                                    </p:anim>
                                    <p:anim calcmode="lin" valueType="num">
                                      <p:cBhvr>
                                        <p:cTn id="34" dur="1000" fill="hold"/>
                                        <p:tgtEl>
                                          <p:spTgt spid="7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fade">
                                      <p:cBhvr>
                                        <p:cTn id="37" dur="1000"/>
                                        <p:tgtEl>
                                          <p:spTgt spid="79"/>
                                        </p:tgtEl>
                                      </p:cBhvr>
                                    </p:animEffect>
                                    <p:anim calcmode="lin" valueType="num">
                                      <p:cBhvr>
                                        <p:cTn id="38" dur="1000" fill="hold"/>
                                        <p:tgtEl>
                                          <p:spTgt spid="79"/>
                                        </p:tgtEl>
                                        <p:attrNameLst>
                                          <p:attrName>ppt_x</p:attrName>
                                        </p:attrNameLst>
                                      </p:cBhvr>
                                      <p:tavLst>
                                        <p:tav tm="0">
                                          <p:val>
                                            <p:strVal val="#ppt_x"/>
                                          </p:val>
                                        </p:tav>
                                        <p:tav tm="100000">
                                          <p:val>
                                            <p:strVal val="#ppt_x"/>
                                          </p:val>
                                        </p:tav>
                                      </p:tavLst>
                                    </p:anim>
                                    <p:anim calcmode="lin" valueType="num">
                                      <p:cBhvr>
                                        <p:cTn id="39"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7" grpId="0" bldLvl="0" animBg="1"/>
      <p:bldP spid="68" grpId="0"/>
      <p:bldP spid="69" grpId="0" bldLvl="0" animBg="1"/>
      <p:bldP spid="7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0"/>
            <a:ext cx="12192001" cy="108013"/>
          </a:xfrm>
          <a:prstGeom prst="rect">
            <a:avLst/>
          </a:prstGeom>
          <a:solidFill>
            <a:srgbClr val="0C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7847" y="6749987"/>
            <a:ext cx="12239847" cy="108013"/>
          </a:xfrm>
          <a:prstGeom prst="rect">
            <a:avLst/>
          </a:prstGeom>
          <a:solidFill>
            <a:srgbClr val="0C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形 7" descr="望远镜"/>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66076" y="414683"/>
            <a:ext cx="506804" cy="506804"/>
          </a:xfrm>
          <a:prstGeom prst="rect">
            <a:avLst/>
          </a:prstGeom>
        </p:spPr>
      </p:pic>
      <p:pic>
        <p:nvPicPr>
          <p:cNvPr id="9" name="图片 8"/>
          <p:cNvPicPr/>
          <p:nvPr/>
        </p:nvPicPr>
        <p:blipFill>
          <a:blip r:embed="rId2"/>
        </p:blipFill>
        <p:spPr>
          <a:xfrm>
            <a:off x="-82074" y="108269"/>
            <a:ext cx="4426267" cy="2362517"/>
          </a:xfrm>
          <a:prstGeom prst="rect">
            <a:avLst/>
          </a:prstGeom>
        </p:spPr>
      </p:pic>
      <p:pic>
        <p:nvPicPr>
          <p:cNvPr id="10" name="图片 9"/>
          <p:cNvPicPr/>
          <p:nvPr/>
        </p:nvPicPr>
        <p:blipFill>
          <a:blip r:embed="rId3"/>
        </p:blipFill>
        <p:spPr>
          <a:xfrm>
            <a:off x="-47625" y="2471420"/>
            <a:ext cx="4168775" cy="2193925"/>
          </a:xfrm>
          <a:prstGeom prst="rect">
            <a:avLst/>
          </a:prstGeom>
        </p:spPr>
      </p:pic>
      <p:pic>
        <p:nvPicPr>
          <p:cNvPr id="11" name="图片 10"/>
          <p:cNvPicPr/>
          <p:nvPr/>
        </p:nvPicPr>
        <p:blipFill>
          <a:blip r:embed="rId4"/>
        </p:blipFill>
        <p:spPr>
          <a:xfrm>
            <a:off x="3934936" y="108268"/>
            <a:ext cx="4426267" cy="2362517"/>
          </a:xfrm>
          <a:prstGeom prst="rect">
            <a:avLst/>
          </a:prstGeom>
        </p:spPr>
      </p:pic>
      <p:pic>
        <p:nvPicPr>
          <p:cNvPr id="13" name="图片 12"/>
          <p:cNvPicPr/>
          <p:nvPr/>
        </p:nvPicPr>
        <p:blipFill>
          <a:blip r:embed="rId5"/>
        </p:blipFill>
        <p:spPr>
          <a:xfrm>
            <a:off x="4191635" y="2416175"/>
            <a:ext cx="3926205" cy="2345690"/>
          </a:xfrm>
          <a:prstGeom prst="rect">
            <a:avLst/>
          </a:prstGeom>
        </p:spPr>
      </p:pic>
      <p:pic>
        <p:nvPicPr>
          <p:cNvPr id="14" name="图片 13"/>
          <p:cNvPicPr/>
          <p:nvPr/>
        </p:nvPicPr>
        <p:blipFill>
          <a:blip r:embed="rId6"/>
        </p:blipFill>
        <p:spPr>
          <a:xfrm>
            <a:off x="8024971" y="108267"/>
            <a:ext cx="4426267" cy="2362517"/>
          </a:xfrm>
          <a:prstGeom prst="rect">
            <a:avLst/>
          </a:prstGeom>
        </p:spPr>
      </p:pic>
      <p:pic>
        <p:nvPicPr>
          <p:cNvPr id="15" name="图片 14"/>
          <p:cNvPicPr/>
          <p:nvPr/>
        </p:nvPicPr>
        <p:blipFill>
          <a:blip r:embed="rId7"/>
        </p:blipFill>
        <p:spPr>
          <a:xfrm>
            <a:off x="8277225" y="2416175"/>
            <a:ext cx="3914775" cy="220599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768212" y="2696290"/>
            <a:ext cx="3631701" cy="1354217"/>
          </a:xfrm>
          <a:prstGeom prst="rect">
            <a:avLst/>
          </a:prstGeom>
          <a:noFill/>
        </p:spPr>
        <p:txBody>
          <a:bodyPr wrap="square">
            <a:spAutoFit/>
          </a:bodyPr>
          <a:lstStyle/>
          <a:p>
            <a:pPr algn="ctr"/>
            <a:r>
              <a:rPr lang="zh-CN" altLang="en-US" sz="5400" b="1" cap="none" spc="0" dirty="0">
                <a:ln w="9525">
                  <a:solidFill>
                    <a:schemeClr val="bg1"/>
                  </a:solidFill>
                  <a:prstDash val="solid"/>
                </a:ln>
                <a:solidFill>
                  <a:srgbClr val="113E6A"/>
                </a:solidFill>
                <a:effectLst>
                  <a:outerShdw blurRad="12700" dist="38100" dir="2700000" algn="tl" rotWithShape="0">
                    <a:schemeClr val="bg1">
                      <a:lumMod val="50000"/>
                    </a:schemeClr>
                  </a:outerShdw>
                </a:effectLst>
              </a:rPr>
              <a:t>目录</a:t>
            </a:r>
            <a:endParaRPr lang="en-US" altLang="zh-CN" sz="5400" b="1" cap="none" spc="0" dirty="0">
              <a:ln w="9525">
                <a:solidFill>
                  <a:schemeClr val="bg1"/>
                </a:solidFill>
                <a:prstDash val="solid"/>
              </a:ln>
              <a:solidFill>
                <a:srgbClr val="113E6A"/>
              </a:solidFill>
              <a:effectLst>
                <a:outerShdw blurRad="12700" dist="38100" dir="2700000" algn="tl" rotWithShape="0">
                  <a:schemeClr val="bg1">
                    <a:lumMod val="50000"/>
                  </a:schemeClr>
                </a:outerShdw>
              </a:effectLst>
            </a:endParaRPr>
          </a:p>
          <a:p>
            <a:pPr algn="ctr"/>
            <a:r>
              <a:rPr lang="en-US" altLang="zh-CN" sz="2800" b="1" dirty="0">
                <a:ln w="9525">
                  <a:solidFill>
                    <a:schemeClr val="bg1"/>
                  </a:solidFill>
                  <a:prstDash val="solid"/>
                </a:ln>
                <a:solidFill>
                  <a:srgbClr val="113E6A"/>
                </a:solidFill>
                <a:effectLst>
                  <a:outerShdw blurRad="12700" dist="38100" dir="2700000" algn="tl" rotWithShape="0">
                    <a:schemeClr val="bg1">
                      <a:lumMod val="50000"/>
                    </a:schemeClr>
                  </a:outerShdw>
                </a:effectLst>
              </a:rPr>
              <a:t>CONTENTS</a:t>
            </a:r>
            <a:endParaRPr lang="zh-CN" altLang="en-US" sz="2800" dirty="0">
              <a:solidFill>
                <a:srgbClr val="113E6A"/>
              </a:solidFill>
            </a:endParaRPr>
          </a:p>
        </p:txBody>
      </p:sp>
      <p:pic>
        <p:nvPicPr>
          <p:cNvPr id="23" name="图形 22" descr="原子"/>
          <p:cNvPicPr>
            <a:picLocks noChangeAspect="1"/>
          </p:cNvPicPr>
          <p:nvPr>
            <p:custDataLst>
              <p:tags r:id="rId1"/>
            </p:custDataLst>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46537" y="1865282"/>
            <a:ext cx="800582" cy="800582"/>
          </a:xfrm>
          <a:prstGeom prst="rect">
            <a:avLst/>
          </a:prstGeom>
        </p:spPr>
      </p:pic>
      <p:pic>
        <p:nvPicPr>
          <p:cNvPr id="25" name="图形 24" descr="望远镜"/>
          <p:cNvPicPr>
            <a:picLocks noChangeAspect="1"/>
          </p:cNvPicPr>
          <p:nvPr>
            <p:custDataLst>
              <p:tags r:id="rId4"/>
            </p:custDataLst>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53208" y="721749"/>
            <a:ext cx="800582" cy="800582"/>
          </a:xfrm>
          <a:prstGeom prst="rect">
            <a:avLst/>
          </a:prstGeom>
        </p:spPr>
      </p:pic>
      <p:pic>
        <p:nvPicPr>
          <p:cNvPr id="33" name="图形 32" descr="彗星"/>
          <p:cNvPicPr>
            <a:picLocks noChangeAspect="1"/>
          </p:cNvPicPr>
          <p:nvPr>
            <p:custDataLst>
              <p:tags r:id="rId7"/>
            </p:custDataLst>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46537" y="2973108"/>
            <a:ext cx="800582" cy="800582"/>
          </a:xfrm>
          <a:prstGeom prst="rect">
            <a:avLst/>
          </a:prstGeom>
        </p:spPr>
      </p:pic>
      <p:pic>
        <p:nvPicPr>
          <p:cNvPr id="35" name="图形 34" descr="星形"/>
          <p:cNvPicPr>
            <a:picLocks noChangeAspect="1"/>
          </p:cNvPicPr>
          <p:nvPr>
            <p:custDataLst>
              <p:tags r:id="rId10"/>
            </p:custDataLst>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146537" y="4126673"/>
            <a:ext cx="800582" cy="800582"/>
          </a:xfrm>
          <a:prstGeom prst="rect">
            <a:avLst/>
          </a:prstGeom>
        </p:spPr>
      </p:pic>
      <p:pic>
        <p:nvPicPr>
          <p:cNvPr id="41" name="图形 40" descr="报纸"/>
          <p:cNvPicPr>
            <a:picLocks noChangeAspect="1"/>
          </p:cNvPicPr>
          <p:nvPr>
            <p:custDataLst>
              <p:tags r:id="rId13"/>
            </p:custDataLst>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153208" y="5258974"/>
            <a:ext cx="800582" cy="800582"/>
          </a:xfrm>
          <a:prstGeom prst="rect">
            <a:avLst/>
          </a:prstGeom>
        </p:spPr>
      </p:pic>
      <p:sp>
        <p:nvSpPr>
          <p:cNvPr id="15" name="矩形 27"/>
          <p:cNvSpPr>
            <a:spLocks noChangeArrowheads="1"/>
          </p:cNvSpPr>
          <p:nvPr>
            <p:custDataLst>
              <p:tags r:id="rId16"/>
            </p:custDataLst>
          </p:nvPr>
        </p:nvSpPr>
        <p:spPr bwMode="auto">
          <a:xfrm>
            <a:off x="6601490" y="839435"/>
            <a:ext cx="4448994" cy="576262"/>
          </a:xfrm>
          <a:prstGeom prst="rect">
            <a:avLst/>
          </a:prstGeom>
          <a:solidFill>
            <a:schemeClr val="bg1"/>
          </a:solidFill>
          <a:ln w="9525" algn="ctr">
            <a:solidFill>
              <a:srgbClr val="113E6A"/>
            </a:solidFill>
            <a:round/>
          </a:ln>
        </p:spPr>
        <p:txBody>
          <a:bodyPr/>
          <a:lstStyle>
            <a:lvl1pPr>
              <a:spcBef>
                <a:spcPct val="20000"/>
              </a:spcBef>
              <a:buChar char="•"/>
              <a:defRPr sz="2000">
                <a:solidFill>
                  <a:schemeClr val="accent1"/>
                </a:solidFill>
                <a:latin typeface="Arial" panose="020B0604020202020204" pitchFamily="34" charset="0"/>
                <a:ea typeface="微软雅黑" panose="020B050302020402020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16" name="矩形 28"/>
          <p:cNvSpPr>
            <a:spLocks noChangeArrowheads="1"/>
          </p:cNvSpPr>
          <p:nvPr>
            <p:custDataLst>
              <p:tags r:id="rId17"/>
            </p:custDataLst>
          </p:nvPr>
        </p:nvSpPr>
        <p:spPr bwMode="auto">
          <a:xfrm>
            <a:off x="6601490" y="2020820"/>
            <a:ext cx="4448994" cy="576262"/>
          </a:xfrm>
          <a:prstGeom prst="rect">
            <a:avLst/>
          </a:prstGeom>
          <a:solidFill>
            <a:schemeClr val="bg1"/>
          </a:solidFill>
          <a:ln w="9525" algn="ctr">
            <a:solidFill>
              <a:srgbClr val="113E6A"/>
            </a:solidFill>
            <a:round/>
          </a:ln>
        </p:spPr>
        <p:txBody>
          <a:bodyPr/>
          <a:lstStyle>
            <a:lvl1pPr>
              <a:spcBef>
                <a:spcPct val="20000"/>
              </a:spcBef>
              <a:buChar char="•"/>
              <a:defRPr sz="2000">
                <a:solidFill>
                  <a:schemeClr val="accent1"/>
                </a:solidFill>
                <a:latin typeface="Arial" panose="020B0604020202020204" pitchFamily="34" charset="0"/>
                <a:ea typeface="微软雅黑" panose="020B050302020402020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17" name="矩形 29"/>
          <p:cNvSpPr>
            <a:spLocks noChangeArrowheads="1"/>
          </p:cNvSpPr>
          <p:nvPr>
            <p:custDataLst>
              <p:tags r:id="rId18"/>
            </p:custDataLst>
          </p:nvPr>
        </p:nvSpPr>
        <p:spPr bwMode="auto">
          <a:xfrm>
            <a:off x="6601490" y="3143508"/>
            <a:ext cx="4448994" cy="574675"/>
          </a:xfrm>
          <a:prstGeom prst="rect">
            <a:avLst/>
          </a:prstGeom>
          <a:solidFill>
            <a:schemeClr val="bg1"/>
          </a:solidFill>
          <a:ln w="9525" algn="ctr">
            <a:solidFill>
              <a:srgbClr val="113E6A"/>
            </a:solidFill>
            <a:round/>
          </a:ln>
        </p:spPr>
        <p:txBody>
          <a:bodyPr/>
          <a:lstStyle>
            <a:lvl1pPr>
              <a:spcBef>
                <a:spcPct val="20000"/>
              </a:spcBef>
              <a:buChar char="•"/>
              <a:defRPr sz="2000">
                <a:solidFill>
                  <a:schemeClr val="accent1"/>
                </a:solidFill>
                <a:latin typeface="Arial" panose="020B0604020202020204" pitchFamily="34" charset="0"/>
                <a:ea typeface="微软雅黑" panose="020B050302020402020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18" name="矩形 30"/>
          <p:cNvSpPr>
            <a:spLocks noChangeArrowheads="1"/>
          </p:cNvSpPr>
          <p:nvPr>
            <p:custDataLst>
              <p:tags r:id="rId19"/>
            </p:custDataLst>
          </p:nvPr>
        </p:nvSpPr>
        <p:spPr bwMode="auto">
          <a:xfrm>
            <a:off x="6601490" y="4265660"/>
            <a:ext cx="4448994" cy="576263"/>
          </a:xfrm>
          <a:prstGeom prst="rect">
            <a:avLst/>
          </a:prstGeom>
          <a:solidFill>
            <a:schemeClr val="bg1"/>
          </a:solidFill>
          <a:ln w="9525" algn="ctr">
            <a:solidFill>
              <a:srgbClr val="113E6A"/>
            </a:solidFill>
            <a:round/>
          </a:ln>
        </p:spPr>
        <p:txBody>
          <a:bodyPr/>
          <a:lstStyle>
            <a:lvl1pPr>
              <a:spcBef>
                <a:spcPct val="20000"/>
              </a:spcBef>
              <a:buChar char="•"/>
              <a:defRPr sz="2000">
                <a:solidFill>
                  <a:schemeClr val="accent1"/>
                </a:solidFill>
                <a:latin typeface="Arial" panose="020B0604020202020204" pitchFamily="34" charset="0"/>
                <a:ea typeface="微软雅黑" panose="020B050302020402020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20" name="矩形 31"/>
          <p:cNvSpPr>
            <a:spLocks noChangeArrowheads="1"/>
          </p:cNvSpPr>
          <p:nvPr>
            <p:custDataLst>
              <p:tags r:id="rId20"/>
            </p:custDataLst>
          </p:nvPr>
        </p:nvSpPr>
        <p:spPr bwMode="auto">
          <a:xfrm>
            <a:off x="6601490" y="5380197"/>
            <a:ext cx="4448994" cy="576263"/>
          </a:xfrm>
          <a:prstGeom prst="rect">
            <a:avLst/>
          </a:prstGeom>
          <a:solidFill>
            <a:schemeClr val="bg1"/>
          </a:solidFill>
          <a:ln w="9525" algn="ctr">
            <a:solidFill>
              <a:srgbClr val="113E6A"/>
            </a:solidFill>
            <a:round/>
          </a:ln>
        </p:spPr>
        <p:txBody>
          <a:bodyPr/>
          <a:lstStyle>
            <a:lvl1pPr>
              <a:spcBef>
                <a:spcPct val="20000"/>
              </a:spcBef>
              <a:buChar char="•"/>
              <a:defRPr sz="2000">
                <a:solidFill>
                  <a:schemeClr val="accent1"/>
                </a:solidFill>
                <a:latin typeface="Arial" panose="020B0604020202020204" pitchFamily="34" charset="0"/>
                <a:ea typeface="微软雅黑" panose="020B050302020402020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grpSp>
        <p:nvGrpSpPr>
          <p:cNvPr id="21" name="组合 20"/>
          <p:cNvGrpSpPr/>
          <p:nvPr>
            <p:custDataLst>
              <p:tags r:id="rId21"/>
            </p:custDataLst>
          </p:nvPr>
        </p:nvGrpSpPr>
        <p:grpSpPr>
          <a:xfrm>
            <a:off x="6601490" y="843523"/>
            <a:ext cx="953103" cy="5122362"/>
            <a:chOff x="6543304" y="1027920"/>
            <a:chExt cx="953103" cy="5122362"/>
          </a:xfrm>
          <a:solidFill>
            <a:srgbClr val="113E6A"/>
          </a:solidFill>
        </p:grpSpPr>
        <p:sp>
          <p:nvSpPr>
            <p:cNvPr id="22" name="矩形 21"/>
            <p:cNvSpPr/>
            <p:nvPr>
              <p:custDataLst>
                <p:tags r:id="rId22"/>
              </p:custDataLst>
            </p:nvPr>
          </p:nvSpPr>
          <p:spPr bwMode="auto">
            <a:xfrm>
              <a:off x="6546591" y="1027920"/>
              <a:ext cx="949816" cy="576064"/>
            </a:xfrm>
            <a:prstGeom prst="rect">
              <a:avLst/>
            </a:prstGeom>
            <a:grpFill/>
            <a:ln w="9525" cap="flat" cmpd="sng" algn="ctr">
              <a:solidFill>
                <a:srgbClr val="113E6A"/>
              </a:solidFill>
              <a:prstDash val="solid"/>
              <a:round/>
              <a:headEnd type="none" w="med" len="med"/>
              <a:tailEnd type="none" w="med" len="med"/>
            </a:ln>
            <a:effectLst/>
          </p:spPr>
          <p:txBody>
            <a:bodyPr/>
            <a:lstStyle/>
            <a:p>
              <a:pPr eaLnBrk="1" hangingPunct="1">
                <a:buFont typeface="Arial" panose="020B0604020202020204" pitchFamily="34" charset="0"/>
                <a:buNone/>
                <a:defRPr/>
              </a:pPr>
              <a:endParaRPr lang="zh-CN" altLang="en-US"/>
            </a:p>
          </p:txBody>
        </p:sp>
        <p:sp>
          <p:nvSpPr>
            <p:cNvPr id="24" name="矩形 23"/>
            <p:cNvSpPr/>
            <p:nvPr>
              <p:custDataLst>
                <p:tags r:id="rId23"/>
              </p:custDataLst>
            </p:nvPr>
          </p:nvSpPr>
          <p:spPr bwMode="auto">
            <a:xfrm>
              <a:off x="6546591" y="2209107"/>
              <a:ext cx="949816" cy="576064"/>
            </a:xfrm>
            <a:prstGeom prst="rect">
              <a:avLst/>
            </a:prstGeom>
            <a:grpFill/>
            <a:ln w="9525" cap="flat" cmpd="sng" algn="ctr">
              <a:solidFill>
                <a:srgbClr val="113E6A"/>
              </a:solidFill>
              <a:prstDash val="solid"/>
              <a:round/>
              <a:headEnd type="none" w="med" len="med"/>
              <a:tailEnd type="none" w="med" len="med"/>
            </a:ln>
            <a:effectLst/>
          </p:spPr>
          <p:txBody>
            <a:bodyPr/>
            <a:lstStyle/>
            <a:p>
              <a:pPr eaLnBrk="1" hangingPunct="1">
                <a:buFont typeface="Arial" panose="020B0604020202020204" pitchFamily="34" charset="0"/>
                <a:buNone/>
                <a:defRPr/>
              </a:pPr>
              <a:endParaRPr lang="zh-CN" altLang="en-US"/>
            </a:p>
          </p:txBody>
        </p:sp>
        <p:sp>
          <p:nvSpPr>
            <p:cNvPr id="26" name="矩形 25"/>
            <p:cNvSpPr/>
            <p:nvPr>
              <p:custDataLst>
                <p:tags r:id="rId24"/>
              </p:custDataLst>
            </p:nvPr>
          </p:nvSpPr>
          <p:spPr bwMode="auto">
            <a:xfrm>
              <a:off x="6543304" y="3326516"/>
              <a:ext cx="949816" cy="576064"/>
            </a:xfrm>
            <a:prstGeom prst="rect">
              <a:avLst/>
            </a:prstGeom>
            <a:grpFill/>
            <a:ln w="9525" cap="flat" cmpd="sng" algn="ctr">
              <a:solidFill>
                <a:srgbClr val="113E6A"/>
              </a:solidFill>
              <a:prstDash val="solid"/>
              <a:round/>
              <a:headEnd type="none" w="med" len="med"/>
              <a:tailEnd type="none" w="med" len="med"/>
            </a:ln>
            <a:effectLst/>
          </p:spPr>
          <p:txBody>
            <a:bodyPr/>
            <a:lstStyle/>
            <a:p>
              <a:pPr eaLnBrk="1" hangingPunct="1">
                <a:buFont typeface="Arial" panose="020B0604020202020204" pitchFamily="34" charset="0"/>
                <a:buNone/>
                <a:defRPr/>
              </a:pPr>
              <a:endParaRPr lang="zh-CN" altLang="en-US" dirty="0"/>
            </a:p>
          </p:txBody>
        </p:sp>
        <p:sp>
          <p:nvSpPr>
            <p:cNvPr id="28" name="矩形 27"/>
            <p:cNvSpPr/>
            <p:nvPr>
              <p:custDataLst>
                <p:tags r:id="rId25"/>
              </p:custDataLst>
            </p:nvPr>
          </p:nvSpPr>
          <p:spPr bwMode="auto">
            <a:xfrm>
              <a:off x="6543304" y="4450256"/>
              <a:ext cx="949816" cy="576064"/>
            </a:xfrm>
            <a:prstGeom prst="rect">
              <a:avLst/>
            </a:prstGeom>
            <a:grpFill/>
            <a:ln w="9525" cap="flat" cmpd="sng" algn="ctr">
              <a:solidFill>
                <a:srgbClr val="113E6A"/>
              </a:solidFill>
              <a:prstDash val="solid"/>
              <a:round/>
              <a:headEnd type="none" w="med" len="med"/>
              <a:tailEnd type="none" w="med" len="med"/>
            </a:ln>
            <a:effectLst/>
          </p:spPr>
          <p:txBody>
            <a:bodyPr/>
            <a:lstStyle/>
            <a:p>
              <a:pPr eaLnBrk="1" hangingPunct="1">
                <a:buFont typeface="Arial" panose="020B0604020202020204" pitchFamily="34" charset="0"/>
                <a:buNone/>
                <a:defRPr/>
              </a:pPr>
              <a:endParaRPr lang="zh-CN" altLang="en-US"/>
            </a:p>
          </p:txBody>
        </p:sp>
        <p:sp>
          <p:nvSpPr>
            <p:cNvPr id="29" name="矩形 28"/>
            <p:cNvSpPr/>
            <p:nvPr>
              <p:custDataLst>
                <p:tags r:id="rId26"/>
              </p:custDataLst>
            </p:nvPr>
          </p:nvSpPr>
          <p:spPr bwMode="auto">
            <a:xfrm>
              <a:off x="6543304" y="5574218"/>
              <a:ext cx="949816" cy="576064"/>
            </a:xfrm>
            <a:prstGeom prst="rect">
              <a:avLst/>
            </a:prstGeom>
            <a:grpFill/>
            <a:ln w="9525" cap="flat" cmpd="sng" algn="ctr">
              <a:solidFill>
                <a:srgbClr val="113E6A"/>
              </a:solidFill>
              <a:prstDash val="solid"/>
              <a:round/>
              <a:headEnd type="none" w="med" len="med"/>
              <a:tailEnd type="none" w="med" len="med"/>
            </a:ln>
            <a:effectLst/>
          </p:spPr>
          <p:txBody>
            <a:bodyPr/>
            <a:lstStyle/>
            <a:p>
              <a:pPr eaLnBrk="1" hangingPunct="1">
                <a:buFont typeface="Arial" panose="020B0604020202020204" pitchFamily="34" charset="0"/>
                <a:buNone/>
                <a:defRPr/>
              </a:pPr>
              <a:endParaRPr lang="zh-CN" altLang="en-US"/>
            </a:p>
          </p:txBody>
        </p:sp>
      </p:grpSp>
      <p:sp>
        <p:nvSpPr>
          <p:cNvPr id="30" name="Rectangle 14"/>
          <p:cNvSpPr>
            <a:spLocks noChangeArrowheads="1"/>
          </p:cNvSpPr>
          <p:nvPr>
            <p:custDataLst>
              <p:tags r:id="rId27"/>
            </p:custDataLst>
          </p:nvPr>
        </p:nvSpPr>
        <p:spPr bwMode="auto">
          <a:xfrm>
            <a:off x="6788815" y="1004535"/>
            <a:ext cx="5762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000">
                <a:solidFill>
                  <a:schemeClr val="accent1"/>
                </a:solidFill>
                <a:latin typeface="Arial" panose="020B0604020202020204" pitchFamily="34" charset="0"/>
                <a:ea typeface="微软雅黑" panose="020B050302020402020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1600" dirty="0">
                <a:solidFill>
                  <a:srgbClr val="FFFFFF"/>
                </a:solidFill>
                <a:latin typeface="微软雅黑" panose="020B0503020204020204" charset="-122"/>
              </a:rPr>
              <a:t>Part 1</a:t>
            </a:r>
            <a:endParaRPr lang="zh-CN" altLang="en-US" sz="1800" dirty="0">
              <a:solidFill>
                <a:schemeClr val="tx1"/>
              </a:solidFill>
              <a:latin typeface="微软雅黑" panose="020B0503020204020204" charset="-122"/>
            </a:endParaRPr>
          </a:p>
        </p:txBody>
      </p:sp>
      <p:sp>
        <p:nvSpPr>
          <p:cNvPr id="31" name="Rectangle 14"/>
          <p:cNvSpPr>
            <a:spLocks noChangeArrowheads="1"/>
          </p:cNvSpPr>
          <p:nvPr>
            <p:custDataLst>
              <p:tags r:id="rId28"/>
            </p:custDataLst>
          </p:nvPr>
        </p:nvSpPr>
        <p:spPr bwMode="auto">
          <a:xfrm>
            <a:off x="6788815" y="2177982"/>
            <a:ext cx="5762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000">
                <a:solidFill>
                  <a:schemeClr val="accent1"/>
                </a:solidFill>
                <a:latin typeface="Arial" panose="020B0604020202020204" pitchFamily="34" charset="0"/>
                <a:ea typeface="微软雅黑" panose="020B050302020402020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1600">
                <a:solidFill>
                  <a:srgbClr val="FFFFFF"/>
                </a:solidFill>
                <a:latin typeface="微软雅黑" panose="020B0503020204020204" charset="-122"/>
              </a:rPr>
              <a:t>Part </a:t>
            </a:r>
            <a:r>
              <a:rPr lang="en-US" altLang="zh-CN" sz="1600">
                <a:solidFill>
                  <a:srgbClr val="FFFFFF"/>
                </a:solidFill>
                <a:latin typeface="微软雅黑" panose="020B0503020204020204" charset="-122"/>
              </a:rPr>
              <a:t>2</a:t>
            </a:r>
            <a:endParaRPr lang="zh-CN" altLang="en-US" sz="1800">
              <a:solidFill>
                <a:schemeClr val="tx1"/>
              </a:solidFill>
              <a:latin typeface="微软雅黑" panose="020B0503020204020204" charset="-122"/>
            </a:endParaRPr>
          </a:p>
        </p:txBody>
      </p:sp>
      <p:sp>
        <p:nvSpPr>
          <p:cNvPr id="32" name="Rectangle 14"/>
          <p:cNvSpPr>
            <a:spLocks noChangeArrowheads="1"/>
          </p:cNvSpPr>
          <p:nvPr>
            <p:custDataLst>
              <p:tags r:id="rId29"/>
            </p:custDataLst>
          </p:nvPr>
        </p:nvSpPr>
        <p:spPr bwMode="auto">
          <a:xfrm>
            <a:off x="6788815" y="3302258"/>
            <a:ext cx="5762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000">
                <a:solidFill>
                  <a:schemeClr val="accent1"/>
                </a:solidFill>
                <a:latin typeface="Arial" panose="020B0604020202020204" pitchFamily="34" charset="0"/>
                <a:ea typeface="微软雅黑" panose="020B050302020402020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1600">
                <a:solidFill>
                  <a:srgbClr val="FFFFFF"/>
                </a:solidFill>
                <a:latin typeface="微软雅黑" panose="020B0503020204020204" charset="-122"/>
              </a:rPr>
              <a:t>Part </a:t>
            </a:r>
            <a:r>
              <a:rPr lang="en-US" altLang="zh-CN" sz="1600">
                <a:solidFill>
                  <a:srgbClr val="FFFFFF"/>
                </a:solidFill>
                <a:latin typeface="微软雅黑" panose="020B0503020204020204" charset="-122"/>
              </a:rPr>
              <a:t>3</a:t>
            </a:r>
            <a:endParaRPr lang="zh-CN" altLang="en-US" sz="1800">
              <a:solidFill>
                <a:schemeClr val="tx1"/>
              </a:solidFill>
              <a:latin typeface="微软雅黑" panose="020B0503020204020204" charset="-122"/>
            </a:endParaRPr>
          </a:p>
        </p:txBody>
      </p:sp>
      <p:sp>
        <p:nvSpPr>
          <p:cNvPr id="34" name="Rectangle 14"/>
          <p:cNvSpPr>
            <a:spLocks noChangeArrowheads="1"/>
          </p:cNvSpPr>
          <p:nvPr>
            <p:custDataLst>
              <p:tags r:id="rId30"/>
            </p:custDataLst>
          </p:nvPr>
        </p:nvSpPr>
        <p:spPr bwMode="auto">
          <a:xfrm>
            <a:off x="6788815" y="4438698"/>
            <a:ext cx="5762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000">
                <a:solidFill>
                  <a:schemeClr val="accent1"/>
                </a:solidFill>
                <a:latin typeface="Arial" panose="020B0604020202020204" pitchFamily="34" charset="0"/>
                <a:ea typeface="微软雅黑" panose="020B050302020402020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1600">
                <a:solidFill>
                  <a:srgbClr val="FFFFFF"/>
                </a:solidFill>
                <a:latin typeface="微软雅黑" panose="020B0503020204020204" charset="-122"/>
              </a:rPr>
              <a:t>Part </a:t>
            </a:r>
            <a:r>
              <a:rPr lang="en-US" altLang="zh-CN" sz="1600">
                <a:solidFill>
                  <a:srgbClr val="FFFFFF"/>
                </a:solidFill>
                <a:latin typeface="微软雅黑" panose="020B0503020204020204" charset="-122"/>
              </a:rPr>
              <a:t>4</a:t>
            </a:r>
            <a:endParaRPr lang="zh-CN" altLang="en-US" sz="1800">
              <a:solidFill>
                <a:schemeClr val="tx1"/>
              </a:solidFill>
              <a:latin typeface="微软雅黑" panose="020B0503020204020204" charset="-122"/>
            </a:endParaRPr>
          </a:p>
        </p:txBody>
      </p:sp>
      <p:sp>
        <p:nvSpPr>
          <p:cNvPr id="40" name="Rectangle 14"/>
          <p:cNvSpPr>
            <a:spLocks noChangeArrowheads="1"/>
          </p:cNvSpPr>
          <p:nvPr>
            <p:custDataLst>
              <p:tags r:id="rId31"/>
            </p:custDataLst>
          </p:nvPr>
        </p:nvSpPr>
        <p:spPr bwMode="auto">
          <a:xfrm>
            <a:off x="6788815" y="5554822"/>
            <a:ext cx="5762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000">
                <a:solidFill>
                  <a:schemeClr val="accent1"/>
                </a:solidFill>
                <a:latin typeface="Arial" panose="020B0604020202020204" pitchFamily="34" charset="0"/>
                <a:ea typeface="微软雅黑" panose="020B050302020402020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1600">
                <a:solidFill>
                  <a:srgbClr val="FFFFFF"/>
                </a:solidFill>
                <a:latin typeface="微软雅黑" panose="020B0503020204020204" charset="-122"/>
              </a:rPr>
              <a:t>Part </a:t>
            </a:r>
            <a:r>
              <a:rPr lang="en-US" altLang="zh-CN" sz="1600">
                <a:solidFill>
                  <a:srgbClr val="FFFFFF"/>
                </a:solidFill>
                <a:latin typeface="微软雅黑" panose="020B0503020204020204" charset="-122"/>
              </a:rPr>
              <a:t>5</a:t>
            </a:r>
            <a:endParaRPr lang="zh-CN" altLang="en-US" sz="1800">
              <a:solidFill>
                <a:schemeClr val="tx1"/>
              </a:solidFill>
              <a:latin typeface="微软雅黑" panose="020B0503020204020204" charset="-122"/>
            </a:endParaRPr>
          </a:p>
        </p:txBody>
      </p:sp>
      <p:sp>
        <p:nvSpPr>
          <p:cNvPr id="43" name="TextBox 59"/>
          <p:cNvSpPr txBox="1">
            <a:spLocks noChangeArrowheads="1"/>
          </p:cNvSpPr>
          <p:nvPr>
            <p:custDataLst>
              <p:tags r:id="rId32"/>
            </p:custDataLst>
          </p:nvPr>
        </p:nvSpPr>
        <p:spPr bwMode="auto">
          <a:xfrm>
            <a:off x="7695277" y="921985"/>
            <a:ext cx="3214461"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b="1" dirty="0">
                <a:solidFill>
                  <a:srgbClr val="113E6A"/>
                </a:solidFill>
                <a:latin typeface="微软雅黑" panose="020B0503020204020204" charset="-122"/>
              </a:rPr>
              <a:t>1 </a:t>
            </a:r>
            <a:r>
              <a:rPr lang="zh-CN" altLang="en-US" b="1" dirty="0">
                <a:solidFill>
                  <a:srgbClr val="113E6A"/>
                </a:solidFill>
                <a:latin typeface="微软雅黑" panose="020B0503020204020204" charset="-122"/>
              </a:rPr>
              <a:t>背景</a:t>
            </a:r>
            <a:endParaRPr lang="zh-CN" altLang="en-US" b="1" dirty="0">
              <a:solidFill>
                <a:srgbClr val="113E6A"/>
              </a:solidFill>
              <a:latin typeface="微软雅黑" panose="020B0503020204020204" charset="-122"/>
            </a:endParaRPr>
          </a:p>
        </p:txBody>
      </p:sp>
      <p:sp>
        <p:nvSpPr>
          <p:cNvPr id="44" name="TextBox 59"/>
          <p:cNvSpPr txBox="1">
            <a:spLocks noChangeArrowheads="1"/>
          </p:cNvSpPr>
          <p:nvPr>
            <p:custDataLst>
              <p:tags r:id="rId33"/>
            </p:custDataLst>
          </p:nvPr>
        </p:nvSpPr>
        <p:spPr bwMode="auto">
          <a:xfrm>
            <a:off x="7695278" y="2101782"/>
            <a:ext cx="321446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b="1" dirty="0">
                <a:solidFill>
                  <a:srgbClr val="113E6A"/>
                </a:solidFill>
                <a:latin typeface="微软雅黑" panose="020B0503020204020204" charset="-122"/>
              </a:rPr>
              <a:t>2 </a:t>
            </a:r>
            <a:r>
              <a:rPr lang="zh-CN" altLang="en-US" b="1" dirty="0">
                <a:solidFill>
                  <a:srgbClr val="113E6A"/>
                </a:solidFill>
                <a:latin typeface="微软雅黑" panose="020B0503020204020204" charset="-122"/>
              </a:rPr>
              <a:t>方法</a:t>
            </a:r>
            <a:endParaRPr lang="zh-CN" altLang="en-US" b="1" dirty="0">
              <a:solidFill>
                <a:srgbClr val="113E6A"/>
              </a:solidFill>
              <a:latin typeface="微软雅黑" panose="020B0503020204020204" charset="-122"/>
            </a:endParaRPr>
          </a:p>
        </p:txBody>
      </p:sp>
      <p:sp>
        <p:nvSpPr>
          <p:cNvPr id="45" name="TextBox 59"/>
          <p:cNvSpPr txBox="1">
            <a:spLocks noChangeArrowheads="1"/>
          </p:cNvSpPr>
          <p:nvPr>
            <p:custDataLst>
              <p:tags r:id="rId34"/>
            </p:custDataLst>
          </p:nvPr>
        </p:nvSpPr>
        <p:spPr bwMode="auto">
          <a:xfrm>
            <a:off x="7695278" y="3237170"/>
            <a:ext cx="321446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b="1" dirty="0">
                <a:solidFill>
                  <a:srgbClr val="113E6A"/>
                </a:solidFill>
                <a:latin typeface="微软雅黑" panose="020B0503020204020204" charset="-122"/>
              </a:rPr>
              <a:t>3 </a:t>
            </a:r>
            <a:r>
              <a:rPr lang="zh-CN" altLang="en-US" b="1" dirty="0">
                <a:solidFill>
                  <a:srgbClr val="113E6A"/>
                </a:solidFill>
                <a:latin typeface="微软雅黑" panose="020B0503020204020204" charset="-122"/>
              </a:rPr>
              <a:t>结果</a:t>
            </a:r>
            <a:endParaRPr lang="zh-CN" altLang="en-US" b="1" dirty="0">
              <a:solidFill>
                <a:srgbClr val="113E6A"/>
              </a:solidFill>
              <a:latin typeface="微软雅黑" panose="020B0503020204020204" charset="-122"/>
            </a:endParaRPr>
          </a:p>
        </p:txBody>
      </p:sp>
      <p:sp>
        <p:nvSpPr>
          <p:cNvPr id="46" name="TextBox 59"/>
          <p:cNvSpPr txBox="1">
            <a:spLocks noChangeArrowheads="1"/>
          </p:cNvSpPr>
          <p:nvPr>
            <p:custDataLst>
              <p:tags r:id="rId35"/>
            </p:custDataLst>
          </p:nvPr>
        </p:nvSpPr>
        <p:spPr bwMode="auto">
          <a:xfrm>
            <a:off x="7695278" y="4360910"/>
            <a:ext cx="3167163"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b="1" dirty="0">
                <a:solidFill>
                  <a:srgbClr val="113E6A"/>
                </a:solidFill>
                <a:latin typeface="微软雅黑" panose="020B0503020204020204" charset="-122"/>
              </a:rPr>
              <a:t>4 </a:t>
            </a:r>
            <a:r>
              <a:rPr lang="zh-CN" altLang="en-US" b="1" dirty="0">
                <a:solidFill>
                  <a:srgbClr val="113E6A"/>
                </a:solidFill>
                <a:latin typeface="微软雅黑" panose="020B0503020204020204" charset="-122"/>
              </a:rPr>
              <a:t>讨论</a:t>
            </a:r>
            <a:endParaRPr lang="zh-CN" altLang="en-US" b="1" dirty="0">
              <a:solidFill>
                <a:srgbClr val="113E6A"/>
              </a:solidFill>
              <a:latin typeface="微软雅黑" panose="020B0503020204020204" charset="-122"/>
            </a:endParaRPr>
          </a:p>
        </p:txBody>
      </p:sp>
      <p:sp>
        <p:nvSpPr>
          <p:cNvPr id="47" name="TextBox 59"/>
          <p:cNvSpPr txBox="1">
            <a:spLocks noChangeArrowheads="1"/>
          </p:cNvSpPr>
          <p:nvPr>
            <p:custDataLst>
              <p:tags r:id="rId36"/>
            </p:custDataLst>
          </p:nvPr>
        </p:nvSpPr>
        <p:spPr bwMode="auto">
          <a:xfrm>
            <a:off x="7695277" y="5459572"/>
            <a:ext cx="3167163"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b="1" dirty="0">
                <a:solidFill>
                  <a:srgbClr val="113E6A"/>
                </a:solidFill>
                <a:latin typeface="微软雅黑" panose="020B0503020204020204" charset="-122"/>
              </a:rPr>
              <a:t>5 </a:t>
            </a:r>
            <a:r>
              <a:rPr lang="zh-CN" altLang="en-US" b="1" dirty="0">
                <a:solidFill>
                  <a:srgbClr val="113E6A"/>
                </a:solidFill>
                <a:latin typeface="微软雅黑" panose="020B0503020204020204" charset="-122"/>
              </a:rPr>
              <a:t>未来计划与展望</a:t>
            </a:r>
            <a:endParaRPr lang="zh-CN" altLang="en-US" b="1" dirty="0">
              <a:solidFill>
                <a:srgbClr val="113E6A"/>
              </a:solidFill>
              <a:latin typeface="微软雅黑" panose="020B050302020402020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0"/>
            <a:ext cx="12192001" cy="108013"/>
          </a:xfrm>
          <a:prstGeom prst="rect">
            <a:avLst/>
          </a:prstGeom>
          <a:solidFill>
            <a:srgbClr val="0C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7847" y="6749987"/>
            <a:ext cx="12239847" cy="108013"/>
          </a:xfrm>
          <a:prstGeom prst="rect">
            <a:avLst/>
          </a:prstGeom>
          <a:solidFill>
            <a:srgbClr val="0C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p:cNvSpPr/>
          <p:nvPr/>
        </p:nvSpPr>
        <p:spPr>
          <a:xfrm>
            <a:off x="345440" y="334645"/>
            <a:ext cx="4676140" cy="669925"/>
          </a:xfrm>
          <a:prstGeom prst="roundRect">
            <a:avLst/>
          </a:prstGeom>
          <a:solidFill>
            <a:srgbClr val="0C32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876935" y="375920"/>
            <a:ext cx="9568180" cy="583565"/>
          </a:xfrm>
          <a:prstGeom prst="rect">
            <a:avLst/>
          </a:prstGeom>
          <a:noFill/>
        </p:spPr>
        <p:txBody>
          <a:bodyPr wrap="square" lIns="91440" tIns="45720" rIns="91440" bIns="45720">
            <a:spAutoFit/>
          </a:bodyPr>
          <a:lstStyle/>
          <a:p>
            <a:r>
              <a:rPr lang="en-US" altLang="zh-CN" sz="3200" b="1" dirty="0">
                <a:ln w="0"/>
                <a:solidFill>
                  <a:schemeClr val="bg1"/>
                </a:solidFill>
                <a:effectLst>
                  <a:outerShdw blurRad="38100" dist="19050" dir="2700000" algn="tl" rotWithShape="0">
                    <a:schemeClr val="dk1">
                      <a:alpha val="40000"/>
                    </a:schemeClr>
                  </a:outerShdw>
                </a:effectLst>
              </a:rPr>
              <a:t> </a:t>
            </a:r>
            <a:endParaRPr lang="en-US" altLang="zh-CN" sz="3200" b="1" dirty="0">
              <a:ln w="0"/>
              <a:solidFill>
                <a:schemeClr val="bg1"/>
              </a:solidFill>
              <a:effectLst>
                <a:outerShdw blurRad="38100" dist="19050" dir="2700000" algn="tl" rotWithShape="0">
                  <a:schemeClr val="dk1">
                    <a:alpha val="40000"/>
                  </a:schemeClr>
                </a:outerShdw>
              </a:effectLst>
            </a:endParaRPr>
          </a:p>
        </p:txBody>
      </p:sp>
      <p:pic>
        <p:nvPicPr>
          <p:cNvPr id="8" name="图形 7" descr="望远镜"/>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66076" y="414683"/>
            <a:ext cx="506804" cy="506804"/>
          </a:xfrm>
          <a:prstGeom prst="rect">
            <a:avLst/>
          </a:prstGeom>
        </p:spPr>
      </p:pic>
      <p:pic>
        <p:nvPicPr>
          <p:cNvPr id="2" name="图片 1"/>
          <p:cNvPicPr/>
          <p:nvPr/>
        </p:nvPicPr>
        <p:blipFill>
          <a:blip r:embed="rId2"/>
        </p:blipFill>
        <p:spPr>
          <a:xfrm>
            <a:off x="972661" y="1227138"/>
            <a:ext cx="4426267" cy="2260917"/>
          </a:xfrm>
          <a:prstGeom prst="rect">
            <a:avLst/>
          </a:prstGeom>
        </p:spPr>
      </p:pic>
      <p:pic>
        <p:nvPicPr>
          <p:cNvPr id="6" name="图片 5"/>
          <p:cNvPicPr/>
          <p:nvPr/>
        </p:nvPicPr>
        <p:blipFill>
          <a:blip r:embed="rId3"/>
        </p:blipFill>
        <p:spPr>
          <a:xfrm>
            <a:off x="972661" y="3517900"/>
            <a:ext cx="4432617" cy="2368867"/>
          </a:xfrm>
          <a:prstGeom prst="rect">
            <a:avLst/>
          </a:prstGeom>
        </p:spPr>
      </p:pic>
      <p:pic>
        <p:nvPicPr>
          <p:cNvPr id="9" name="图片 8"/>
          <p:cNvPicPr/>
          <p:nvPr/>
        </p:nvPicPr>
        <p:blipFill>
          <a:blip r:embed="rId4"/>
        </p:blipFill>
        <p:spPr>
          <a:xfrm>
            <a:off x="5924550" y="1004570"/>
            <a:ext cx="4908550" cy="2422525"/>
          </a:xfrm>
          <a:prstGeom prst="rect">
            <a:avLst/>
          </a:prstGeom>
        </p:spPr>
      </p:pic>
      <p:pic>
        <p:nvPicPr>
          <p:cNvPr id="10" name="图片 9"/>
          <p:cNvPicPr/>
          <p:nvPr/>
        </p:nvPicPr>
        <p:blipFill>
          <a:blip r:embed="rId5"/>
        </p:blipFill>
        <p:spPr>
          <a:xfrm>
            <a:off x="6135211" y="3382645"/>
            <a:ext cx="4432617" cy="242601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0"/>
            <a:ext cx="12192001" cy="108013"/>
          </a:xfrm>
          <a:prstGeom prst="rect">
            <a:avLst/>
          </a:prstGeom>
          <a:solidFill>
            <a:srgbClr val="0C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7847" y="6749987"/>
            <a:ext cx="12239847" cy="108013"/>
          </a:xfrm>
          <a:prstGeom prst="rect">
            <a:avLst/>
          </a:prstGeom>
          <a:solidFill>
            <a:srgbClr val="0C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876935" y="375920"/>
            <a:ext cx="9568180" cy="583565"/>
          </a:xfrm>
          <a:prstGeom prst="rect">
            <a:avLst/>
          </a:prstGeom>
          <a:noFill/>
        </p:spPr>
        <p:txBody>
          <a:bodyPr wrap="square" lIns="91440" tIns="45720" rIns="91440" bIns="45720">
            <a:spAutoFit/>
          </a:bodyPr>
          <a:lstStyle/>
          <a:p>
            <a:r>
              <a:rPr lang="en-US" altLang="zh-CN" sz="3200" b="1" dirty="0">
                <a:ln w="0"/>
                <a:solidFill>
                  <a:schemeClr val="bg1"/>
                </a:solidFill>
                <a:effectLst>
                  <a:outerShdw blurRad="38100" dist="19050" dir="2700000" algn="tl" rotWithShape="0">
                    <a:schemeClr val="dk1">
                      <a:alpha val="40000"/>
                    </a:schemeClr>
                  </a:outerShdw>
                </a:effectLst>
              </a:rPr>
              <a:t> </a:t>
            </a:r>
            <a:endParaRPr lang="en-US" altLang="zh-CN" sz="3200" b="1" dirty="0">
              <a:ln w="0"/>
              <a:solidFill>
                <a:schemeClr val="bg1"/>
              </a:solidFill>
              <a:effectLst>
                <a:outerShdw blurRad="38100" dist="19050" dir="2700000" algn="tl" rotWithShape="0">
                  <a:schemeClr val="dk1">
                    <a:alpha val="40000"/>
                  </a:schemeClr>
                </a:outerShdw>
              </a:effectLst>
            </a:endParaRPr>
          </a:p>
        </p:txBody>
      </p:sp>
      <p:pic>
        <p:nvPicPr>
          <p:cNvPr id="8" name="图形 7" descr="望远镜"/>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66076" y="414683"/>
            <a:ext cx="506804" cy="506804"/>
          </a:xfrm>
          <a:prstGeom prst="rect">
            <a:avLst/>
          </a:prstGeom>
        </p:spPr>
      </p:pic>
      <p:pic>
        <p:nvPicPr>
          <p:cNvPr id="9" name="图片 8" descr="delta_g_vs_fit_A2"/>
          <p:cNvPicPr>
            <a:picLocks noChangeAspect="1"/>
          </p:cNvPicPr>
          <p:nvPr/>
        </p:nvPicPr>
        <p:blipFill>
          <a:blip r:embed="rId2"/>
          <a:stretch>
            <a:fillRect/>
          </a:stretch>
        </p:blipFill>
        <p:spPr>
          <a:xfrm>
            <a:off x="4662170" y="2847340"/>
            <a:ext cx="7529830" cy="3866515"/>
          </a:xfrm>
          <a:prstGeom prst="rect">
            <a:avLst/>
          </a:prstGeom>
        </p:spPr>
      </p:pic>
      <p:pic>
        <p:nvPicPr>
          <p:cNvPr id="2" name="图片 1"/>
          <p:cNvPicPr>
            <a:picLocks noChangeAspect="1"/>
          </p:cNvPicPr>
          <p:nvPr/>
        </p:nvPicPr>
        <p:blipFill>
          <a:blip r:embed="rId3"/>
          <a:stretch>
            <a:fillRect/>
          </a:stretch>
        </p:blipFill>
        <p:spPr>
          <a:xfrm>
            <a:off x="0" y="46990"/>
            <a:ext cx="6384925" cy="328549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0"/>
            <a:ext cx="12192001" cy="108013"/>
          </a:xfrm>
          <a:prstGeom prst="rect">
            <a:avLst/>
          </a:prstGeom>
          <a:solidFill>
            <a:srgbClr val="0C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7847" y="6749987"/>
            <a:ext cx="12239847" cy="108013"/>
          </a:xfrm>
          <a:prstGeom prst="rect">
            <a:avLst/>
          </a:prstGeom>
          <a:solidFill>
            <a:srgbClr val="0C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p:cNvSpPr/>
          <p:nvPr/>
        </p:nvSpPr>
        <p:spPr>
          <a:xfrm>
            <a:off x="345440" y="334645"/>
            <a:ext cx="4676140" cy="669925"/>
          </a:xfrm>
          <a:prstGeom prst="roundRect">
            <a:avLst/>
          </a:prstGeom>
          <a:solidFill>
            <a:srgbClr val="0C32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876935" y="375920"/>
            <a:ext cx="9568180" cy="583565"/>
          </a:xfrm>
          <a:prstGeom prst="rect">
            <a:avLst/>
          </a:prstGeom>
          <a:noFill/>
        </p:spPr>
        <p:txBody>
          <a:bodyPr wrap="square" lIns="91440" tIns="45720" rIns="91440" bIns="45720">
            <a:spAutoFit/>
          </a:bodyPr>
          <a:lstStyle/>
          <a:p>
            <a:r>
              <a:rPr lang="en-US" altLang="zh-CN" sz="3200" b="1" dirty="0">
                <a:ln w="0"/>
                <a:solidFill>
                  <a:schemeClr val="bg1"/>
                </a:solidFill>
                <a:effectLst>
                  <a:outerShdw blurRad="38100" dist="19050" dir="2700000" algn="tl" rotWithShape="0">
                    <a:schemeClr val="dk1">
                      <a:alpha val="40000"/>
                    </a:schemeClr>
                  </a:outerShdw>
                </a:effectLst>
              </a:rPr>
              <a:t> </a:t>
            </a:r>
            <a:endParaRPr lang="en-US" altLang="zh-CN" sz="3200" b="1" dirty="0">
              <a:ln w="0"/>
              <a:solidFill>
                <a:schemeClr val="bg1"/>
              </a:solidFill>
              <a:effectLst>
                <a:outerShdw blurRad="38100" dist="19050" dir="2700000" algn="tl" rotWithShape="0">
                  <a:schemeClr val="dk1">
                    <a:alpha val="40000"/>
                  </a:schemeClr>
                </a:outerShdw>
              </a:effectLst>
            </a:endParaRPr>
          </a:p>
        </p:txBody>
      </p:sp>
      <p:pic>
        <p:nvPicPr>
          <p:cNvPr id="8" name="图形 7" descr="望远镜"/>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66076" y="414683"/>
            <a:ext cx="506804" cy="506804"/>
          </a:xfrm>
          <a:prstGeom prst="rect">
            <a:avLst/>
          </a:prstGeom>
        </p:spPr>
      </p:pic>
      <p:sp>
        <p:nvSpPr>
          <p:cNvPr id="3" name="文本框 2"/>
          <p:cNvSpPr txBox="1"/>
          <p:nvPr/>
        </p:nvSpPr>
        <p:spPr>
          <a:xfrm>
            <a:off x="11605260" y="6220460"/>
            <a:ext cx="379730" cy="368300"/>
          </a:xfrm>
          <a:prstGeom prst="rect">
            <a:avLst/>
          </a:prstGeom>
          <a:noFill/>
        </p:spPr>
        <p:txBody>
          <a:bodyPr wrap="square" rtlCol="0">
            <a:spAutoFit/>
          </a:bodyPr>
          <a:p>
            <a:r>
              <a:rPr lang="en-US" altLang="zh-CN"/>
              <a:t>4</a:t>
            </a:r>
            <a:endParaRPr lang="en-US" altLang="zh-CN"/>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0"/>
            <a:ext cx="12192001" cy="108013"/>
          </a:xfrm>
          <a:prstGeom prst="rect">
            <a:avLst/>
          </a:prstGeom>
          <a:solidFill>
            <a:srgbClr val="0C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7847" y="6749987"/>
            <a:ext cx="12239847" cy="108013"/>
          </a:xfrm>
          <a:prstGeom prst="rect">
            <a:avLst/>
          </a:prstGeom>
          <a:solidFill>
            <a:srgbClr val="0C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形 7" descr="望远镜"/>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66076" y="414683"/>
            <a:ext cx="506804" cy="50680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0"/>
            <a:ext cx="12192001" cy="108013"/>
          </a:xfrm>
          <a:prstGeom prst="rect">
            <a:avLst/>
          </a:prstGeom>
          <a:solidFill>
            <a:srgbClr val="0C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7847" y="6749987"/>
            <a:ext cx="12239847" cy="108013"/>
          </a:xfrm>
          <a:prstGeom prst="rect">
            <a:avLst/>
          </a:prstGeom>
          <a:solidFill>
            <a:srgbClr val="0C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p:cNvSpPr/>
          <p:nvPr/>
        </p:nvSpPr>
        <p:spPr>
          <a:xfrm>
            <a:off x="345440" y="334645"/>
            <a:ext cx="5074285" cy="669925"/>
          </a:xfrm>
          <a:prstGeom prst="roundRect">
            <a:avLst/>
          </a:prstGeom>
          <a:solidFill>
            <a:srgbClr val="0C32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876935" y="375920"/>
            <a:ext cx="9568180" cy="583565"/>
          </a:xfrm>
          <a:prstGeom prst="rect">
            <a:avLst/>
          </a:prstGeom>
          <a:noFill/>
        </p:spPr>
        <p:txBody>
          <a:bodyPr wrap="square" lIns="91440" tIns="45720" rIns="91440" bIns="45720">
            <a:spAutoFit/>
          </a:bodyPr>
          <a:lstStyle/>
          <a:p>
            <a:r>
              <a:rPr lang="en-US" altLang="zh-CN" sz="3200" b="1" dirty="0">
                <a:ln w="0"/>
                <a:solidFill>
                  <a:schemeClr val="bg1"/>
                </a:solidFill>
                <a:effectLst>
                  <a:outerShdw blurRad="38100" dist="19050" dir="2700000" algn="tl" rotWithShape="0">
                    <a:schemeClr val="dk1">
                      <a:alpha val="40000"/>
                    </a:schemeClr>
                  </a:outerShdw>
                </a:effectLst>
              </a:rPr>
              <a:t> 1.1 Active Galactic Nuclei</a:t>
            </a:r>
            <a:endParaRPr lang="en-US" altLang="zh-CN" sz="3200" b="1" dirty="0">
              <a:ln w="0"/>
              <a:solidFill>
                <a:schemeClr val="bg1"/>
              </a:solidFill>
              <a:effectLst>
                <a:outerShdw blurRad="38100" dist="19050" dir="2700000" algn="tl" rotWithShape="0">
                  <a:schemeClr val="dk1">
                    <a:alpha val="40000"/>
                  </a:schemeClr>
                </a:outerShdw>
              </a:effectLst>
            </a:endParaRPr>
          </a:p>
        </p:txBody>
      </p:sp>
      <p:pic>
        <p:nvPicPr>
          <p:cNvPr id="8" name="图形 7" descr="望远镜"/>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66076" y="414683"/>
            <a:ext cx="506804" cy="506804"/>
          </a:xfrm>
          <a:prstGeom prst="rect">
            <a:avLst/>
          </a:prstGeom>
        </p:spPr>
      </p:pic>
      <p:pic>
        <p:nvPicPr>
          <p:cNvPr id="6" name="图片 5" descr="990acf9d039d3cebc39a8df796f1626"/>
          <p:cNvPicPr>
            <a:picLocks noChangeAspect="1"/>
          </p:cNvPicPr>
          <p:nvPr/>
        </p:nvPicPr>
        <p:blipFill>
          <a:blip r:embed="rId3"/>
          <a:stretch>
            <a:fillRect/>
          </a:stretch>
        </p:blipFill>
        <p:spPr>
          <a:xfrm>
            <a:off x="0" y="1231265"/>
            <a:ext cx="12192000" cy="4307205"/>
          </a:xfrm>
          <a:prstGeom prst="rect">
            <a:avLst/>
          </a:prstGeom>
        </p:spPr>
      </p:pic>
      <p:sp>
        <p:nvSpPr>
          <p:cNvPr id="2" name="文本框 1"/>
          <p:cNvSpPr txBox="1"/>
          <p:nvPr/>
        </p:nvSpPr>
        <p:spPr>
          <a:xfrm>
            <a:off x="11605260" y="6220460"/>
            <a:ext cx="379730" cy="368300"/>
          </a:xfrm>
          <a:prstGeom prst="rect">
            <a:avLst/>
          </a:prstGeom>
          <a:noFill/>
        </p:spPr>
        <p:txBody>
          <a:bodyPr wrap="square" rtlCol="0">
            <a:spAutoFit/>
          </a:bodyPr>
          <a:p>
            <a:r>
              <a:rPr lang="en-US" altLang="zh-CN"/>
              <a:t>1</a:t>
            </a:r>
            <a:endParaRPr lang="en-US" altLang="zh-CN"/>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0"/>
            <a:ext cx="12192001" cy="108013"/>
          </a:xfrm>
          <a:prstGeom prst="rect">
            <a:avLst/>
          </a:prstGeom>
          <a:solidFill>
            <a:srgbClr val="0C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7847" y="6749987"/>
            <a:ext cx="12239847" cy="108013"/>
          </a:xfrm>
          <a:prstGeom prst="rect">
            <a:avLst/>
          </a:prstGeom>
          <a:solidFill>
            <a:srgbClr val="0C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p:cNvSpPr/>
          <p:nvPr/>
        </p:nvSpPr>
        <p:spPr>
          <a:xfrm>
            <a:off x="345440" y="334645"/>
            <a:ext cx="4789805" cy="669925"/>
          </a:xfrm>
          <a:prstGeom prst="roundRect">
            <a:avLst/>
          </a:prstGeom>
          <a:solidFill>
            <a:srgbClr val="0C32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876935" y="375920"/>
            <a:ext cx="9568180" cy="583565"/>
          </a:xfrm>
          <a:prstGeom prst="rect">
            <a:avLst/>
          </a:prstGeom>
          <a:noFill/>
        </p:spPr>
        <p:txBody>
          <a:bodyPr wrap="square" lIns="91440" tIns="45720" rIns="91440" bIns="45720">
            <a:spAutoFit/>
          </a:bodyPr>
          <a:lstStyle/>
          <a:p>
            <a:r>
              <a:rPr lang="en-US" altLang="zh-CN" sz="3200" b="1" dirty="0">
                <a:ln w="0"/>
                <a:solidFill>
                  <a:schemeClr val="bg1"/>
                </a:solidFill>
                <a:effectLst>
                  <a:outerShdw blurRad="38100" dist="19050" dir="2700000" algn="tl" rotWithShape="0">
                    <a:schemeClr val="dk1">
                      <a:alpha val="40000"/>
                    </a:schemeClr>
                  </a:outerShdw>
                </a:effectLst>
              </a:rPr>
              <a:t> 1.2 </a:t>
            </a:r>
            <a:r>
              <a:rPr lang="zh-CN" altLang="en-US" sz="3200" b="1" dirty="0">
                <a:ln w="0"/>
                <a:solidFill>
                  <a:schemeClr val="bg1"/>
                </a:solidFill>
                <a:effectLst>
                  <a:outerShdw blurRad="38100" dist="19050" dir="2700000" algn="tl" rotWithShape="0">
                    <a:schemeClr val="dk1">
                      <a:alpha val="40000"/>
                    </a:schemeClr>
                  </a:outerShdw>
                </a:effectLst>
              </a:rPr>
              <a:t>传统</a:t>
            </a:r>
            <a:r>
              <a:rPr lang="en-US" altLang="zh-CN" sz="3200" b="1" dirty="0">
                <a:ln w="0"/>
                <a:solidFill>
                  <a:schemeClr val="bg1"/>
                </a:solidFill>
                <a:effectLst>
                  <a:outerShdw blurRad="38100" dist="19050" dir="2700000" algn="tl" rotWithShape="0">
                    <a:schemeClr val="dk1">
                      <a:alpha val="40000"/>
                    </a:schemeClr>
                  </a:outerShdw>
                </a:effectLst>
              </a:rPr>
              <a:t> AGN </a:t>
            </a:r>
            <a:r>
              <a:rPr lang="zh-CN" altLang="en-US" sz="3200" b="1" dirty="0">
                <a:ln w="0"/>
                <a:solidFill>
                  <a:schemeClr val="bg1"/>
                </a:solidFill>
                <a:effectLst>
                  <a:outerShdw blurRad="38100" dist="19050" dir="2700000" algn="tl" rotWithShape="0">
                    <a:schemeClr val="dk1">
                      <a:alpha val="40000"/>
                    </a:schemeClr>
                  </a:outerShdw>
                </a:effectLst>
              </a:rPr>
              <a:t>统一模型</a:t>
            </a:r>
            <a:endParaRPr lang="zh-CN" altLang="en-US" sz="3200" b="1" dirty="0">
              <a:ln w="0"/>
              <a:solidFill>
                <a:schemeClr val="bg1"/>
              </a:solidFill>
              <a:effectLst>
                <a:outerShdw blurRad="38100" dist="19050" dir="2700000" algn="tl" rotWithShape="0">
                  <a:schemeClr val="dk1">
                    <a:alpha val="40000"/>
                  </a:schemeClr>
                </a:outerShdw>
              </a:effectLst>
            </a:endParaRPr>
          </a:p>
        </p:txBody>
      </p:sp>
      <p:pic>
        <p:nvPicPr>
          <p:cNvPr id="8" name="图形 7" descr="望远镜"/>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66076" y="414683"/>
            <a:ext cx="506804" cy="506804"/>
          </a:xfrm>
          <a:prstGeom prst="rect">
            <a:avLst/>
          </a:prstGeom>
        </p:spPr>
      </p:pic>
      <p:pic>
        <p:nvPicPr>
          <p:cNvPr id="100" name="图片 99"/>
          <p:cNvPicPr/>
          <p:nvPr/>
        </p:nvPicPr>
        <p:blipFill>
          <a:blip r:embed="rId3"/>
          <a:stretch>
            <a:fillRect/>
          </a:stretch>
        </p:blipFill>
        <p:spPr>
          <a:xfrm>
            <a:off x="6229350" y="1227455"/>
            <a:ext cx="5300980" cy="4583430"/>
          </a:xfrm>
          <a:prstGeom prst="rect">
            <a:avLst/>
          </a:prstGeom>
          <a:noFill/>
          <a:ln w="9525">
            <a:noFill/>
          </a:ln>
        </p:spPr>
      </p:pic>
      <p:pic>
        <p:nvPicPr>
          <p:cNvPr id="2" name="图片 1" descr="014755fdd22fff046b6c287f13d1d75"/>
          <p:cNvPicPr>
            <a:picLocks noChangeAspect="1"/>
          </p:cNvPicPr>
          <p:nvPr/>
        </p:nvPicPr>
        <p:blipFill>
          <a:blip r:embed="rId4"/>
          <a:stretch>
            <a:fillRect/>
          </a:stretch>
        </p:blipFill>
        <p:spPr>
          <a:xfrm>
            <a:off x="104775" y="1231265"/>
            <a:ext cx="5367655" cy="3800475"/>
          </a:xfrm>
          <a:prstGeom prst="rect">
            <a:avLst/>
          </a:prstGeom>
        </p:spPr>
      </p:pic>
      <p:sp>
        <p:nvSpPr>
          <p:cNvPr id="6" name="文本框 5"/>
          <p:cNvSpPr txBox="1"/>
          <p:nvPr/>
        </p:nvSpPr>
        <p:spPr>
          <a:xfrm>
            <a:off x="277495" y="5165725"/>
            <a:ext cx="5641975" cy="922020"/>
          </a:xfrm>
          <a:prstGeom prst="rect">
            <a:avLst/>
          </a:prstGeom>
          <a:noFill/>
        </p:spPr>
        <p:txBody>
          <a:bodyPr wrap="square" rtlCol="0">
            <a:spAutoFit/>
          </a:bodyPr>
          <a:p>
            <a:r>
              <a:rPr lang="en-US" altLang="zh-CN">
                <a:latin typeface="Times New Roman" panose="02020603050405020304" pitchFamily="18" charset="0"/>
                <a:cs typeface="Times New Roman" panose="02020603050405020304" pitchFamily="18" charset="0"/>
              </a:rPr>
              <a:t>Broad emission lines: </a:t>
            </a:r>
            <a:r>
              <a:rPr lang="en-US" altLang="zh-CN">
                <a:solidFill>
                  <a:srgbClr val="FF0000"/>
                </a:solidFill>
                <a:latin typeface="Times New Roman" panose="02020603050405020304" pitchFamily="18" charset="0"/>
                <a:cs typeface="Times New Roman" panose="02020603050405020304" pitchFamily="18" charset="0"/>
              </a:rPr>
              <a:t>FWHM~serval thousands km/s</a:t>
            </a:r>
            <a:endParaRPr lang="en-US" altLang="zh-CN">
              <a:solidFill>
                <a:srgbClr val="FF0000"/>
              </a:solidFill>
              <a:latin typeface="Times New Roman" panose="02020603050405020304" pitchFamily="18" charset="0"/>
              <a:cs typeface="Times New Roman" panose="02020603050405020304" pitchFamily="18" charset="0"/>
            </a:endParaRPr>
          </a:p>
          <a:p>
            <a:r>
              <a:rPr lang="en-US" altLang="zh-CN">
                <a:latin typeface="Times New Roman" panose="02020603050405020304" pitchFamily="18" charset="0"/>
                <a:cs typeface="Times New Roman" panose="02020603050405020304" pitchFamily="18" charset="0"/>
              </a:rPr>
              <a:t>Narrow emission lines: </a:t>
            </a:r>
            <a:r>
              <a:rPr lang="en-US" altLang="zh-CN">
                <a:solidFill>
                  <a:srgbClr val="FF0000"/>
                </a:solidFill>
                <a:latin typeface="Times New Roman" panose="02020603050405020304" pitchFamily="18" charset="0"/>
                <a:cs typeface="Times New Roman" panose="02020603050405020304" pitchFamily="18" charset="0"/>
              </a:rPr>
              <a:t>FWHM~serval hundreds km/s</a:t>
            </a:r>
            <a:endParaRPr lang="en-US" altLang="zh-CN">
              <a:solidFill>
                <a:srgbClr val="FF0000"/>
              </a:solidFill>
              <a:latin typeface="Times New Roman" panose="02020603050405020304" pitchFamily="18" charset="0"/>
              <a:cs typeface="Times New Roman" panose="02020603050405020304" pitchFamily="18" charset="0"/>
            </a:endParaRPr>
          </a:p>
          <a:p>
            <a:r>
              <a:rPr lang="en-US" altLang="zh-CN">
                <a:latin typeface="Times New Roman" panose="02020603050405020304" pitchFamily="18" charset="0"/>
                <a:cs typeface="Times New Roman" panose="02020603050405020304" pitchFamily="18" charset="0"/>
              </a:rPr>
              <a:t>No lines: BLlac(</a:t>
            </a:r>
            <a:r>
              <a:rPr lang="en-US" altLang="zh-CN">
                <a:solidFill>
                  <a:srgbClr val="FF0000"/>
                </a:solidFill>
                <a:latin typeface="Times New Roman" panose="02020603050405020304" pitchFamily="18" charset="0"/>
                <a:cs typeface="Times New Roman" panose="02020603050405020304" pitchFamily="18" charset="0"/>
              </a:rPr>
              <a:t>weak lines or jet contamination?</a:t>
            </a:r>
            <a:r>
              <a:rPr lang="en-US" altLang="zh-CN">
                <a:latin typeface="Times New Roman" panose="02020603050405020304" pitchFamily="18" charset="0"/>
                <a:cs typeface="Times New Roman" panose="02020603050405020304" pitchFamily="18" charset="0"/>
              </a:rPr>
              <a:t>)</a:t>
            </a:r>
            <a:endParaRPr lang="en-US" altLang="zh-CN">
              <a:latin typeface="Times New Roman" panose="02020603050405020304" pitchFamily="18" charset="0"/>
              <a:cs typeface="Times New Roman" panose="02020603050405020304" pitchFamily="18" charset="0"/>
            </a:endParaRPr>
          </a:p>
        </p:txBody>
      </p:sp>
      <p:sp>
        <p:nvSpPr>
          <p:cNvPr id="3" name="文本框 2"/>
          <p:cNvSpPr txBox="1"/>
          <p:nvPr/>
        </p:nvSpPr>
        <p:spPr>
          <a:xfrm>
            <a:off x="11605260" y="6220460"/>
            <a:ext cx="379730" cy="368300"/>
          </a:xfrm>
          <a:prstGeom prst="rect">
            <a:avLst/>
          </a:prstGeom>
          <a:noFill/>
        </p:spPr>
        <p:txBody>
          <a:bodyPr wrap="square" rtlCol="0">
            <a:spAutoFit/>
          </a:bodyPr>
          <a:p>
            <a:r>
              <a:rPr lang="en-US" altLang="zh-CN"/>
              <a:t>2</a:t>
            </a:r>
            <a:endParaRPr lang="en-US" altLang="zh-CN"/>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0"/>
            <a:ext cx="12192001" cy="108013"/>
          </a:xfrm>
          <a:prstGeom prst="rect">
            <a:avLst/>
          </a:prstGeom>
          <a:solidFill>
            <a:srgbClr val="0C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7847" y="6749987"/>
            <a:ext cx="12239847" cy="108013"/>
          </a:xfrm>
          <a:prstGeom prst="rect">
            <a:avLst/>
          </a:prstGeom>
          <a:solidFill>
            <a:srgbClr val="0C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p:cNvSpPr/>
          <p:nvPr/>
        </p:nvSpPr>
        <p:spPr>
          <a:xfrm>
            <a:off x="345440" y="334645"/>
            <a:ext cx="3038475" cy="669925"/>
          </a:xfrm>
          <a:prstGeom prst="roundRect">
            <a:avLst/>
          </a:prstGeom>
          <a:solidFill>
            <a:srgbClr val="0C32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876935" y="375920"/>
            <a:ext cx="9568180" cy="583565"/>
          </a:xfrm>
          <a:prstGeom prst="rect">
            <a:avLst/>
          </a:prstGeom>
          <a:noFill/>
        </p:spPr>
        <p:txBody>
          <a:bodyPr wrap="square" lIns="91440" tIns="45720" rIns="91440" bIns="45720">
            <a:spAutoFit/>
          </a:bodyPr>
          <a:lstStyle/>
          <a:p>
            <a:r>
              <a:rPr lang="en-US" altLang="zh-CN" sz="3200" b="1" dirty="0">
                <a:ln w="0"/>
                <a:solidFill>
                  <a:schemeClr val="bg1"/>
                </a:solidFill>
                <a:effectLst>
                  <a:outerShdw blurRad="38100" dist="19050" dir="2700000" algn="tl" rotWithShape="0">
                    <a:schemeClr val="dk1">
                      <a:alpha val="40000"/>
                    </a:schemeClr>
                  </a:outerShdw>
                </a:effectLst>
              </a:rPr>
              <a:t> 1.</a:t>
            </a:r>
            <a:r>
              <a:rPr lang="en-US" altLang="zh-CN" sz="3200" b="1" dirty="0">
                <a:ln w="0"/>
                <a:solidFill>
                  <a:schemeClr val="bg1"/>
                </a:solidFill>
                <a:effectLst>
                  <a:outerShdw blurRad="38100" dist="19050" dir="2700000" algn="tl" rotWithShape="0">
                    <a:schemeClr val="dk1">
                      <a:alpha val="40000"/>
                    </a:schemeClr>
                  </a:outerShdw>
                </a:effectLst>
                <a:sym typeface="+mn-ea"/>
              </a:rPr>
              <a:t>3 </a:t>
            </a:r>
            <a:r>
              <a:rPr lang="zh-CN" altLang="en-US" sz="3200" b="1" dirty="0">
                <a:ln w="0"/>
                <a:solidFill>
                  <a:schemeClr val="bg1"/>
                </a:solidFill>
                <a:effectLst>
                  <a:outerShdw blurRad="38100" dist="19050" dir="2700000" algn="tl" rotWithShape="0">
                    <a:schemeClr val="dk1">
                      <a:alpha val="40000"/>
                    </a:schemeClr>
                  </a:outerShdw>
                </a:effectLst>
                <a:sym typeface="+mn-ea"/>
              </a:rPr>
              <a:t>变脸</a:t>
            </a:r>
            <a:r>
              <a:rPr lang="en-US" altLang="zh-CN" sz="3200" b="1" dirty="0">
                <a:ln w="0"/>
                <a:solidFill>
                  <a:schemeClr val="bg1"/>
                </a:solidFill>
                <a:effectLst>
                  <a:outerShdw blurRad="38100" dist="19050" dir="2700000" algn="tl" rotWithShape="0">
                    <a:schemeClr val="dk1">
                      <a:alpha val="40000"/>
                    </a:schemeClr>
                  </a:outerShdw>
                </a:effectLst>
                <a:sym typeface="+mn-ea"/>
              </a:rPr>
              <a:t> AGN</a:t>
            </a:r>
            <a:endParaRPr lang="en-US" altLang="zh-CN" sz="3200" b="1" dirty="0">
              <a:ln w="0"/>
              <a:solidFill>
                <a:schemeClr val="bg1"/>
              </a:solidFill>
              <a:effectLst>
                <a:outerShdw blurRad="38100" dist="19050" dir="2700000" algn="tl" rotWithShape="0">
                  <a:schemeClr val="dk1">
                    <a:alpha val="40000"/>
                  </a:schemeClr>
                </a:outerShdw>
              </a:effectLst>
            </a:endParaRPr>
          </a:p>
        </p:txBody>
      </p:sp>
      <p:pic>
        <p:nvPicPr>
          <p:cNvPr id="8" name="图形 7" descr="望远镜"/>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66076" y="414683"/>
            <a:ext cx="506804" cy="506804"/>
          </a:xfrm>
          <a:prstGeom prst="rect">
            <a:avLst/>
          </a:prstGeom>
        </p:spPr>
      </p:pic>
      <p:pic>
        <p:nvPicPr>
          <p:cNvPr id="2" name="图片 1"/>
          <p:cNvPicPr>
            <a:picLocks noChangeAspect="1"/>
          </p:cNvPicPr>
          <p:nvPr/>
        </p:nvPicPr>
        <p:blipFill>
          <a:blip r:embed="rId3"/>
          <a:stretch>
            <a:fillRect/>
          </a:stretch>
        </p:blipFill>
        <p:spPr>
          <a:xfrm>
            <a:off x="345440" y="1334135"/>
            <a:ext cx="10987405" cy="5085715"/>
          </a:xfrm>
          <a:prstGeom prst="rect">
            <a:avLst/>
          </a:prstGeom>
        </p:spPr>
      </p:pic>
      <p:sp>
        <p:nvSpPr>
          <p:cNvPr id="3" name="文本框 2"/>
          <p:cNvSpPr txBox="1"/>
          <p:nvPr/>
        </p:nvSpPr>
        <p:spPr>
          <a:xfrm>
            <a:off x="11605260" y="6220460"/>
            <a:ext cx="379730" cy="368300"/>
          </a:xfrm>
          <a:prstGeom prst="rect">
            <a:avLst/>
          </a:prstGeom>
          <a:noFill/>
        </p:spPr>
        <p:txBody>
          <a:bodyPr wrap="square" rtlCol="0">
            <a:spAutoFit/>
          </a:bodyPr>
          <a:p>
            <a:r>
              <a:rPr lang="en-US" altLang="zh-CN"/>
              <a:t>4</a:t>
            </a:r>
            <a:endParaRPr lang="en-US" altLang="zh-CN"/>
          </a:p>
        </p:txBody>
      </p:sp>
      <p:sp>
        <p:nvSpPr>
          <p:cNvPr id="6" name="文本框 5"/>
          <p:cNvSpPr txBox="1"/>
          <p:nvPr/>
        </p:nvSpPr>
        <p:spPr>
          <a:xfrm>
            <a:off x="9841865" y="5585460"/>
            <a:ext cx="2011045" cy="337185"/>
          </a:xfrm>
          <a:prstGeom prst="rect">
            <a:avLst/>
          </a:prstGeom>
        </p:spPr>
        <p:txBody>
          <a:bodyPr wrap="square">
            <a:spAutoFit/>
          </a:bodyPr>
          <a:p>
            <a:r>
              <a:rPr lang="en-US" altLang="zh-CN" sz="1600">
                <a:solidFill>
                  <a:srgbClr val="231F20"/>
                </a:solidFill>
                <a:latin typeface="+mj-ea"/>
                <a:ea typeface="+mj-ea"/>
                <a:cs typeface="Times New Roman" panose="02020603050405020304" pitchFamily="18" charset="0"/>
              </a:rPr>
              <a:t>Claudio Ricci+ 22</a:t>
            </a:r>
            <a:endParaRPr lang="en-US" altLang="zh-CN" sz="1600">
              <a:solidFill>
                <a:srgbClr val="231F20"/>
              </a:solidFill>
              <a:latin typeface="+mj-ea"/>
              <a:ea typeface="+mj-ea"/>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0"/>
            <a:ext cx="12192001" cy="108013"/>
          </a:xfrm>
          <a:prstGeom prst="rect">
            <a:avLst/>
          </a:prstGeom>
          <a:solidFill>
            <a:srgbClr val="0C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7847" y="6749987"/>
            <a:ext cx="12239847" cy="108013"/>
          </a:xfrm>
          <a:prstGeom prst="rect">
            <a:avLst/>
          </a:prstGeom>
          <a:solidFill>
            <a:srgbClr val="0C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p:cNvSpPr/>
          <p:nvPr/>
        </p:nvSpPr>
        <p:spPr>
          <a:xfrm>
            <a:off x="345440" y="334645"/>
            <a:ext cx="4206875" cy="669925"/>
          </a:xfrm>
          <a:prstGeom prst="roundRect">
            <a:avLst/>
          </a:prstGeom>
          <a:solidFill>
            <a:srgbClr val="0C32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876935" y="375920"/>
            <a:ext cx="9568180" cy="583565"/>
          </a:xfrm>
          <a:prstGeom prst="rect">
            <a:avLst/>
          </a:prstGeom>
          <a:noFill/>
        </p:spPr>
        <p:txBody>
          <a:bodyPr wrap="square" lIns="91440" tIns="45720" rIns="91440" bIns="45720">
            <a:spAutoFit/>
          </a:bodyPr>
          <a:lstStyle/>
          <a:p>
            <a:r>
              <a:rPr lang="en-US" altLang="zh-CN" sz="3200" b="1" dirty="0">
                <a:ln w="0"/>
                <a:solidFill>
                  <a:schemeClr val="bg1"/>
                </a:solidFill>
                <a:effectLst>
                  <a:outerShdw blurRad="38100" dist="19050" dir="2700000" algn="tl" rotWithShape="0">
                    <a:schemeClr val="dk1">
                      <a:alpha val="40000"/>
                    </a:schemeClr>
                  </a:outerShdw>
                </a:effectLst>
              </a:rPr>
              <a:t> 2.1 </a:t>
            </a:r>
            <a:r>
              <a:rPr lang="zh-CN" sz="3200" b="1" dirty="0">
                <a:ln w="0"/>
                <a:solidFill>
                  <a:schemeClr val="bg1"/>
                </a:solidFill>
                <a:effectLst>
                  <a:outerShdw blurRad="38100" dist="19050" dir="2700000" algn="tl" rotWithShape="0">
                    <a:schemeClr val="dk1">
                      <a:alpha val="40000"/>
                    </a:schemeClr>
                  </a:outerShdw>
                </a:effectLst>
              </a:rPr>
              <a:t>从光变研究</a:t>
            </a:r>
            <a:r>
              <a:rPr lang="en-US" altLang="zh-CN" sz="3200" b="1" dirty="0">
                <a:ln w="0"/>
                <a:solidFill>
                  <a:schemeClr val="bg1"/>
                </a:solidFill>
                <a:effectLst>
                  <a:outerShdw blurRad="38100" dist="19050" dir="2700000" algn="tl" rotWithShape="0">
                    <a:schemeClr val="dk1">
                      <a:alpha val="40000"/>
                    </a:schemeClr>
                  </a:outerShdw>
                </a:effectLst>
              </a:rPr>
              <a:t>AGN</a:t>
            </a:r>
            <a:endParaRPr lang="en-US" altLang="zh-CN" sz="3200" b="1" dirty="0">
              <a:ln w="0"/>
              <a:solidFill>
                <a:schemeClr val="bg1"/>
              </a:solidFill>
              <a:effectLst>
                <a:outerShdw blurRad="38100" dist="19050" dir="2700000" algn="tl" rotWithShape="0">
                  <a:schemeClr val="dk1">
                    <a:alpha val="40000"/>
                  </a:schemeClr>
                </a:outerShdw>
              </a:effectLst>
            </a:endParaRPr>
          </a:p>
        </p:txBody>
      </p:sp>
      <p:sp>
        <p:nvSpPr>
          <p:cNvPr id="3" name="文本框 2"/>
          <p:cNvSpPr txBox="1"/>
          <p:nvPr/>
        </p:nvSpPr>
        <p:spPr>
          <a:xfrm>
            <a:off x="11605260" y="6220460"/>
            <a:ext cx="379730" cy="368300"/>
          </a:xfrm>
          <a:prstGeom prst="rect">
            <a:avLst/>
          </a:prstGeom>
          <a:noFill/>
        </p:spPr>
        <p:txBody>
          <a:bodyPr wrap="square" rtlCol="0">
            <a:spAutoFit/>
          </a:bodyPr>
          <a:p>
            <a:r>
              <a:rPr lang="en-US" altLang="zh-CN"/>
              <a:t>5</a:t>
            </a:r>
            <a:endParaRPr lang="en-US" altLang="zh-CN"/>
          </a:p>
        </p:txBody>
      </p:sp>
      <p:pic>
        <p:nvPicPr>
          <p:cNvPr id="20" name="图形 19" descr="原子"/>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51883" y="405552"/>
            <a:ext cx="525065" cy="525065"/>
          </a:xfrm>
          <a:prstGeom prst="rect">
            <a:avLst/>
          </a:prstGeom>
        </p:spPr>
      </p:pic>
      <p:pic>
        <p:nvPicPr>
          <p:cNvPr id="2" name="图片 1"/>
          <p:cNvPicPr/>
          <p:nvPr/>
        </p:nvPicPr>
        <p:blipFill>
          <a:blip r:embed="rId3"/>
        </p:blipFill>
        <p:spPr>
          <a:xfrm>
            <a:off x="490061" y="1332548"/>
            <a:ext cx="4426267" cy="2260917"/>
          </a:xfrm>
          <a:prstGeom prst="rect">
            <a:avLst/>
          </a:prstGeom>
        </p:spPr>
      </p:pic>
      <p:pic>
        <p:nvPicPr>
          <p:cNvPr id="8" name="图片 7"/>
          <p:cNvPicPr/>
          <p:nvPr/>
        </p:nvPicPr>
        <p:blipFill>
          <a:blip r:embed="rId4"/>
          <a:srcRect t="11193"/>
        </p:blipFill>
        <p:spPr>
          <a:xfrm>
            <a:off x="193040" y="3834765"/>
            <a:ext cx="5206365" cy="2195195"/>
          </a:xfrm>
          <a:prstGeom prst="rect">
            <a:avLst/>
          </a:prstGeom>
        </p:spPr>
      </p:pic>
      <p:pic>
        <p:nvPicPr>
          <p:cNvPr id="10" name="图片 9"/>
          <p:cNvPicPr>
            <a:picLocks noChangeAspect="1"/>
          </p:cNvPicPr>
          <p:nvPr/>
        </p:nvPicPr>
        <p:blipFill>
          <a:blip r:embed="rId5"/>
          <a:stretch>
            <a:fillRect/>
          </a:stretch>
        </p:blipFill>
        <p:spPr>
          <a:xfrm>
            <a:off x="5671185" y="1625600"/>
            <a:ext cx="6421120" cy="3606800"/>
          </a:xfrm>
          <a:prstGeom prst="rect">
            <a:avLst/>
          </a:prstGeom>
        </p:spPr>
      </p:pic>
      <p:sp>
        <p:nvSpPr>
          <p:cNvPr id="15" name="文本框 14"/>
          <p:cNvSpPr txBox="1"/>
          <p:nvPr/>
        </p:nvSpPr>
        <p:spPr>
          <a:xfrm>
            <a:off x="7041515" y="1845310"/>
            <a:ext cx="4152265" cy="398780"/>
          </a:xfrm>
          <a:prstGeom prst="rect">
            <a:avLst/>
          </a:prstGeom>
          <a:noFill/>
        </p:spPr>
        <p:txBody>
          <a:bodyPr wrap="square" rtlCol="0">
            <a:spAutoFit/>
          </a:bodyPr>
          <a:p>
            <a:r>
              <a:rPr lang="zh-CN" altLang="en-US" sz="2000">
                <a:solidFill>
                  <a:schemeClr val="bg1"/>
                </a:solidFill>
              </a:rPr>
              <a:t>Zwicky Transient Facility (ZTF)</a:t>
            </a:r>
            <a:endParaRPr lang="zh-CN" altLang="en-US" sz="200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0"/>
            <a:ext cx="12192001" cy="108013"/>
          </a:xfrm>
          <a:prstGeom prst="rect">
            <a:avLst/>
          </a:prstGeom>
          <a:solidFill>
            <a:srgbClr val="0C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7847" y="6749987"/>
            <a:ext cx="12239847" cy="108013"/>
          </a:xfrm>
          <a:prstGeom prst="rect">
            <a:avLst/>
          </a:prstGeom>
          <a:solidFill>
            <a:srgbClr val="0C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p:cNvSpPr/>
          <p:nvPr/>
        </p:nvSpPr>
        <p:spPr>
          <a:xfrm>
            <a:off x="345440" y="334645"/>
            <a:ext cx="3926840" cy="669925"/>
          </a:xfrm>
          <a:prstGeom prst="roundRect">
            <a:avLst/>
          </a:prstGeom>
          <a:solidFill>
            <a:srgbClr val="0C32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876935" y="375920"/>
            <a:ext cx="9568180" cy="583565"/>
          </a:xfrm>
          <a:prstGeom prst="rect">
            <a:avLst/>
          </a:prstGeom>
          <a:noFill/>
        </p:spPr>
        <p:txBody>
          <a:bodyPr wrap="square" lIns="91440" tIns="45720" rIns="91440" bIns="45720">
            <a:spAutoFit/>
          </a:bodyPr>
          <a:lstStyle/>
          <a:p>
            <a:r>
              <a:rPr lang="en-US" altLang="zh-CN" sz="3200" b="1" dirty="0">
                <a:ln w="0"/>
                <a:solidFill>
                  <a:schemeClr val="bg1"/>
                </a:solidFill>
                <a:effectLst>
                  <a:outerShdw blurRad="38100" dist="19050" dir="2700000" algn="tl" rotWithShape="0">
                    <a:schemeClr val="dk1">
                      <a:alpha val="40000"/>
                    </a:schemeClr>
                  </a:outerShdw>
                </a:effectLst>
              </a:rPr>
              <a:t> 2.2 </a:t>
            </a:r>
            <a:r>
              <a:rPr lang="zh-CN" altLang="en-US" sz="3200" b="1" dirty="0">
                <a:ln w="0"/>
                <a:solidFill>
                  <a:schemeClr val="bg1"/>
                </a:solidFill>
                <a:effectLst>
                  <a:outerShdw blurRad="38100" dist="19050" dir="2700000" algn="tl" rotWithShape="0">
                    <a:schemeClr val="dk1">
                      <a:alpha val="40000"/>
                    </a:schemeClr>
                  </a:outerShdw>
                </a:effectLst>
              </a:rPr>
              <a:t>色差</a:t>
            </a:r>
            <a:r>
              <a:rPr lang="en-US" altLang="zh-CN" sz="3200" b="1" dirty="0">
                <a:ln w="0"/>
                <a:solidFill>
                  <a:schemeClr val="bg1"/>
                </a:solidFill>
                <a:effectLst>
                  <a:outerShdw blurRad="38100" dist="19050" dir="2700000" algn="tl" rotWithShape="0">
                    <a:schemeClr val="dk1">
                      <a:alpha val="40000"/>
                    </a:schemeClr>
                  </a:outerShdw>
                </a:effectLst>
              </a:rPr>
              <a:t>-</a:t>
            </a:r>
            <a:r>
              <a:rPr lang="zh-CN" altLang="en-US" sz="3200" b="1" dirty="0">
                <a:ln w="0"/>
                <a:solidFill>
                  <a:schemeClr val="bg1"/>
                </a:solidFill>
                <a:effectLst>
                  <a:outerShdw blurRad="38100" dist="19050" dir="2700000" algn="tl" rotWithShape="0">
                    <a:schemeClr val="dk1">
                      <a:alpha val="40000"/>
                    </a:schemeClr>
                  </a:outerShdw>
                </a:effectLst>
              </a:rPr>
              <a:t>星等关系</a:t>
            </a:r>
            <a:endParaRPr lang="zh-CN" altLang="en-US" sz="3200" b="1" dirty="0">
              <a:ln w="0"/>
              <a:solidFill>
                <a:schemeClr val="bg1"/>
              </a:solidFill>
              <a:effectLst>
                <a:outerShdw blurRad="38100" dist="19050" dir="2700000" algn="tl" rotWithShape="0">
                  <a:schemeClr val="dk1">
                    <a:alpha val="40000"/>
                  </a:schemeClr>
                </a:outerShdw>
              </a:effectLst>
            </a:endParaRPr>
          </a:p>
        </p:txBody>
      </p:sp>
      <p:sp>
        <p:nvSpPr>
          <p:cNvPr id="3" name="文本框 2"/>
          <p:cNvSpPr txBox="1"/>
          <p:nvPr/>
        </p:nvSpPr>
        <p:spPr>
          <a:xfrm>
            <a:off x="11605260" y="6220460"/>
            <a:ext cx="379730" cy="368300"/>
          </a:xfrm>
          <a:prstGeom prst="rect">
            <a:avLst/>
          </a:prstGeom>
          <a:noFill/>
        </p:spPr>
        <p:txBody>
          <a:bodyPr wrap="square" rtlCol="0">
            <a:spAutoFit/>
          </a:bodyPr>
          <a:p>
            <a:r>
              <a:rPr lang="en-US" altLang="zh-CN"/>
              <a:t>6</a:t>
            </a:r>
            <a:endParaRPr lang="en-US" altLang="zh-CN"/>
          </a:p>
        </p:txBody>
      </p:sp>
      <p:pic>
        <p:nvPicPr>
          <p:cNvPr id="6" name="图片 5" descr="J0113+0135"/>
          <p:cNvPicPr>
            <a:picLocks noChangeAspect="1"/>
          </p:cNvPicPr>
          <p:nvPr/>
        </p:nvPicPr>
        <p:blipFill>
          <a:blip r:embed="rId1"/>
          <a:stretch>
            <a:fillRect/>
          </a:stretch>
        </p:blipFill>
        <p:spPr>
          <a:xfrm>
            <a:off x="0" y="1262380"/>
            <a:ext cx="6171565" cy="4610100"/>
          </a:xfrm>
          <a:prstGeom prst="rect">
            <a:avLst/>
          </a:prstGeom>
        </p:spPr>
      </p:pic>
      <p:pic>
        <p:nvPicPr>
          <p:cNvPr id="9" name="图片 8" descr="J0113+0135-color-rmag"/>
          <p:cNvPicPr>
            <a:picLocks noChangeAspect="1"/>
          </p:cNvPicPr>
          <p:nvPr/>
        </p:nvPicPr>
        <p:blipFill>
          <a:blip r:embed="rId2"/>
          <a:stretch>
            <a:fillRect/>
          </a:stretch>
        </p:blipFill>
        <p:spPr>
          <a:xfrm>
            <a:off x="6550025" y="3402965"/>
            <a:ext cx="5484495" cy="2885440"/>
          </a:xfrm>
          <a:prstGeom prst="rect">
            <a:avLst/>
          </a:prstGeom>
        </p:spPr>
      </p:pic>
      <p:sp>
        <p:nvSpPr>
          <p:cNvPr id="11" name="文本框 10"/>
          <p:cNvSpPr txBox="1"/>
          <p:nvPr/>
        </p:nvSpPr>
        <p:spPr>
          <a:xfrm>
            <a:off x="1044575" y="5892165"/>
            <a:ext cx="4408805" cy="747395"/>
          </a:xfrm>
          <a:prstGeom prst="rect">
            <a:avLst/>
          </a:prstGeom>
          <a:noFill/>
        </p:spPr>
        <p:txBody>
          <a:bodyPr wrap="square" rtlCol="0">
            <a:noAutofit/>
          </a:bodyPr>
          <a:p>
            <a:r>
              <a:rPr lang="en-US" altLang="zh-CN"/>
              <a:t>Turn onAGNs</a:t>
            </a:r>
            <a:r>
              <a:rPr lang="zh-CN" altLang="en-US"/>
              <a:t>的特征：</a:t>
            </a:r>
            <a:r>
              <a:rPr lang="en-US" altLang="zh-CN"/>
              <a:t>AGN</a:t>
            </a:r>
            <a:r>
              <a:rPr lang="zh-CN" altLang="en-US"/>
              <a:t>越亮的时候</a:t>
            </a:r>
            <a:r>
              <a:rPr lang="en-US" altLang="zh-CN"/>
              <a:t>ZTF</a:t>
            </a:r>
            <a:r>
              <a:rPr lang="zh-CN" altLang="en-US"/>
              <a:t>的</a:t>
            </a:r>
            <a:r>
              <a:rPr lang="en-US" altLang="zh-CN"/>
              <a:t>g</a:t>
            </a:r>
            <a:r>
              <a:rPr lang="zh-CN" altLang="en-US"/>
              <a:t>波段也越亮。</a:t>
            </a:r>
            <a:r>
              <a:rPr lang="zh-CN" altLang="en-US">
                <a:sym typeface="+mn-ea"/>
              </a:rPr>
              <a:t>（越亮越蓝）</a:t>
            </a:r>
            <a:endParaRPr lang="zh-CN" altLang="en-US"/>
          </a:p>
          <a:p>
            <a:endParaRPr lang="zh-CN" altLang="en-US"/>
          </a:p>
        </p:txBody>
      </p:sp>
      <p:pic>
        <p:nvPicPr>
          <p:cNvPr id="13" name="图片 12"/>
          <p:cNvPicPr>
            <a:picLocks noChangeAspect="1"/>
          </p:cNvPicPr>
          <p:nvPr/>
        </p:nvPicPr>
        <p:blipFill>
          <a:blip r:embed="rId3"/>
          <a:stretch>
            <a:fillRect/>
          </a:stretch>
        </p:blipFill>
        <p:spPr>
          <a:xfrm>
            <a:off x="6646545" y="189865"/>
            <a:ext cx="5441950" cy="2848610"/>
          </a:xfrm>
          <a:prstGeom prst="rect">
            <a:avLst/>
          </a:prstGeom>
        </p:spPr>
      </p:pic>
      <p:sp>
        <p:nvSpPr>
          <p:cNvPr id="14" name="文本框 13"/>
          <p:cNvSpPr txBox="1"/>
          <p:nvPr/>
        </p:nvSpPr>
        <p:spPr>
          <a:xfrm>
            <a:off x="6793865" y="3034665"/>
            <a:ext cx="5255260" cy="368300"/>
          </a:xfrm>
          <a:prstGeom prst="rect">
            <a:avLst/>
          </a:prstGeom>
          <a:noFill/>
        </p:spPr>
        <p:txBody>
          <a:bodyPr wrap="square" rtlCol="0">
            <a:spAutoFit/>
          </a:bodyPr>
          <a:p>
            <a:pPr algn="ctr"/>
            <a:r>
              <a:rPr lang="zh-CN" altLang="en-US"/>
              <a:t>一例</a:t>
            </a:r>
            <a:r>
              <a:rPr lang="en-US" altLang="zh-CN"/>
              <a:t>turn on AGN</a:t>
            </a:r>
            <a:r>
              <a:rPr lang="zh-CN" altLang="en-US"/>
              <a:t>，</a:t>
            </a:r>
            <a:r>
              <a:rPr lang="en-US" altLang="zh-CN"/>
              <a:t>J011311.8+ 013542.5</a:t>
            </a:r>
            <a:endParaRPr lang="en-US" altLang="zh-CN"/>
          </a:p>
        </p:txBody>
      </p:sp>
      <p:pic>
        <p:nvPicPr>
          <p:cNvPr id="20" name="图形 19" descr="原子"/>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1883" y="405552"/>
            <a:ext cx="525065" cy="52506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0"/>
            <a:ext cx="12192001" cy="108013"/>
          </a:xfrm>
          <a:prstGeom prst="rect">
            <a:avLst/>
          </a:prstGeom>
          <a:solidFill>
            <a:srgbClr val="0C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7847" y="6749987"/>
            <a:ext cx="12239847" cy="108013"/>
          </a:xfrm>
          <a:prstGeom prst="rect">
            <a:avLst/>
          </a:prstGeom>
          <a:solidFill>
            <a:srgbClr val="0C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p:cNvSpPr/>
          <p:nvPr/>
        </p:nvSpPr>
        <p:spPr>
          <a:xfrm>
            <a:off x="345440" y="334645"/>
            <a:ext cx="3921125" cy="669925"/>
          </a:xfrm>
          <a:prstGeom prst="roundRect">
            <a:avLst/>
          </a:prstGeom>
          <a:solidFill>
            <a:srgbClr val="0C32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876935" y="375920"/>
            <a:ext cx="9568180" cy="583565"/>
          </a:xfrm>
          <a:prstGeom prst="rect">
            <a:avLst/>
          </a:prstGeom>
          <a:noFill/>
        </p:spPr>
        <p:txBody>
          <a:bodyPr wrap="square" lIns="91440" tIns="45720" rIns="91440" bIns="45720">
            <a:spAutoFit/>
          </a:bodyPr>
          <a:lstStyle/>
          <a:p>
            <a:r>
              <a:rPr lang="en-US" altLang="zh-CN" sz="3200" b="1" dirty="0">
                <a:ln w="0"/>
                <a:solidFill>
                  <a:schemeClr val="bg1"/>
                </a:solidFill>
                <a:effectLst>
                  <a:outerShdw blurRad="38100" dist="19050" dir="2700000" algn="tl" rotWithShape="0">
                    <a:schemeClr val="dk1">
                      <a:alpha val="40000"/>
                    </a:schemeClr>
                  </a:outerShdw>
                </a:effectLst>
              </a:rPr>
              <a:t> 2.2 </a:t>
            </a:r>
            <a:r>
              <a:rPr lang="zh-CN" altLang="en-US" sz="3200" b="1" dirty="0">
                <a:ln w="0"/>
                <a:solidFill>
                  <a:schemeClr val="bg1"/>
                </a:solidFill>
                <a:effectLst>
                  <a:outerShdw blurRad="38100" dist="19050" dir="2700000" algn="tl" rotWithShape="0">
                    <a:schemeClr val="dk1">
                      <a:alpha val="40000"/>
                    </a:schemeClr>
                  </a:outerShdw>
                </a:effectLst>
                <a:sym typeface="+mn-ea"/>
              </a:rPr>
              <a:t>色差</a:t>
            </a:r>
            <a:r>
              <a:rPr lang="en-US" altLang="zh-CN" sz="3200" b="1" dirty="0">
                <a:ln w="0"/>
                <a:solidFill>
                  <a:schemeClr val="bg1"/>
                </a:solidFill>
                <a:effectLst>
                  <a:outerShdw blurRad="38100" dist="19050" dir="2700000" algn="tl" rotWithShape="0">
                    <a:schemeClr val="dk1">
                      <a:alpha val="40000"/>
                    </a:schemeClr>
                  </a:outerShdw>
                </a:effectLst>
                <a:sym typeface="+mn-ea"/>
              </a:rPr>
              <a:t>-</a:t>
            </a:r>
            <a:r>
              <a:rPr lang="zh-CN" altLang="en-US" sz="3200" b="1" dirty="0">
                <a:ln w="0"/>
                <a:solidFill>
                  <a:schemeClr val="bg1"/>
                </a:solidFill>
                <a:effectLst>
                  <a:outerShdw blurRad="38100" dist="19050" dir="2700000" algn="tl" rotWithShape="0">
                    <a:schemeClr val="dk1">
                      <a:alpha val="40000"/>
                    </a:schemeClr>
                  </a:outerShdw>
                </a:effectLst>
                <a:sym typeface="+mn-ea"/>
              </a:rPr>
              <a:t>星等关系</a:t>
            </a:r>
            <a:endParaRPr lang="en-US" altLang="zh-CN" sz="3200" b="1" dirty="0">
              <a:ln w="0"/>
              <a:solidFill>
                <a:schemeClr val="bg1"/>
              </a:solidFill>
              <a:effectLst>
                <a:outerShdw blurRad="38100" dist="19050" dir="2700000" algn="tl" rotWithShape="0">
                  <a:schemeClr val="dk1">
                    <a:alpha val="40000"/>
                  </a:schemeClr>
                </a:outerShdw>
              </a:effectLst>
            </a:endParaRPr>
          </a:p>
        </p:txBody>
      </p:sp>
      <p:sp>
        <p:nvSpPr>
          <p:cNvPr id="3" name="文本框 2"/>
          <p:cNvSpPr txBox="1"/>
          <p:nvPr/>
        </p:nvSpPr>
        <p:spPr>
          <a:xfrm>
            <a:off x="11605260" y="6220460"/>
            <a:ext cx="379730" cy="368300"/>
          </a:xfrm>
          <a:prstGeom prst="rect">
            <a:avLst/>
          </a:prstGeom>
          <a:noFill/>
        </p:spPr>
        <p:txBody>
          <a:bodyPr wrap="square" rtlCol="0">
            <a:spAutoFit/>
          </a:bodyPr>
          <a:p>
            <a:r>
              <a:rPr lang="en-US" altLang="zh-CN"/>
              <a:t>7</a:t>
            </a:r>
            <a:endParaRPr lang="en-US" altLang="zh-CN"/>
          </a:p>
        </p:txBody>
      </p:sp>
      <p:pic>
        <p:nvPicPr>
          <p:cNvPr id="6" name="图片 5" descr="J0113+0135"/>
          <p:cNvPicPr>
            <a:picLocks noChangeAspect="1"/>
          </p:cNvPicPr>
          <p:nvPr/>
        </p:nvPicPr>
        <p:blipFill>
          <a:blip r:embed="rId1"/>
          <a:stretch>
            <a:fillRect/>
          </a:stretch>
        </p:blipFill>
        <p:spPr>
          <a:xfrm>
            <a:off x="0" y="1262380"/>
            <a:ext cx="6171565" cy="4610100"/>
          </a:xfrm>
          <a:prstGeom prst="rect">
            <a:avLst/>
          </a:prstGeom>
        </p:spPr>
      </p:pic>
      <p:pic>
        <p:nvPicPr>
          <p:cNvPr id="9" name="图片 8" descr="J0113+0135-color-rmag"/>
          <p:cNvPicPr>
            <a:picLocks noChangeAspect="1"/>
          </p:cNvPicPr>
          <p:nvPr/>
        </p:nvPicPr>
        <p:blipFill>
          <a:blip r:embed="rId2"/>
          <a:stretch>
            <a:fillRect/>
          </a:stretch>
        </p:blipFill>
        <p:spPr>
          <a:xfrm>
            <a:off x="6550025" y="3402965"/>
            <a:ext cx="5484495" cy="2885440"/>
          </a:xfrm>
          <a:prstGeom prst="rect">
            <a:avLst/>
          </a:prstGeom>
        </p:spPr>
      </p:pic>
      <p:sp>
        <p:nvSpPr>
          <p:cNvPr id="11" name="文本框 10"/>
          <p:cNvSpPr txBox="1"/>
          <p:nvPr/>
        </p:nvSpPr>
        <p:spPr>
          <a:xfrm>
            <a:off x="1044575" y="5892165"/>
            <a:ext cx="4408805" cy="747395"/>
          </a:xfrm>
          <a:prstGeom prst="rect">
            <a:avLst/>
          </a:prstGeom>
          <a:noFill/>
        </p:spPr>
        <p:txBody>
          <a:bodyPr wrap="square" rtlCol="0">
            <a:noAutofit/>
          </a:bodyPr>
          <a:p>
            <a:r>
              <a:rPr lang="en-US" altLang="zh-CN"/>
              <a:t>Turn onAGNs</a:t>
            </a:r>
            <a:r>
              <a:rPr lang="zh-CN" altLang="en-US"/>
              <a:t>的特征：</a:t>
            </a:r>
            <a:r>
              <a:rPr lang="en-US" altLang="zh-CN"/>
              <a:t>AGN</a:t>
            </a:r>
            <a:r>
              <a:rPr lang="zh-CN" altLang="en-US"/>
              <a:t>越亮的时候</a:t>
            </a:r>
            <a:r>
              <a:rPr lang="en-US" altLang="zh-CN"/>
              <a:t>ZTF</a:t>
            </a:r>
            <a:r>
              <a:rPr lang="zh-CN" altLang="en-US"/>
              <a:t>的</a:t>
            </a:r>
            <a:r>
              <a:rPr lang="en-US" altLang="zh-CN"/>
              <a:t>g</a:t>
            </a:r>
            <a:r>
              <a:rPr lang="zh-CN" altLang="en-US"/>
              <a:t>波段也越亮。（越亮越蓝）</a:t>
            </a:r>
            <a:endParaRPr lang="zh-CN" altLang="en-US"/>
          </a:p>
        </p:txBody>
      </p:sp>
      <p:sp>
        <p:nvSpPr>
          <p:cNvPr id="2" name="文本框 1"/>
          <p:cNvSpPr txBox="1"/>
          <p:nvPr/>
        </p:nvSpPr>
        <p:spPr>
          <a:xfrm>
            <a:off x="6843395" y="1040765"/>
            <a:ext cx="5205730" cy="922020"/>
          </a:xfrm>
          <a:prstGeom prst="rect">
            <a:avLst/>
          </a:prstGeom>
          <a:noFill/>
        </p:spPr>
        <p:txBody>
          <a:bodyPr wrap="square" rtlCol="0">
            <a:spAutoFit/>
          </a:bodyPr>
          <a:p>
            <a:r>
              <a:rPr lang="zh-CN" altLang="en-US"/>
              <a:t>色差获得方式：对每一个</a:t>
            </a:r>
            <a:r>
              <a:rPr lang="en-US" altLang="zh-CN"/>
              <a:t>r</a:t>
            </a:r>
            <a:r>
              <a:rPr lang="zh-CN" altLang="en-US"/>
              <a:t>波段的观测数据，取一天内的最接近该数据观测时间的</a:t>
            </a:r>
            <a:r>
              <a:rPr lang="en-US" altLang="zh-CN"/>
              <a:t>g</a:t>
            </a:r>
            <a:r>
              <a:rPr lang="zh-CN" altLang="en-US"/>
              <a:t>波段数据，</a:t>
            </a:r>
            <a:r>
              <a:rPr lang="zh-CN"/>
              <a:t>二者的星等差即为色差。</a:t>
            </a:r>
            <a:endParaRPr lang="zh-CN"/>
          </a:p>
        </p:txBody>
      </p:sp>
      <p:pic>
        <p:nvPicPr>
          <p:cNvPr id="20" name="图形 19" descr="原子"/>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1883" y="405552"/>
            <a:ext cx="525065" cy="52506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0"/>
            <a:ext cx="12192001" cy="108013"/>
          </a:xfrm>
          <a:prstGeom prst="rect">
            <a:avLst/>
          </a:prstGeom>
          <a:solidFill>
            <a:srgbClr val="0C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7847" y="6749987"/>
            <a:ext cx="12239847" cy="108013"/>
          </a:xfrm>
          <a:prstGeom prst="rect">
            <a:avLst/>
          </a:prstGeom>
          <a:solidFill>
            <a:srgbClr val="0C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p:cNvSpPr/>
          <p:nvPr/>
        </p:nvSpPr>
        <p:spPr>
          <a:xfrm>
            <a:off x="345440" y="334645"/>
            <a:ext cx="3834130" cy="669925"/>
          </a:xfrm>
          <a:prstGeom prst="roundRect">
            <a:avLst/>
          </a:prstGeom>
          <a:solidFill>
            <a:srgbClr val="0C32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876935" y="375920"/>
            <a:ext cx="9568180" cy="583565"/>
          </a:xfrm>
          <a:prstGeom prst="rect">
            <a:avLst/>
          </a:prstGeom>
          <a:noFill/>
        </p:spPr>
        <p:txBody>
          <a:bodyPr wrap="square" lIns="91440" tIns="45720" rIns="91440" bIns="45720">
            <a:spAutoFit/>
          </a:bodyPr>
          <a:lstStyle/>
          <a:p>
            <a:r>
              <a:rPr lang="en-US" altLang="zh-CN" sz="3200" b="1" dirty="0">
                <a:ln w="0"/>
                <a:solidFill>
                  <a:schemeClr val="bg1"/>
                </a:solidFill>
                <a:effectLst>
                  <a:outerShdw blurRad="38100" dist="19050" dir="2700000" algn="tl" rotWithShape="0">
                    <a:schemeClr val="dk1">
                      <a:alpha val="40000"/>
                    </a:schemeClr>
                  </a:outerShdw>
                </a:effectLst>
              </a:rPr>
              <a:t> 2.3 </a:t>
            </a:r>
            <a:r>
              <a:rPr lang="zh-CN" altLang="en-US" sz="3200" b="1" dirty="0">
                <a:ln w="0"/>
                <a:solidFill>
                  <a:schemeClr val="bg1"/>
                </a:solidFill>
                <a:effectLst>
                  <a:outerShdw blurRad="38100" dist="19050" dir="2700000" algn="tl" rotWithShape="0">
                    <a:schemeClr val="dk1">
                      <a:alpha val="40000"/>
                    </a:schemeClr>
                  </a:outerShdw>
                </a:effectLst>
              </a:rPr>
              <a:t>搜寻认证方法</a:t>
            </a:r>
            <a:endParaRPr lang="zh-CN" altLang="en-US" sz="3200" b="1" dirty="0">
              <a:ln w="0"/>
              <a:solidFill>
                <a:schemeClr val="bg1"/>
              </a:solidFill>
              <a:effectLst>
                <a:outerShdw blurRad="38100" dist="19050" dir="2700000" algn="tl" rotWithShape="0">
                  <a:schemeClr val="dk1">
                    <a:alpha val="40000"/>
                  </a:schemeClr>
                </a:outerShdw>
              </a:effectLst>
            </a:endParaRPr>
          </a:p>
        </p:txBody>
      </p:sp>
      <p:sp>
        <p:nvSpPr>
          <p:cNvPr id="3" name="文本框 2"/>
          <p:cNvSpPr txBox="1"/>
          <p:nvPr/>
        </p:nvSpPr>
        <p:spPr>
          <a:xfrm>
            <a:off x="11605260" y="6220460"/>
            <a:ext cx="379730" cy="368300"/>
          </a:xfrm>
          <a:prstGeom prst="rect">
            <a:avLst/>
          </a:prstGeom>
          <a:noFill/>
        </p:spPr>
        <p:txBody>
          <a:bodyPr wrap="square" rtlCol="0">
            <a:spAutoFit/>
          </a:bodyPr>
          <a:p>
            <a:r>
              <a:rPr lang="en-US" altLang="zh-CN"/>
              <a:t>8</a:t>
            </a:r>
            <a:endParaRPr lang="en-US" altLang="zh-CN"/>
          </a:p>
        </p:txBody>
      </p:sp>
      <p:pic>
        <p:nvPicPr>
          <p:cNvPr id="2" name="图片 1" descr="1699368209149"/>
          <p:cNvPicPr>
            <a:picLocks noChangeAspect="1"/>
          </p:cNvPicPr>
          <p:nvPr/>
        </p:nvPicPr>
        <p:blipFill>
          <a:blip r:embed="rId1"/>
          <a:stretch>
            <a:fillRect/>
          </a:stretch>
        </p:blipFill>
        <p:spPr>
          <a:xfrm>
            <a:off x="6494145" y="243523"/>
            <a:ext cx="5273040" cy="2790825"/>
          </a:xfrm>
          <a:prstGeom prst="rect">
            <a:avLst/>
          </a:prstGeom>
        </p:spPr>
      </p:pic>
      <p:sp>
        <p:nvSpPr>
          <p:cNvPr id="6" name="文本框 5"/>
          <p:cNvSpPr txBox="1"/>
          <p:nvPr/>
        </p:nvSpPr>
        <p:spPr>
          <a:xfrm>
            <a:off x="731520" y="1636395"/>
            <a:ext cx="4443730" cy="645160"/>
          </a:xfrm>
          <a:prstGeom prst="rect">
            <a:avLst/>
          </a:prstGeom>
          <a:noFill/>
        </p:spPr>
        <p:txBody>
          <a:bodyPr wrap="square" rtlCol="0">
            <a:spAutoFit/>
          </a:bodyPr>
          <a:p>
            <a:r>
              <a:rPr lang="zh-CN" altLang="en-US"/>
              <a:t>一：获取</a:t>
            </a:r>
            <a:r>
              <a:rPr lang="en-US" altLang="zh-CN"/>
              <a:t>SDSS</a:t>
            </a:r>
            <a:r>
              <a:rPr lang="zh-CN"/>
              <a:t>光谱</a:t>
            </a:r>
            <a:r>
              <a:rPr lang="zh-CN" altLang="en-US"/>
              <a:t>中红移小于</a:t>
            </a:r>
            <a:r>
              <a:rPr lang="en-US" altLang="zh-CN"/>
              <a:t>0.5</a:t>
            </a:r>
            <a:r>
              <a:rPr lang="zh-CN" altLang="en-US"/>
              <a:t>信噪比大于</a:t>
            </a:r>
            <a:r>
              <a:rPr lang="en-US" altLang="zh-CN"/>
              <a:t>10</a:t>
            </a:r>
            <a:r>
              <a:rPr lang="zh-CN" altLang="en-US"/>
              <a:t>的</a:t>
            </a:r>
            <a:r>
              <a:rPr lang="en-US" altLang="zh-CN"/>
              <a:t>2</a:t>
            </a:r>
            <a:r>
              <a:rPr lang="zh-CN" altLang="en-US"/>
              <a:t>型</a:t>
            </a:r>
            <a:r>
              <a:rPr lang="en-US" altLang="zh-CN"/>
              <a:t>AGN</a:t>
            </a:r>
            <a:r>
              <a:rPr lang="zh-CN" altLang="en-US"/>
              <a:t>。（</a:t>
            </a:r>
            <a:r>
              <a:rPr lang="en-US" altLang="zh-CN"/>
              <a:t>16919</a:t>
            </a:r>
            <a:r>
              <a:rPr lang="zh-CN" altLang="en-US"/>
              <a:t>个</a:t>
            </a:r>
            <a:r>
              <a:rPr lang="en-US" altLang="zh-CN"/>
              <a:t>AGN</a:t>
            </a:r>
            <a:r>
              <a:rPr lang="zh-CN" altLang="en-US"/>
              <a:t>）</a:t>
            </a:r>
            <a:endParaRPr lang="zh-CN" altLang="en-US"/>
          </a:p>
        </p:txBody>
      </p:sp>
      <p:sp>
        <p:nvSpPr>
          <p:cNvPr id="9" name="文本框 8"/>
          <p:cNvSpPr txBox="1"/>
          <p:nvPr/>
        </p:nvSpPr>
        <p:spPr>
          <a:xfrm>
            <a:off x="731520" y="3145790"/>
            <a:ext cx="4443730" cy="368300"/>
          </a:xfrm>
          <a:prstGeom prst="rect">
            <a:avLst/>
          </a:prstGeom>
          <a:noFill/>
        </p:spPr>
        <p:txBody>
          <a:bodyPr wrap="square" rtlCol="0">
            <a:spAutoFit/>
          </a:bodyPr>
          <a:p>
            <a:r>
              <a:rPr lang="zh-CN" altLang="en-US"/>
              <a:t>二：</a:t>
            </a:r>
            <a:r>
              <a:rPr lang="zh-CN"/>
              <a:t>将这些源的</a:t>
            </a:r>
            <a:r>
              <a:rPr lang="en-US" altLang="zh-CN"/>
              <a:t>ZTF</a:t>
            </a:r>
            <a:r>
              <a:rPr lang="zh-CN" altLang="en-US"/>
              <a:t>测光数据批量下载下来。</a:t>
            </a:r>
            <a:endParaRPr lang="zh-CN" altLang="en-US"/>
          </a:p>
        </p:txBody>
      </p:sp>
      <p:pic>
        <p:nvPicPr>
          <p:cNvPr id="10" name="图片 5" descr="1699368515826"/>
          <p:cNvPicPr>
            <a:picLocks noChangeAspect="1"/>
          </p:cNvPicPr>
          <p:nvPr/>
        </p:nvPicPr>
        <p:blipFill>
          <a:blip r:embed="rId2"/>
          <a:stretch>
            <a:fillRect/>
          </a:stretch>
        </p:blipFill>
        <p:spPr>
          <a:xfrm>
            <a:off x="6849745" y="3205480"/>
            <a:ext cx="4699000" cy="3291205"/>
          </a:xfrm>
          <a:prstGeom prst="rect">
            <a:avLst/>
          </a:prstGeom>
        </p:spPr>
      </p:pic>
      <p:sp>
        <p:nvSpPr>
          <p:cNvPr id="13" name="文本框 12"/>
          <p:cNvSpPr txBox="1"/>
          <p:nvPr/>
        </p:nvSpPr>
        <p:spPr>
          <a:xfrm>
            <a:off x="731520" y="4378325"/>
            <a:ext cx="4443730" cy="645160"/>
          </a:xfrm>
          <a:prstGeom prst="rect">
            <a:avLst/>
          </a:prstGeom>
          <a:noFill/>
        </p:spPr>
        <p:txBody>
          <a:bodyPr wrap="square" rtlCol="0">
            <a:spAutoFit/>
          </a:bodyPr>
          <a:p>
            <a:r>
              <a:rPr lang="zh-CN" altLang="en-US"/>
              <a:t>三：</a:t>
            </a:r>
            <a:r>
              <a:rPr lang="zh-CN"/>
              <a:t>对每一个源的</a:t>
            </a:r>
            <a:r>
              <a:rPr lang="en-US" altLang="zh-CN"/>
              <a:t>ZTF</a:t>
            </a:r>
            <a:r>
              <a:rPr lang="zh-CN" altLang="en-US"/>
              <a:t>光变的色差进行拟合并统计分析，筛选出</a:t>
            </a:r>
            <a:r>
              <a:rPr lang="zh-CN">
                <a:sym typeface="+mn-ea"/>
              </a:rPr>
              <a:t>变脸</a:t>
            </a:r>
            <a:r>
              <a:rPr lang="en-US" altLang="zh-CN">
                <a:sym typeface="+mn-ea"/>
              </a:rPr>
              <a:t>AGN</a:t>
            </a:r>
            <a:r>
              <a:rPr lang="zh-CN" altLang="en-US"/>
              <a:t>候选体。</a:t>
            </a:r>
            <a:endParaRPr lang="zh-CN" altLang="en-US"/>
          </a:p>
        </p:txBody>
      </p:sp>
      <p:sp>
        <p:nvSpPr>
          <p:cNvPr id="14" name="文本框 13"/>
          <p:cNvSpPr txBox="1"/>
          <p:nvPr/>
        </p:nvSpPr>
        <p:spPr>
          <a:xfrm>
            <a:off x="731520" y="5738495"/>
            <a:ext cx="4443730" cy="368300"/>
          </a:xfrm>
          <a:prstGeom prst="rect">
            <a:avLst/>
          </a:prstGeom>
          <a:noFill/>
        </p:spPr>
        <p:txBody>
          <a:bodyPr wrap="square" rtlCol="0">
            <a:spAutoFit/>
          </a:bodyPr>
          <a:p>
            <a:r>
              <a:rPr lang="zh-CN" altLang="en-US"/>
              <a:t>四：</a:t>
            </a:r>
            <a:r>
              <a:rPr lang="zh-CN"/>
              <a:t>对变脸</a:t>
            </a:r>
            <a:r>
              <a:rPr lang="en-US" altLang="zh-CN"/>
              <a:t>AGN</a:t>
            </a:r>
            <a:r>
              <a:rPr lang="zh-CN"/>
              <a:t>候选体进行光谱观测</a:t>
            </a:r>
            <a:r>
              <a:rPr lang="zh-CN" altLang="en-US"/>
              <a:t>。</a:t>
            </a:r>
            <a:endParaRPr lang="zh-CN" altLang="en-US"/>
          </a:p>
        </p:txBody>
      </p:sp>
      <p:pic>
        <p:nvPicPr>
          <p:cNvPr id="20" name="图形 19" descr="原子"/>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1883" y="405552"/>
            <a:ext cx="525065" cy="525065"/>
          </a:xfrm>
          <a:prstGeom prst="rect">
            <a:avLst/>
          </a:prstGeom>
        </p:spPr>
      </p:pic>
    </p:spTree>
  </p:cSld>
  <p:clrMapOvr>
    <a:masterClrMapping/>
  </p:clrMapOvr>
</p:sld>
</file>

<file path=ppt/tags/tag1.xml><?xml version="1.0" encoding="utf-8"?>
<p:tagLst xmlns:p="http://schemas.openxmlformats.org/presentationml/2006/main">
  <p:tag name="KSO_WM_DIAGRAM_VIRTUALLY_FRAME" val="{&quot;height&quot;:420.29976377952744,&quot;left&quot;:405.23913385826773,&quot;top&quot;:56.83062992125984,&quot;width&quot;:464.877716535433}"/>
</p:tagLst>
</file>

<file path=ppt/tags/tag10.xml><?xml version="1.0" encoding="utf-8"?>
<p:tagLst xmlns:p="http://schemas.openxmlformats.org/presentationml/2006/main">
  <p:tag name="KSO_WM_DIAGRAM_VIRTUALLY_FRAME" val="{&quot;height&quot;:420.29976377952744,&quot;left&quot;:405.23913385826773,&quot;top&quot;:56.83062992125984,&quot;width&quot;:464.877716535433}"/>
</p:tagLst>
</file>

<file path=ppt/tags/tag11.xml><?xml version="1.0" encoding="utf-8"?>
<p:tagLst xmlns:p="http://schemas.openxmlformats.org/presentationml/2006/main">
  <p:tag name="KSO_WM_DIAGRAM_VIRTUALLY_FRAME" val="{&quot;height&quot;:420.29976377952744,&quot;left&quot;:405.23913385826773,&quot;top&quot;:56.83062992125984,&quot;width&quot;:464.877716535433}"/>
</p:tagLst>
</file>

<file path=ppt/tags/tag12.xml><?xml version="1.0" encoding="utf-8"?>
<p:tagLst xmlns:p="http://schemas.openxmlformats.org/presentationml/2006/main">
  <p:tag name="KSO_WM_DIAGRAM_VIRTUALLY_FRAME" val="{&quot;height&quot;:420.29976377952744,&quot;left&quot;:405.23913385826773,&quot;top&quot;:56.83062992125984,&quot;width&quot;:464.877716535433}"/>
</p:tagLst>
</file>

<file path=ppt/tags/tag13.xml><?xml version="1.0" encoding="utf-8"?>
<p:tagLst xmlns:p="http://schemas.openxmlformats.org/presentationml/2006/main">
  <p:tag name="KSO_WM_DIAGRAM_VIRTUALLY_FRAME" val="{&quot;height&quot;:420.29976377952744,&quot;left&quot;:405.23913385826773,&quot;top&quot;:56.83062992125984,&quot;width&quot;:464.877716535433}"/>
</p:tagLst>
</file>

<file path=ppt/tags/tag14.xml><?xml version="1.0" encoding="utf-8"?>
<p:tagLst xmlns:p="http://schemas.openxmlformats.org/presentationml/2006/main">
  <p:tag name="KSO_WM_DIAGRAM_VIRTUALLY_FRAME" val="{&quot;height&quot;:420.29976377952744,&quot;left&quot;:405.23913385826773,&quot;top&quot;:56.83062992125984,&quot;width&quot;:464.877716535433}"/>
</p:tagLst>
</file>

<file path=ppt/tags/tag15.xml><?xml version="1.0" encoding="utf-8"?>
<p:tagLst xmlns:p="http://schemas.openxmlformats.org/presentationml/2006/main">
  <p:tag name="KSO_WM_DIAGRAM_VIRTUALLY_FRAME" val="{&quot;height&quot;:420.29976377952744,&quot;left&quot;:405.23913385826773,&quot;top&quot;:56.83062992125984,&quot;width&quot;:464.877716535433}"/>
</p:tagLst>
</file>

<file path=ppt/tags/tag16.xml><?xml version="1.0" encoding="utf-8"?>
<p:tagLst xmlns:p="http://schemas.openxmlformats.org/presentationml/2006/main">
  <p:tag name="KSO_WM_DIAGRAM_VIRTUALLY_FRAME" val="{&quot;height&quot;:420.29976377952744,&quot;left&quot;:405.23913385826773,&quot;top&quot;:56.83062992125984,&quot;width&quot;:464.877716535433}"/>
</p:tagLst>
</file>

<file path=ppt/tags/tag17.xml><?xml version="1.0" encoding="utf-8"?>
<p:tagLst xmlns:p="http://schemas.openxmlformats.org/presentationml/2006/main">
  <p:tag name="KSO_WM_DIAGRAM_VIRTUALLY_FRAME" val="{&quot;height&quot;:420.29976377952744,&quot;left&quot;:405.23913385826773,&quot;top&quot;:56.83062992125984,&quot;width&quot;:464.877716535433}"/>
</p:tagLst>
</file>

<file path=ppt/tags/tag18.xml><?xml version="1.0" encoding="utf-8"?>
<p:tagLst xmlns:p="http://schemas.openxmlformats.org/presentationml/2006/main">
  <p:tag name="KSO_WM_DIAGRAM_VIRTUALLY_FRAME" val="{&quot;height&quot;:420.29976377952744,&quot;left&quot;:405.23913385826773,&quot;top&quot;:56.83062992125984,&quot;width&quot;:464.877716535433}"/>
</p:tagLst>
</file>

<file path=ppt/tags/tag19.xml><?xml version="1.0" encoding="utf-8"?>
<p:tagLst xmlns:p="http://schemas.openxmlformats.org/presentationml/2006/main">
  <p:tag name="KSO_WM_DIAGRAM_VIRTUALLY_FRAME" val="{&quot;height&quot;:420.29976377952744,&quot;left&quot;:405.23913385826773,&quot;top&quot;:56.83062992125984,&quot;width&quot;:464.877716535433}"/>
</p:tagLst>
</file>

<file path=ppt/tags/tag2.xml><?xml version="1.0" encoding="utf-8"?>
<p:tagLst xmlns:p="http://schemas.openxmlformats.org/presentationml/2006/main">
  <p:tag name="KSO_WM_DIAGRAM_VIRTUALLY_FRAME" val="{&quot;height&quot;:420.29976377952744,&quot;left&quot;:405.23913385826773,&quot;top&quot;:56.83062992125984,&quot;width&quot;:464.877716535433}"/>
</p:tagLst>
</file>

<file path=ppt/tags/tag20.xml><?xml version="1.0" encoding="utf-8"?>
<p:tagLst xmlns:p="http://schemas.openxmlformats.org/presentationml/2006/main">
  <p:tag name="KSO_WM_DIAGRAM_VIRTUALLY_FRAME" val="{&quot;height&quot;:420.29976377952744,&quot;left&quot;:405.23913385826773,&quot;top&quot;:56.83062992125984,&quot;width&quot;:464.877716535433}"/>
</p:tagLst>
</file>

<file path=ppt/tags/tag21.xml><?xml version="1.0" encoding="utf-8"?>
<p:tagLst xmlns:p="http://schemas.openxmlformats.org/presentationml/2006/main">
  <p:tag name="KSO_WM_DIAGRAM_VIRTUALLY_FRAME" val="{&quot;height&quot;:420.29976377952744,&quot;left&quot;:405.23913385826773,&quot;top&quot;:56.83062992125984,&quot;width&quot;:464.877716535433}"/>
</p:tagLst>
</file>

<file path=ppt/tags/tag22.xml><?xml version="1.0" encoding="utf-8"?>
<p:tagLst xmlns:p="http://schemas.openxmlformats.org/presentationml/2006/main">
  <p:tag name="KSO_WM_DIAGRAM_VIRTUALLY_FRAME" val="{&quot;height&quot;:420.29976377952744,&quot;left&quot;:405.23913385826773,&quot;top&quot;:56.83062992125984,&quot;width&quot;:464.877716535433}"/>
</p:tagLst>
</file>

<file path=ppt/tags/tag23.xml><?xml version="1.0" encoding="utf-8"?>
<p:tagLst xmlns:p="http://schemas.openxmlformats.org/presentationml/2006/main">
  <p:tag name="KSO_WM_DIAGRAM_VIRTUALLY_FRAME" val="{&quot;height&quot;:420.29976377952744,&quot;left&quot;:405.23913385826773,&quot;top&quot;:56.83062992125984,&quot;width&quot;:464.877716535433}"/>
</p:tagLst>
</file>

<file path=ppt/tags/tag24.xml><?xml version="1.0" encoding="utf-8"?>
<p:tagLst xmlns:p="http://schemas.openxmlformats.org/presentationml/2006/main">
  <p:tag name="KSO_WM_DIAGRAM_VIRTUALLY_FRAME" val="{&quot;height&quot;:420.29976377952744,&quot;left&quot;:405.23913385826773,&quot;top&quot;:56.83062992125984,&quot;width&quot;:464.877716535433}"/>
</p:tagLst>
</file>

<file path=ppt/tags/tag25.xml><?xml version="1.0" encoding="utf-8"?>
<p:tagLst xmlns:p="http://schemas.openxmlformats.org/presentationml/2006/main">
  <p:tag name="KSO_WM_DIAGRAM_VIRTUALLY_FRAME" val="{&quot;height&quot;:420.29976377952744,&quot;left&quot;:405.23913385826773,&quot;top&quot;:56.83062992125984,&quot;width&quot;:464.877716535433}"/>
</p:tagLst>
</file>

<file path=ppt/tags/tag26.xml><?xml version="1.0" encoding="utf-8"?>
<p:tagLst xmlns:p="http://schemas.openxmlformats.org/presentationml/2006/main">
  <p:tag name="KSO_WM_DIAGRAM_VIRTUALLY_FRAME" val="{&quot;height&quot;:420.29976377952744,&quot;left&quot;:405.23913385826773,&quot;top&quot;:56.83062992125984,&quot;width&quot;:464.877716535433}"/>
</p:tagLst>
</file>

<file path=ppt/tags/tag27.xml><?xml version="1.0" encoding="utf-8"?>
<p:tagLst xmlns:p="http://schemas.openxmlformats.org/presentationml/2006/main">
  <p:tag name="COMMONDATA" val="eyJoZGlkIjoiZTU2ZTI3NDhhNTJkMjJhMmE2N2U0NGU5OTIxNjc0YzAifQ=="/>
  <p:tag name="KSO_WPP_MARK_KEY" val="77a71b5b-6faa-4951-8290-a17997a34702"/>
  <p:tag name="commondata" val="eyJoZGlkIjoiZjg1M2ZkZWRhNjc2M2Q1YmY2YTVjZWExOTM4MGMzYjIifQ=="/>
</p:tagLst>
</file>

<file path=ppt/tags/tag3.xml><?xml version="1.0" encoding="utf-8"?>
<p:tagLst xmlns:p="http://schemas.openxmlformats.org/presentationml/2006/main">
  <p:tag name="KSO_WM_DIAGRAM_VIRTUALLY_FRAME" val="{&quot;height&quot;:420.29976377952744,&quot;left&quot;:405.23913385826773,&quot;top&quot;:56.83062992125984,&quot;width&quot;:464.877716535433}"/>
</p:tagLst>
</file>

<file path=ppt/tags/tag4.xml><?xml version="1.0" encoding="utf-8"?>
<p:tagLst xmlns:p="http://schemas.openxmlformats.org/presentationml/2006/main">
  <p:tag name="KSO_WM_DIAGRAM_VIRTUALLY_FRAME" val="{&quot;height&quot;:420.29976377952744,&quot;left&quot;:405.23913385826773,&quot;top&quot;:56.83062992125984,&quot;width&quot;:464.877716535433}"/>
</p:tagLst>
</file>

<file path=ppt/tags/tag5.xml><?xml version="1.0" encoding="utf-8"?>
<p:tagLst xmlns:p="http://schemas.openxmlformats.org/presentationml/2006/main">
  <p:tag name="KSO_WM_DIAGRAM_VIRTUALLY_FRAME" val="{&quot;height&quot;:420.29976377952744,&quot;left&quot;:405.23913385826773,&quot;top&quot;:56.83062992125984,&quot;width&quot;:464.877716535433}"/>
</p:tagLst>
</file>

<file path=ppt/tags/tag6.xml><?xml version="1.0" encoding="utf-8"?>
<p:tagLst xmlns:p="http://schemas.openxmlformats.org/presentationml/2006/main">
  <p:tag name="KSO_WM_DIAGRAM_VIRTUALLY_FRAME" val="{&quot;height&quot;:420.29976377952744,&quot;left&quot;:405.23913385826773,&quot;top&quot;:56.83062992125984,&quot;width&quot;:464.877716535433}"/>
</p:tagLst>
</file>

<file path=ppt/tags/tag7.xml><?xml version="1.0" encoding="utf-8"?>
<p:tagLst xmlns:p="http://schemas.openxmlformats.org/presentationml/2006/main">
  <p:tag name="KSO_WM_DIAGRAM_VIRTUALLY_FRAME" val="{&quot;height&quot;:420.29976377952744,&quot;left&quot;:405.23913385826773,&quot;top&quot;:56.83062992125984,&quot;width&quot;:464.877716535433}"/>
</p:tagLst>
</file>

<file path=ppt/tags/tag8.xml><?xml version="1.0" encoding="utf-8"?>
<p:tagLst xmlns:p="http://schemas.openxmlformats.org/presentationml/2006/main">
  <p:tag name="KSO_WM_DIAGRAM_VIRTUALLY_FRAME" val="{&quot;height&quot;:420.29976377952744,&quot;left&quot;:405.23913385826773,&quot;top&quot;:56.83062992125984,&quot;width&quot;:464.877716535433}"/>
</p:tagLst>
</file>

<file path=ppt/tags/tag9.xml><?xml version="1.0" encoding="utf-8"?>
<p:tagLst xmlns:p="http://schemas.openxmlformats.org/presentationml/2006/main">
  <p:tag name="KSO_WM_DIAGRAM_VIRTUALLY_FRAME" val="{&quot;height&quot;:420.29976377952744,&quot;left&quot;:405.23913385826773,&quot;top&quot;:56.83062992125984,&quot;width&quot;:464.87771653543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1947</Words>
  <Application>WPS 演示</Application>
  <PresentationFormat>宽屏</PresentationFormat>
  <Paragraphs>206</Paragraphs>
  <Slides>23</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23</vt:i4>
      </vt:variant>
    </vt:vector>
  </HeadingPairs>
  <TitlesOfParts>
    <vt:vector size="37" baseType="lpstr">
      <vt:lpstr>Arial</vt:lpstr>
      <vt:lpstr>宋体</vt:lpstr>
      <vt:lpstr>Wingdings</vt:lpstr>
      <vt:lpstr>仿宋</vt:lpstr>
      <vt:lpstr>微软雅黑</vt:lpstr>
      <vt:lpstr>仿宋_GB2312</vt:lpstr>
      <vt:lpstr>Times New Roman</vt:lpstr>
      <vt:lpstr>Calibri</vt:lpstr>
      <vt:lpstr>Arial Unicode MS</vt:lpstr>
      <vt:lpstr>Cambria Math</vt:lpstr>
      <vt:lpstr>方正准圆简体</vt:lpstr>
      <vt:lpstr>CMR8</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error</cp:lastModifiedBy>
  <cp:revision>87</cp:revision>
  <dcterms:created xsi:type="dcterms:W3CDTF">2022-11-26T15:13:00Z</dcterms:created>
  <dcterms:modified xsi:type="dcterms:W3CDTF">2024-08-05T04:58:52Z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B798D53A46C946E39278872A0C90F8EF</vt:lpwstr>
  </property>
  <property fmtid="{D5CDD505-2E9C-101B-9397-08002B2CF9AE}" pid="3" name="KSOProductBuildVer">
    <vt:lpwstr>2052-12.1.0.17147</vt:lpwstr>
  </property>
</Properties>
</file>