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heme/theme4.xml" ContentType="application/vnd.openxmlformats-officedocument.theme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2" r:id="rId2"/>
    <p:sldMasterId id="2147483684" r:id="rId3"/>
  </p:sldMasterIdLst>
  <p:notesMasterIdLst>
    <p:notesMasterId r:id="rId20"/>
  </p:notesMasterIdLst>
  <p:sldIdLst>
    <p:sldId id="256" r:id="rId4"/>
    <p:sldId id="257" r:id="rId5"/>
    <p:sldId id="259" r:id="rId6"/>
    <p:sldId id="260" r:id="rId7"/>
    <p:sldId id="283" r:id="rId8"/>
    <p:sldId id="279" r:id="rId9"/>
    <p:sldId id="265" r:id="rId10"/>
    <p:sldId id="287" r:id="rId11"/>
    <p:sldId id="284" r:id="rId12"/>
    <p:sldId id="285" r:id="rId13"/>
    <p:sldId id="288" r:id="rId14"/>
    <p:sldId id="289" r:id="rId15"/>
    <p:sldId id="291" r:id="rId16"/>
    <p:sldId id="293" r:id="rId17"/>
    <p:sldId id="296" r:id="rId18"/>
    <p:sldId id="290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A5597-E1A6-402F-A51B-BC53DBB944EF}" type="datetimeFigureOut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84F3C6-038B-453A-83D2-7FA9AFE22C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1626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73.xml"/><Relationship Id="rId4" Type="http://schemas.openxmlformats.org/officeDocument/2006/relationships/tags" Target="../tags/tag7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78.xml"/><Relationship Id="rId4" Type="http://schemas.openxmlformats.org/officeDocument/2006/relationships/tags" Target="../tags/tag77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83.xml"/><Relationship Id="rId4" Type="http://schemas.openxmlformats.org/officeDocument/2006/relationships/tags" Target="../tags/tag8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97.xml"/><Relationship Id="rId3" Type="http://schemas.openxmlformats.org/officeDocument/2006/relationships/tags" Target="../tags/tag92.xml"/><Relationship Id="rId7" Type="http://schemas.openxmlformats.org/officeDocument/2006/relationships/tags" Target="../tags/tag96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9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0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15.xml"/><Relationship Id="rId4" Type="http://schemas.openxmlformats.org/officeDocument/2006/relationships/tags" Target="../tags/tag11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19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24.xml"/><Relationship Id="rId4" Type="http://schemas.openxmlformats.org/officeDocument/2006/relationships/tags" Target="../tags/tag12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919C74-6166-5A8E-D089-B7C26B158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9353AF-A8C9-987E-D339-724BB96F8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623AB1-4924-202D-A8FD-75D6A2952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042D9-FEE3-4503-8090-D95D82BBC27A}" type="datetime1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943B1F-88BC-38FA-32BB-56F711CE5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1BA1F5-DE67-2CD9-7468-D6EB47A24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19A9E-EC14-4E39-9F3D-95713ABF6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8741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A02AB5-1922-C36D-6815-0BD098764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1E6B43C-1F14-F199-A99A-643F459DA9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EE2FEF-BBCE-64E1-FCE1-F35C7BE40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C71C-64C1-4B1B-A449-1FC05EE248D8}" type="datetime1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3BBFEE-84D1-3362-E16B-D53D60BC8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3FE8A6-FD09-13FF-41DE-BD68B4280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19A9E-EC14-4E39-9F3D-95713ABF6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284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4722F6C-C943-55F6-B66E-1FE7AA2DAE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D3E4BC5-443B-FECE-4BEA-D731DF576A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A642FB-F972-A5AE-EF31-3023F230C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A2CA-6350-462B-8B58-919BF99B752E}" type="datetime1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53BE2DC-22A5-8635-7B9A-6E108D865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C9F11C-228D-68A5-18B5-6A3B2A742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19A9E-EC14-4E39-9F3D-95713ABF6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696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02351B3C-ECD8-4865-A5A7-15311A5EE86E}" type="datetime1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89296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FE7A48BB-C6E0-4081-B6E4-3FC272FC7B7D}" type="datetime1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3742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C4B77491-D454-410A-9819-8167F9036B3D}" type="datetime1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70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3562F538-E089-4DEB-9F99-301EC76F6046}" type="datetime1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531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1C2A949E-486A-4AC4-9A18-4D464DF52F5C}" type="datetime1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276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0F7CC160-A7CC-42D1-B595-9B812257CCD5}" type="datetime1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102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532B12B1-D556-4397-8B76-86D51C561FEB}" type="datetime1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2002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4F7DBBF3-4A86-4F35-8954-F6567A237875}" type="datetime1">
              <a:rPr lang="zh-CN" altLang="en-US" smtClean="0"/>
              <a:t>2024/8/4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57899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F50CF1-0641-E066-52A7-0778E3835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00AFA8-8AE7-A332-FFFB-815C2521E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8FEDF5-BF8E-C1FC-D3AF-02F14D47A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DB812-6F09-48DC-B2BE-BCD7597FC6C0}" type="datetime1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0962CF-BC2D-5FD8-FC9B-1D84CBD6D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FFAF7A-72CA-B408-4411-399168271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19A9E-EC14-4E39-9F3D-95713ABF6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7541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B4034D8-CBAC-4B78-99C3-73D3D96FFBAF}" type="datetime1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431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50BB4D0D-7683-49E1-BBFB-76B07104C13C}" type="datetime1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68210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54ACCD5C-DABC-4516-8B80-73D3B7566430}" type="datetime1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995447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433708FA-37C1-498B-B8A2-E1C3A05B9042}" type="datetime1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736625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C3F2C7A5-8C3E-429A-AE39-094463C454AC}" type="datetime1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7879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7D279D2-E68C-447C-9CDF-5E4B6A24DEF4}" type="datetime1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36525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6189D5A1-691D-4805-9103-21EFD9303293}" type="datetime1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93246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81C5E67B-88D6-4765-A37A-4778C6F51DF6}" type="datetime1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9736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F72A6EC3-506F-4552-AA46-15C0823BBDA6}" type="datetime1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8911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A5542160-750B-4EE8-8350-BCE5CCDE3A48}" type="datetime1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692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0F3847-2151-2292-E692-12B588E00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AE495AC-5D28-7DAD-1E59-44CF34E5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6FE182-4B1B-0166-DCB3-976801DB8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88A18-4030-4707-99E6-C360B9DA4FA9}" type="datetime1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465E5F-B92F-0894-BCD7-7E398F097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925EE8A-3220-EE58-B0A0-C234028B7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19A9E-EC14-4E39-9F3D-95713ABF6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9542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646B5544-1218-4D60-9865-9B7DF969FB4D}" type="datetime1">
              <a:rPr lang="zh-CN" altLang="en-US" smtClean="0"/>
              <a:t>2024/8/4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027294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1993806-2F4F-4AD0-8895-94A781D38A2E}" type="datetime1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3699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C0C77AB5-D786-4BD1-892E-E4EEE0AE31E3}" type="datetime1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547986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5E0A98F6-8755-40C7-B491-0469B922BE58}" type="datetime1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3432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545AB7-B09A-7D03-00F0-821FACDD7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5027107-26AC-A2F3-498C-BFB5BEE5C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E7021CA-5F70-28FB-263A-98D08C252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5BE131D-0700-A4C7-4D5E-D972747D3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6D479-5EF1-4EC8-A6D3-545E13630839}" type="datetime1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8DD11E3-EEBB-FF3F-30FE-B041F614C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A9FB7C0-4B9B-DCFF-E136-7D62BAD15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19A9E-EC14-4E39-9F3D-95713ABF6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169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BDB61D-02C8-7C36-0417-5C243DD5E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4D940B8-91D6-46EF-E60C-89A60B75F9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10AA88-45D0-5D78-DFA6-0532C3A9C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2AD8C3B-C077-1BDB-E22C-EDC427E9DD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CB6DBC4-EE22-5477-590F-B4C109B6C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3DC4FD2-353E-8CAF-8A78-86705768C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CB3-4D5E-4C0E-9695-0BE6AE3172DA}" type="datetime1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5A2DA3F-3481-F3A4-78DB-524337F09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67DF8E-F42B-35CD-0AE1-57252D3CE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19A9E-EC14-4E39-9F3D-95713ABF6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2217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6D9672-B3E0-6B39-2ADE-C71E99094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901AB08-B78A-7F6E-C020-351B5BEF7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7DE5E-0563-461E-A9A5-66E84B421AF3}" type="datetime1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12CB8B-1A69-A605-0E31-4B3423538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0CBF86-CB44-D139-7A03-126DD6A59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19A9E-EC14-4E39-9F3D-95713ABF6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406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F518431-4345-51F2-9FF7-86689DE67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AE9-67E2-4084-BB5D-7822E58C1BB3}" type="datetime1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64B600E-9AF8-CDF1-F808-8FC726280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DA85AAF-369F-C13F-5A5D-031846D18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19A9E-EC14-4E39-9F3D-95713ABF6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4263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83A9E-E754-FACA-945F-569DAE8D9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766EA3-C0BD-476B-E852-2240795D2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05391E-2C5D-7614-A3D4-A97F88CFBF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1D9686C-0DD4-84CC-8623-37E72275E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D97E9-D51A-4928-B0C8-0023F681DB84}" type="datetime1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0B1041E-D291-2803-98F3-3D379796E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DF5C1EF-4C67-BA62-F60D-08063721B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19A9E-EC14-4E39-9F3D-95713ABF6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5397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BC0855-BD80-2929-5D83-696C30D4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7670C63-9D40-B5B0-8303-42A5670CE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E3012B7-07F3-85F1-8C7E-65487D51D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6F34F88-5CE0-BEA3-C5AF-39F430C95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7F6F8-58D1-4A0F-A2DE-E7194E2A778C}" type="datetime1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00C4AC0-1A80-B51A-E43D-9F6063343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5DBCD8-B399-1558-285F-00C08AD5B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19A9E-EC14-4E39-9F3D-95713ABF6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622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63.xml"/><Relationship Id="rId18" Type="http://schemas.openxmlformats.org/officeDocument/2006/relationships/tags" Target="../tags/tag68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67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66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65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B4116B7-C3EF-BD66-A372-43688616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13AB955-FDFE-08C4-0103-901413428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397CDA-DC4A-D90A-22E4-92B524CB69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34D52-8A08-4239-AAC2-895175DB2DFF}" type="datetime1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6D83C4-3AD9-498A-7E60-A8F0E1C64C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6212688-1BE7-B021-E2F6-0002444325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19A9E-EC14-4E39-9F3D-95713ABF6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466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1AF77CDC-7268-4752-AC75-80C96909CCA0}" type="datetime1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399519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9119D-61F6-4833-A161-BA5C0F6188E7}" type="datetime1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258501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png"/><Relationship Id="rId5" Type="http://schemas.openxmlformats.org/officeDocument/2006/relationships/image" Target="../media/image3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5" Type="http://schemas.openxmlformats.org/officeDocument/2006/relationships/image" Target="../media/image380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7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ov"/><Relationship Id="rId2" Type="http://schemas.microsoft.com/office/2007/relationships/media" Target="../media/media1.mov"/><Relationship Id="rId1" Type="http://schemas.openxmlformats.org/officeDocument/2006/relationships/tags" Target="../tags/tag125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77AD96-8302-A5B5-E438-171018E4FF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624" y="2070013"/>
            <a:ext cx="11396749" cy="1263390"/>
          </a:xfrm>
        </p:spPr>
        <p:txBody>
          <a:bodyPr>
            <a:normAutofit/>
          </a:bodyPr>
          <a:lstStyle/>
          <a:p>
            <a:r>
              <a:rPr lang="en-US" altLang="zh-CN" sz="3200" dirty="0"/>
              <a:t>Weighing supermassive black holes using tidal disruption events in </a:t>
            </a:r>
            <a:r>
              <a:rPr lang="en-US" altLang="zh-CN" sz="3200" dirty="0" err="1"/>
              <a:t>Mephisto</a:t>
            </a:r>
            <a:r>
              <a:rPr lang="en-US" altLang="zh-CN" sz="3200" dirty="0"/>
              <a:t> survey</a:t>
            </a:r>
            <a:endParaRPr lang="zh-CN" altLang="en-US" sz="4800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D623190-713B-4015-A605-23199D239A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8" y="3816647"/>
            <a:ext cx="9144000" cy="904981"/>
          </a:xfrm>
        </p:spPr>
        <p:txBody>
          <a:bodyPr>
            <a:normAutofit/>
          </a:bodyPr>
          <a:lstStyle/>
          <a:p>
            <a:r>
              <a:rPr lang="en-US" altLang="zh-CN" dirty="0"/>
              <a:t>Shiyan Zhong</a:t>
            </a:r>
          </a:p>
          <a:p>
            <a:r>
              <a:rPr lang="en-US" altLang="zh-CN" dirty="0"/>
              <a:t>Collaboration: </a:t>
            </a:r>
            <a:r>
              <a:rPr lang="en-US" altLang="zh-CN" dirty="0" err="1"/>
              <a:t>Mephisto</a:t>
            </a:r>
            <a:r>
              <a:rPr lang="en-US" altLang="zh-CN" dirty="0"/>
              <a:t> team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B915582-EF35-7E14-0C84-809F66ED2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158676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E3B6952-6166-D916-AC8F-696473A08816}"/>
              </a:ext>
            </a:extLst>
          </p:cNvPr>
          <p:cNvSpPr txBox="1"/>
          <p:nvPr/>
        </p:nvSpPr>
        <p:spPr>
          <a:xfrm>
            <a:off x="1421476" y="5868785"/>
            <a:ext cx="9975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银河系及近邻星系多波段全色时域研究研讨会</a:t>
            </a:r>
            <a:endParaRPr lang="en-US" altLang="zh-CN" dirty="0"/>
          </a:p>
          <a:p>
            <a:pPr algn="ctr"/>
            <a:r>
              <a:rPr lang="en-US" altLang="zh-CN" dirty="0"/>
              <a:t>2024-08-05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88322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0A1C953F-8A29-011A-F369-8D1E4C220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27" y="1000252"/>
            <a:ext cx="8788886" cy="572783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EEA7F33-FDFF-4D62-33D1-5559E383B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37" y="91440"/>
            <a:ext cx="10969200" cy="705600"/>
          </a:xfrm>
        </p:spPr>
        <p:txBody>
          <a:bodyPr>
            <a:normAutofit/>
          </a:bodyPr>
          <a:lstStyle/>
          <a:p>
            <a:r>
              <a:rPr lang="en-US" altLang="zh-CN" sz="2800" dirty="0"/>
              <a:t>Composite light curves and fitting results</a:t>
            </a:r>
            <a:endParaRPr lang="zh-CN" altLang="en-US" sz="28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CDDA5E3-E092-6204-7566-2AC221ABD450}"/>
              </a:ext>
            </a:extLst>
          </p:cNvPr>
          <p:cNvSpPr txBox="1"/>
          <p:nvPr/>
        </p:nvSpPr>
        <p:spPr>
          <a:xfrm>
            <a:off x="2474234" y="797040"/>
            <a:ext cx="16722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 err="1"/>
              <a:t>Mephisto</a:t>
            </a:r>
            <a:r>
              <a:rPr lang="en-US" altLang="zh-CN" sz="1100" dirty="0"/>
              <a:t> + ASASSN g</a:t>
            </a:r>
            <a:endParaRPr lang="zh-CN" altLang="en-US" sz="11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6552554-81E8-CADB-5855-781147BA65EA}"/>
              </a:ext>
            </a:extLst>
          </p:cNvPr>
          <p:cNvSpPr txBox="1"/>
          <p:nvPr/>
        </p:nvSpPr>
        <p:spPr>
          <a:xfrm>
            <a:off x="7316024" y="807396"/>
            <a:ext cx="16722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 err="1"/>
              <a:t>Mephisto</a:t>
            </a:r>
            <a:r>
              <a:rPr lang="en-US" altLang="zh-CN" sz="1100" dirty="0"/>
              <a:t> + ATLAS c</a:t>
            </a:r>
            <a:endParaRPr lang="zh-CN" altLang="en-US" sz="11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B1E114F-0A37-1A9B-96D0-5EEC01FE9002}"/>
              </a:ext>
            </a:extLst>
          </p:cNvPr>
          <p:cNvSpPr txBox="1"/>
          <p:nvPr/>
        </p:nvSpPr>
        <p:spPr>
          <a:xfrm>
            <a:off x="2109711" y="3864167"/>
            <a:ext cx="24013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 err="1"/>
              <a:t>Mephisto</a:t>
            </a:r>
            <a:r>
              <a:rPr lang="en-US" altLang="zh-CN" sz="1100" dirty="0"/>
              <a:t> + ASASSN g + ATLAS c</a:t>
            </a:r>
            <a:endParaRPr lang="zh-CN" altLang="en-US" sz="11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C3AC24A-EA73-D438-C2CF-7C855AC7989E}"/>
              </a:ext>
            </a:extLst>
          </p:cNvPr>
          <p:cNvSpPr txBox="1"/>
          <p:nvPr/>
        </p:nvSpPr>
        <p:spPr>
          <a:xfrm>
            <a:off x="6816245" y="3778688"/>
            <a:ext cx="29428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 err="1"/>
              <a:t>Mephisto</a:t>
            </a:r>
            <a:r>
              <a:rPr lang="en-US" altLang="zh-CN" sz="1100" dirty="0"/>
              <a:t> + ASASSN g + ATLAS c/o</a:t>
            </a:r>
            <a:endParaRPr lang="zh-CN" altLang="en-US" sz="11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32D0977-378E-647C-9FB1-9F3496F30A35}"/>
              </a:ext>
            </a:extLst>
          </p:cNvPr>
          <p:cNvSpPr txBox="1"/>
          <p:nvPr/>
        </p:nvSpPr>
        <p:spPr>
          <a:xfrm>
            <a:off x="3557847" y="1105284"/>
            <a:ext cx="773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AS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02966D9-CBB1-5120-7377-62758B2F5ECC}"/>
              </a:ext>
            </a:extLst>
          </p:cNvPr>
          <p:cNvSpPr txBox="1"/>
          <p:nvPr/>
        </p:nvSpPr>
        <p:spPr>
          <a:xfrm>
            <a:off x="8215221" y="1105284"/>
            <a:ext cx="773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ATc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57CD2FF-DF6E-1D2B-1EE1-951B242F2054}"/>
              </a:ext>
            </a:extLst>
          </p:cNvPr>
          <p:cNvSpPr txBox="1"/>
          <p:nvPr/>
        </p:nvSpPr>
        <p:spPr>
          <a:xfrm>
            <a:off x="3429000" y="4155425"/>
            <a:ext cx="1234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AS+ATc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7294E77-59A3-256E-848E-0F09FB3AE089}"/>
              </a:ext>
            </a:extLst>
          </p:cNvPr>
          <p:cNvSpPr txBox="1"/>
          <p:nvPr/>
        </p:nvSpPr>
        <p:spPr>
          <a:xfrm>
            <a:off x="7984543" y="4172050"/>
            <a:ext cx="1234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AS+ATco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A23BDF-DFA2-293D-24E3-F911B0187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8265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EA7F33-FDFF-4D62-33D1-5559E383B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4329"/>
            <a:ext cx="5070764" cy="705600"/>
          </a:xfrm>
        </p:spPr>
        <p:txBody>
          <a:bodyPr>
            <a:normAutofit fontScale="90000"/>
          </a:bodyPr>
          <a:lstStyle/>
          <a:p>
            <a:r>
              <a:rPr lang="en-US" altLang="zh-CN" sz="2800" dirty="0"/>
              <a:t>Composite light curves and fitting results</a:t>
            </a:r>
            <a:endParaRPr lang="zh-CN" altLang="en-US" sz="28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861881C-B6C5-AA46-CC0F-71B6ECB39E94}"/>
              </a:ext>
            </a:extLst>
          </p:cNvPr>
          <p:cNvSpPr txBox="1"/>
          <p:nvPr/>
        </p:nvSpPr>
        <p:spPr>
          <a:xfrm>
            <a:off x="163692" y="4825394"/>
            <a:ext cx="5067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Zhu et al. (2023):                          , derived from BH mass – galaxy mass relation. </a:t>
            </a:r>
            <a:endParaRPr lang="zh-CN" altLang="en-US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517571A9-6503-EC82-B4FC-8F69C1A64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305" y="4845371"/>
            <a:ext cx="1477609" cy="2795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D5F538B-7A1C-DF8C-0DCA-152EF2E46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5542" y="0"/>
            <a:ext cx="6506457" cy="620960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3AE7E1D-EACD-889A-B4A4-4A2FD8BE0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46645"/>
            <a:ext cx="5602778" cy="172462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DE1C739-91C7-5E16-0815-443A8FB08520}"/>
              </a:ext>
            </a:extLst>
          </p:cNvPr>
          <p:cNvSpPr txBox="1"/>
          <p:nvPr/>
        </p:nvSpPr>
        <p:spPr>
          <a:xfrm>
            <a:off x="7523018" y="184329"/>
            <a:ext cx="773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AS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5A0735F-C972-3B6A-853E-994AF89A62F0}"/>
              </a:ext>
            </a:extLst>
          </p:cNvPr>
          <p:cNvSpPr txBox="1"/>
          <p:nvPr/>
        </p:nvSpPr>
        <p:spPr>
          <a:xfrm>
            <a:off x="10706192" y="167797"/>
            <a:ext cx="773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ATc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F9D0537-B330-9E55-7F8E-F8E6CD075CD0}"/>
              </a:ext>
            </a:extLst>
          </p:cNvPr>
          <p:cNvSpPr txBox="1"/>
          <p:nvPr/>
        </p:nvSpPr>
        <p:spPr>
          <a:xfrm>
            <a:off x="7136476" y="3354249"/>
            <a:ext cx="1234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AS+ATc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EC41280-7842-78B0-DD38-5933A996F338}"/>
              </a:ext>
            </a:extLst>
          </p:cNvPr>
          <p:cNvSpPr txBox="1"/>
          <p:nvPr/>
        </p:nvSpPr>
        <p:spPr>
          <a:xfrm>
            <a:off x="10389524" y="3354249"/>
            <a:ext cx="1234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AS+ATco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9C1AF17F-76FB-A2D4-08FA-A31E906206D6}"/>
                  </a:ext>
                </a:extLst>
              </p:cNvPr>
              <p:cNvSpPr txBox="1"/>
              <p:nvPr/>
            </p:nvSpPr>
            <p:spPr>
              <a:xfrm>
                <a:off x="268206" y="2956672"/>
                <a:ext cx="4996131" cy="13353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Origin of AT 2023clx:</a:t>
                </a:r>
              </a:p>
              <a:p>
                <a:pPr marL="342900" indent="-342900">
                  <a:lnSpc>
                    <a:spcPct val="150000"/>
                  </a:lnSpc>
                  <a:buAutoNum type="alphaLcParenR"/>
                </a:pPr>
                <a:r>
                  <a:rPr lang="en-US" altLang="zh-CN" dirty="0"/>
                  <a:t>Full disruption (b&gt;1) of a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0.1 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star</a:t>
                </a:r>
              </a:p>
              <a:p>
                <a:pPr marL="342900" indent="-342900">
                  <a:lnSpc>
                    <a:spcPct val="150000"/>
                  </a:lnSpc>
                  <a:buAutoNum type="alphaLcParenR"/>
                </a:pPr>
                <a:r>
                  <a:rPr lang="en-US" altLang="zh-CN" dirty="0"/>
                  <a:t>Partial disruption (b&lt;1) of a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1 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star</a:t>
                </a:r>
                <a:endParaRPr lang="zh-CN" altLang="en-US" dirty="0"/>
              </a:p>
            </p:txBody>
          </p:sp>
        </mc:Choice>
        <mc:Fallback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9C1AF17F-76FB-A2D4-08FA-A31E906206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06" y="2956672"/>
                <a:ext cx="4996131" cy="1335366"/>
              </a:xfrm>
              <a:prstGeom prst="rect">
                <a:avLst/>
              </a:prstGeom>
              <a:blipFill>
                <a:blip r:embed="rId5"/>
                <a:stretch>
                  <a:fillRect l="-1098" b="-54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1871C49C-3AF9-DC60-36F3-71F04B2A4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05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EA7F33-FDFF-4D62-33D1-5559E383B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37" y="91440"/>
            <a:ext cx="7554698" cy="705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/>
              <a:t>Energy source for the optical radiation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67A89E3A-8FC3-9C9F-8B28-2940A93272DD}"/>
                  </a:ext>
                </a:extLst>
              </p:cNvPr>
              <p:cNvSpPr txBox="1"/>
              <p:nvPr/>
            </p:nvSpPr>
            <p:spPr>
              <a:xfrm>
                <a:off x="288025" y="797040"/>
                <a:ext cx="7251619" cy="54763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Emitted from reprocessing layer (RL), powered by classic accretion disk (AD)</a:t>
                </a:r>
                <a:endParaRPr lang="zh-CN" altLang="en-US" dirty="0"/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Based on the BH mass, stellar mass and beta values</a:t>
                </a:r>
              </a:p>
              <a:p>
                <a:pPr marL="1200150" lvl="2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&gt;10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: apsidal precession is weak, unlikely for quick circularization and super-Eddington accretion</a:t>
                </a:r>
              </a:p>
              <a:p>
                <a:pPr marL="1200150" lvl="2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Radiation efficiency: all fitting models report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zh-CN" altLang="en-US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func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close to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altLang="zh-CN" dirty="0"/>
                  <a:t>, much lower than circular accretion disk (~0.1)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Powered by stream-stream collision </a:t>
                </a:r>
                <a:r>
                  <a:rPr lang="en-US" altLang="zh-CN" sz="1400" dirty="0"/>
                  <a:t>(Piran+2015; Ryu+2023)</a:t>
                </a:r>
                <a:endParaRPr lang="en-US" altLang="zh-CN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X-ray: non-detection between MJD 60000 – 60100 </a:t>
                </a:r>
                <a:r>
                  <a:rPr lang="en-US" altLang="zh-CN" sz="1400" dirty="0"/>
                  <a:t>(Zhu et al. 2023)</a:t>
                </a:r>
                <a:endParaRPr lang="en-US" altLang="zh-CN" dirty="0"/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Debris circularization is slow in AT 2023clx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We expect X-ray emerges at 100~600 days after optical peak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Future X-ray monitoring is needed</a:t>
                </a:r>
                <a:endParaRPr lang="zh-CN" altLang="en-US" dirty="0"/>
              </a:p>
            </p:txBody>
          </p:sp>
        </mc:Choice>
        <mc:Fallback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67A89E3A-8FC3-9C9F-8B28-2940A93272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25" y="797040"/>
                <a:ext cx="7251619" cy="5476371"/>
              </a:xfrm>
              <a:prstGeom prst="rect">
                <a:avLst/>
              </a:prstGeom>
              <a:blipFill>
                <a:blip r:embed="rId2"/>
                <a:stretch>
                  <a:fillRect l="-504" r="-1429" b="-8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组合 14">
            <a:extLst>
              <a:ext uri="{FF2B5EF4-FFF2-40B4-BE49-F238E27FC236}">
                <a16:creationId xmlns:a16="http://schemas.microsoft.com/office/drawing/2014/main" id="{C6B64406-898D-566C-FB4D-402A9AA1666B}"/>
              </a:ext>
            </a:extLst>
          </p:cNvPr>
          <p:cNvGrpSpPr/>
          <p:nvPr/>
        </p:nvGrpSpPr>
        <p:grpSpPr>
          <a:xfrm>
            <a:off x="8129855" y="284751"/>
            <a:ext cx="3759782" cy="2696476"/>
            <a:chOff x="8129855" y="284751"/>
            <a:chExt cx="3759782" cy="2696476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947FB1F-733E-70F5-8A8E-9B398EDC0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29855" y="650255"/>
              <a:ext cx="3759782" cy="2330972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F1849E03-BA2D-FC58-A484-8C62B3A1B832}"/>
                </a:ext>
              </a:extLst>
            </p:cNvPr>
            <p:cNvSpPr txBox="1"/>
            <p:nvPr/>
          </p:nvSpPr>
          <p:spPr>
            <a:xfrm>
              <a:off x="8877600" y="284751"/>
              <a:ext cx="215757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dirty="0"/>
                <a:t>AD + RL </a:t>
              </a:r>
              <a:r>
                <a:rPr lang="en-US" altLang="zh-CN" sz="1200" dirty="0"/>
                <a:t>(Roth+2020)</a:t>
              </a:r>
              <a:endParaRPr lang="zh-CN" altLang="en-US" sz="1600" dirty="0"/>
            </a:p>
          </p:txBody>
        </p:sp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3FE7E4D2-D3E4-66BD-8011-1F413DB629B7}"/>
              </a:ext>
            </a:extLst>
          </p:cNvPr>
          <p:cNvSpPr/>
          <p:nvPr/>
        </p:nvSpPr>
        <p:spPr>
          <a:xfrm>
            <a:off x="8644334" y="1978121"/>
            <a:ext cx="283924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Unlikely</a:t>
            </a:r>
            <a:endParaRPr lang="zh-CN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826131AE-BD2F-6532-7813-DFA709AB3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12</a:t>
            </a:fld>
            <a:endParaRPr lang="zh-CN" altLang="en-US"/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3B2264BB-7529-09EB-65F7-95B3A58DE74C}"/>
              </a:ext>
            </a:extLst>
          </p:cNvPr>
          <p:cNvGrpSpPr/>
          <p:nvPr/>
        </p:nvGrpSpPr>
        <p:grpSpPr>
          <a:xfrm>
            <a:off x="8751958" y="3087373"/>
            <a:ext cx="2951284" cy="3698029"/>
            <a:chOff x="8751958" y="3087373"/>
            <a:chExt cx="2951284" cy="3698029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F5EA7D8-C9CC-BDAB-675B-643412C18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77102" y="3429000"/>
              <a:ext cx="2295222" cy="3356402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EEA5DFE5-2877-17A6-3240-52C0E0B6276C}"/>
                </a:ext>
              </a:extLst>
            </p:cNvPr>
            <p:cNvSpPr txBox="1"/>
            <p:nvPr/>
          </p:nvSpPr>
          <p:spPr>
            <a:xfrm>
              <a:off x="8751958" y="3087373"/>
              <a:ext cx="29512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/>
                <a:t>Stream-stream collision </a:t>
              </a:r>
              <a:r>
                <a:rPr lang="en-US" altLang="zh-CN" sz="1400" dirty="0"/>
                <a:t>(</a:t>
              </a:r>
              <a:r>
                <a:rPr lang="en-US" altLang="zh-CN" sz="1400" dirty="0" err="1"/>
                <a:t>Bonnerot</a:t>
              </a:r>
              <a:r>
                <a:rPr lang="en-US" altLang="zh-CN" sz="1400" dirty="0"/>
                <a:t> &amp; Stone 2020)</a:t>
              </a:r>
              <a:endParaRPr lang="zh-CN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2835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4DFD82-8FAE-8813-8A47-DD9BF5822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00" y="325767"/>
            <a:ext cx="10969200" cy="705600"/>
          </a:xfrm>
        </p:spPr>
        <p:txBody>
          <a:bodyPr/>
          <a:lstStyle/>
          <a:p>
            <a:r>
              <a:rPr lang="en-US" altLang="zh-CN" dirty="0"/>
              <a:t>Estimation of detections for </a:t>
            </a:r>
            <a:r>
              <a:rPr lang="en-US" altLang="zh-CN" dirty="0" err="1"/>
              <a:t>Mephisto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0DA39D-B46E-3FAA-2F4C-DCF38636E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764" y="1232470"/>
            <a:ext cx="5326886" cy="4759200"/>
          </a:xfrm>
        </p:spPr>
        <p:txBody>
          <a:bodyPr/>
          <a:lstStyle/>
          <a:p>
            <a:r>
              <a:rPr lang="en-US" altLang="zh-CN" dirty="0"/>
              <a:t>We select the non-AGN galaxies (z&lt;0.4) in northern sky</a:t>
            </a:r>
          </a:p>
          <a:p>
            <a:r>
              <a:rPr lang="en-US" altLang="zh-CN" dirty="0"/>
              <a:t>Assign BH mass to each selected galaxy according to its total stellar mass</a:t>
            </a:r>
          </a:p>
          <a:p>
            <a:pPr lvl="1"/>
            <a:r>
              <a:rPr lang="en-US" altLang="zh-CN" dirty="0"/>
              <a:t>Using 5 different random seeds</a:t>
            </a:r>
          </a:p>
          <a:p>
            <a:r>
              <a:rPr lang="en-US" altLang="zh-CN" dirty="0"/>
              <a:t>Then compute the event rate for each selected galaxy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7E4E0E6-3842-E93C-086A-E9B311656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650" y="1232470"/>
            <a:ext cx="6672349" cy="450582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939CDC5-FB17-EAE2-D815-7C2CAD835460}"/>
              </a:ext>
            </a:extLst>
          </p:cNvPr>
          <p:cNvSpPr txBox="1"/>
          <p:nvPr/>
        </p:nvSpPr>
        <p:spPr>
          <a:xfrm>
            <a:off x="7687195" y="4058981"/>
            <a:ext cx="6097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http://glade.elte.hu/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CF374F9-5F57-0727-A04A-654B24955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420" y="4037733"/>
            <a:ext cx="2381582" cy="7811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E17FEE6-9ED4-0611-0B36-06AAE5F99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999" y="4900100"/>
            <a:ext cx="495369" cy="32389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66B4BDB-366E-C2EA-1F73-DE6E716CE8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3368" y="4923915"/>
            <a:ext cx="1857634" cy="27626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0A9EC64-9E3B-D341-92BE-969E2549B3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7268" y="5430784"/>
            <a:ext cx="1057423" cy="24768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D058EC02-3439-0ADE-EED7-6EA97E2A2CA4}"/>
                  </a:ext>
                </a:extLst>
              </p:cNvPr>
              <p:cNvSpPr txBox="1"/>
              <p:nvPr/>
            </p:nvSpPr>
            <p:spPr>
              <a:xfrm>
                <a:off x="465513" y="5902166"/>
                <a:ext cx="4492522" cy="4077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/>
                  <a:t>Total event number per year: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06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sub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34</m:t>
                        </m:r>
                      </m:sup>
                    </m:sSubSup>
                  </m:oMath>
                </a14:m>
                <a:r>
                  <a:rPr lang="en-US" altLang="zh-CN" sz="2000" dirty="0"/>
                  <a:t> </a:t>
                </a:r>
                <a:endParaRPr lang="zh-CN" altLang="en-US" sz="2000" dirty="0"/>
              </a:p>
            </p:txBody>
          </p:sp>
        </mc:Choice>
        <mc:Fallback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D058EC02-3439-0ADE-EED7-6EA97E2A2C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513" y="5902166"/>
                <a:ext cx="4492522" cy="407740"/>
              </a:xfrm>
              <a:prstGeom prst="rect">
                <a:avLst/>
              </a:prstGeom>
              <a:blipFill>
                <a:blip r:embed="rId7"/>
                <a:stretch>
                  <a:fillRect l="-1357" t="-4478" b="-268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B0418A-27E5-ADE4-A11C-D7220735E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0931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4DFD82-8FAE-8813-8A47-DD9BF5822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00" y="325767"/>
            <a:ext cx="10969200" cy="705600"/>
          </a:xfrm>
        </p:spPr>
        <p:txBody>
          <a:bodyPr/>
          <a:lstStyle/>
          <a:p>
            <a:r>
              <a:rPr lang="en-US" altLang="zh-CN" dirty="0"/>
              <a:t>Estimation of detections for </a:t>
            </a:r>
            <a:r>
              <a:rPr lang="en-US" altLang="zh-CN" dirty="0" err="1"/>
              <a:t>Mephisto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表格 7">
                <a:extLst>
                  <a:ext uri="{FF2B5EF4-FFF2-40B4-BE49-F238E27FC236}">
                    <a16:creationId xmlns:a16="http://schemas.microsoft.com/office/drawing/2014/main" id="{AEBDBAD6-7952-4390-7240-396304E97E9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44868585"/>
                  </p:ext>
                </p:extLst>
              </p:nvPr>
            </p:nvGraphicFramePr>
            <p:xfrm>
              <a:off x="608400" y="2588265"/>
              <a:ext cx="4424449" cy="185483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85171">
                      <a:extLst>
                        <a:ext uri="{9D8B030D-6E8A-4147-A177-3AD203B41FA5}">
                          <a16:colId xmlns:a16="http://schemas.microsoft.com/office/drawing/2014/main" val="3645026213"/>
                        </a:ext>
                      </a:extLst>
                    </a:gridCol>
                    <a:gridCol w="2439278">
                      <a:extLst>
                        <a:ext uri="{9D8B030D-6E8A-4147-A177-3AD203B41FA5}">
                          <a16:colId xmlns:a16="http://schemas.microsoft.com/office/drawing/2014/main" val="3282059703"/>
                        </a:ext>
                      </a:extLst>
                    </a:gridCol>
                  </a:tblGrid>
                  <a:tr h="462283"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Number per year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76711098"/>
                      </a:ext>
                    </a:extLst>
                  </a:tr>
                  <a:tr h="464499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Swallowed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375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−19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+20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27661789"/>
                      </a:ext>
                    </a:extLst>
                  </a:tr>
                  <a:tr h="464025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Detected TDEs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105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−11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+10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57129262"/>
                      </a:ext>
                    </a:extLst>
                  </a:tr>
                  <a:tr h="464025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Undetected TDEs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527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−23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+23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4118235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表格 7">
                <a:extLst>
                  <a:ext uri="{FF2B5EF4-FFF2-40B4-BE49-F238E27FC236}">
                    <a16:creationId xmlns:a16="http://schemas.microsoft.com/office/drawing/2014/main" id="{AEBDBAD6-7952-4390-7240-396304E97E9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44868585"/>
                  </p:ext>
                </p:extLst>
              </p:nvPr>
            </p:nvGraphicFramePr>
            <p:xfrm>
              <a:off x="608400" y="2588265"/>
              <a:ext cx="4424449" cy="185483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85171">
                      <a:extLst>
                        <a:ext uri="{9D8B030D-6E8A-4147-A177-3AD203B41FA5}">
                          <a16:colId xmlns:a16="http://schemas.microsoft.com/office/drawing/2014/main" val="3645026213"/>
                        </a:ext>
                      </a:extLst>
                    </a:gridCol>
                    <a:gridCol w="2439278">
                      <a:extLst>
                        <a:ext uri="{9D8B030D-6E8A-4147-A177-3AD203B41FA5}">
                          <a16:colId xmlns:a16="http://schemas.microsoft.com/office/drawing/2014/main" val="3282059703"/>
                        </a:ext>
                      </a:extLst>
                    </a:gridCol>
                  </a:tblGrid>
                  <a:tr h="462283"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Number per year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76711098"/>
                      </a:ext>
                    </a:extLst>
                  </a:tr>
                  <a:tr h="464499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Swallowed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81546" t="-106579" r="-998" b="-20394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27661789"/>
                      </a:ext>
                    </a:extLst>
                  </a:tr>
                  <a:tr h="464025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Detected TDEs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81546" t="-203896" r="-998" b="-10129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57129262"/>
                      </a:ext>
                    </a:extLst>
                  </a:tr>
                  <a:tr h="464025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Undetected TDEs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81546" t="-307895" r="-998" b="-26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4118235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07C46AED-59A4-1980-ECF4-753CAF21C7FF}"/>
              </a:ext>
            </a:extLst>
          </p:cNvPr>
          <p:cNvSpPr txBox="1"/>
          <p:nvPr/>
        </p:nvSpPr>
        <p:spPr>
          <a:xfrm>
            <a:off x="608400" y="1023643"/>
            <a:ext cx="113822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Detection criteria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Peak brightness in each bands are 1 mag brighter than the limiting magnitudes (30s exposure)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2E4DFFE7-0FC0-9412-B0E4-4BE90EA94343}"/>
                  </a:ext>
                </a:extLst>
              </p:cNvPr>
              <p:cNvSpPr txBox="1"/>
              <p:nvPr/>
            </p:nvSpPr>
            <p:spPr>
              <a:xfrm>
                <a:off x="608400" y="1920518"/>
                <a:ext cx="6070369" cy="423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</a:rPr>
                          <m:t>𝑝𝑒𝑎𝑘</m:t>
                        </m:r>
                      </m:sub>
                    </m:sSub>
                    <m:r>
                      <a:rPr lang="en-US" altLang="zh-CN" sz="2000" b="0" i="1" dirty="0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</a:rPr>
                          <m:t>𝑙𝑖𝑚𝑖𝑡</m:t>
                        </m:r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</a:rPr>
                          <m:t>,30</m:t>
                        </m:r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CN" sz="2000" b="0" i="1" dirty="0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zh-CN" altLang="en-US" sz="2000" dirty="0"/>
                  <a:t> </a:t>
                </a:r>
                <a:r>
                  <a:rPr lang="en-US" altLang="zh-CN" sz="20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𝑝𝑒𝑎𝑘</m:t>
                        </m:r>
                      </m:sub>
                    </m:sSub>
                    <m:r>
                      <a:rPr lang="en-US" altLang="zh-CN" sz="2000" i="1" dirty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𝑙𝑖𝑚𝑖𝑡</m:t>
                        </m:r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,30</m:t>
                        </m:r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CN" sz="2000" i="1" dirty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2E4DFFE7-0FC0-9412-B0E4-4BE90EA943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00" y="1920518"/>
                <a:ext cx="6070369" cy="423770"/>
              </a:xfrm>
              <a:prstGeom prst="rect">
                <a:avLst/>
              </a:prstGeom>
              <a:blipFill>
                <a:blip r:embed="rId3"/>
                <a:stretch>
                  <a:fillRect t="-7143" b="-18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7CE5292A-7D0F-C5ED-40DF-4781467C87B3}"/>
                  </a:ext>
                </a:extLst>
              </p:cNvPr>
              <p:cNvSpPr txBox="1"/>
              <p:nvPr/>
            </p:nvSpPr>
            <p:spPr>
              <a:xfrm>
                <a:off x="608400" y="4382337"/>
                <a:ext cx="4559392" cy="6706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i="1" dirty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CN" sz="1800" b="0" i="1" dirty="0" smtClean="0">
                              <a:latin typeface="Cambria Math" panose="02040503050406030204" pitchFamily="18" charset="0"/>
                            </a:rPr>
                            <m:t>𝑙𝑖𝑚𝑖𝑡</m:t>
                          </m:r>
                          <m:r>
                            <a:rPr lang="en-US" altLang="zh-CN" sz="1800" b="0" i="1" dirty="0" smtClean="0">
                              <a:latin typeface="Cambria Math" panose="02040503050406030204" pitchFamily="18" charset="0"/>
                            </a:rPr>
                            <m:t>,30</m:t>
                          </m:r>
                          <m:r>
                            <a:rPr lang="en-US" altLang="zh-CN" sz="1800" b="0" i="1" dirty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zh-CN" sz="1800" b="0" i="1" dirty="0" smtClean="0">
                          <a:latin typeface="Cambria Math" panose="02040503050406030204" pitchFamily="18" charset="0"/>
                        </a:rPr>
                        <m:t>=20.5</m:t>
                      </m:r>
                    </m:oMath>
                  </m:oMathPara>
                </a14:m>
                <a:endParaRPr lang="en-US" altLang="zh-CN" sz="18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dirty="0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zh-CN" sz="1800" b="0" i="1" dirty="0" smtClean="0">
                              <a:latin typeface="Cambria Math" panose="02040503050406030204" pitchFamily="18" charset="0"/>
                            </a:rPr>
                            <m:t>𝑙𝑖𝑚𝑖𝑡</m:t>
                          </m:r>
                          <m:r>
                            <a:rPr lang="en-US" altLang="zh-CN" sz="1800" b="0" i="1" dirty="0" smtClean="0">
                              <a:latin typeface="Cambria Math" panose="02040503050406030204" pitchFamily="18" charset="0"/>
                            </a:rPr>
                            <m:t>,30</m:t>
                          </m:r>
                          <m:r>
                            <a:rPr lang="en-US" altLang="zh-CN" sz="1800" b="0" i="1" dirty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zh-CN" sz="1800" b="0" i="1" dirty="0" smtClean="0">
                          <a:latin typeface="Cambria Math" panose="02040503050406030204" pitchFamily="18" charset="0"/>
                        </a:rPr>
                        <m:t>=21.6</m:t>
                      </m:r>
                    </m:oMath>
                  </m:oMathPara>
                </a14:m>
                <a:endParaRPr lang="en-US" altLang="zh-CN" sz="1800" b="0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7CE5292A-7D0F-C5ED-40DF-4781467C87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00" y="4382337"/>
                <a:ext cx="4559392" cy="670696"/>
              </a:xfrm>
              <a:prstGeom prst="rect">
                <a:avLst/>
              </a:prstGeom>
              <a:blipFill>
                <a:blip r:embed="rId5"/>
                <a:stretch>
                  <a:fillRect b="-18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: 圆角 4">
            <a:extLst>
              <a:ext uri="{FF2B5EF4-FFF2-40B4-BE49-F238E27FC236}">
                <a16:creationId xmlns:a16="http://schemas.microsoft.com/office/drawing/2014/main" id="{686475CD-4996-3E9D-40C9-508736601C23}"/>
              </a:ext>
            </a:extLst>
          </p:cNvPr>
          <p:cNvSpPr/>
          <p:nvPr/>
        </p:nvSpPr>
        <p:spPr>
          <a:xfrm>
            <a:off x="457200" y="3524596"/>
            <a:ext cx="4710592" cy="42377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1E47BF2-A44A-F831-791F-8DCC174A7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124BB48-DBD3-32D1-E480-9B34655A73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3000" y="1937940"/>
            <a:ext cx="4681684" cy="459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77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4DFD82-8FAE-8813-8A47-DD9BF5822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00" y="325767"/>
            <a:ext cx="10969200" cy="705600"/>
          </a:xfrm>
        </p:spPr>
        <p:txBody>
          <a:bodyPr/>
          <a:lstStyle/>
          <a:p>
            <a:r>
              <a:rPr lang="en-US" altLang="zh-CN" dirty="0"/>
              <a:t>Estimation of detections for </a:t>
            </a:r>
            <a:r>
              <a:rPr lang="en-US" altLang="zh-CN" dirty="0" err="1"/>
              <a:t>Mephisto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表格 7">
                <a:extLst>
                  <a:ext uri="{FF2B5EF4-FFF2-40B4-BE49-F238E27FC236}">
                    <a16:creationId xmlns:a16="http://schemas.microsoft.com/office/drawing/2014/main" id="{AEBDBAD6-7952-4390-7240-396304E97E9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91262815"/>
                  </p:ext>
                </p:extLst>
              </p:nvPr>
            </p:nvGraphicFramePr>
            <p:xfrm>
              <a:off x="608400" y="2588265"/>
              <a:ext cx="4424449" cy="185483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93484">
                      <a:extLst>
                        <a:ext uri="{9D8B030D-6E8A-4147-A177-3AD203B41FA5}">
                          <a16:colId xmlns:a16="http://schemas.microsoft.com/office/drawing/2014/main" val="3645026213"/>
                        </a:ext>
                      </a:extLst>
                    </a:gridCol>
                    <a:gridCol w="2430965">
                      <a:extLst>
                        <a:ext uri="{9D8B030D-6E8A-4147-A177-3AD203B41FA5}">
                          <a16:colId xmlns:a16="http://schemas.microsoft.com/office/drawing/2014/main" val="3282059703"/>
                        </a:ext>
                      </a:extLst>
                    </a:gridCol>
                  </a:tblGrid>
                  <a:tr h="462283"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Number per year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76711098"/>
                      </a:ext>
                    </a:extLst>
                  </a:tr>
                  <a:tr h="464499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Swallowed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375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−19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+20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27661789"/>
                      </a:ext>
                    </a:extLst>
                  </a:tr>
                  <a:tr h="464025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Detected TDEs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163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−13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+13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57129262"/>
                      </a:ext>
                    </a:extLst>
                  </a:tr>
                  <a:tr h="464025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Undetected TDEs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469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−21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+22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856079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表格 7">
                <a:extLst>
                  <a:ext uri="{FF2B5EF4-FFF2-40B4-BE49-F238E27FC236}">
                    <a16:creationId xmlns:a16="http://schemas.microsoft.com/office/drawing/2014/main" id="{AEBDBAD6-7952-4390-7240-396304E97E9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91262815"/>
                  </p:ext>
                </p:extLst>
              </p:nvPr>
            </p:nvGraphicFramePr>
            <p:xfrm>
              <a:off x="608400" y="2588265"/>
              <a:ext cx="4424449" cy="185483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93484">
                      <a:extLst>
                        <a:ext uri="{9D8B030D-6E8A-4147-A177-3AD203B41FA5}">
                          <a16:colId xmlns:a16="http://schemas.microsoft.com/office/drawing/2014/main" val="3645026213"/>
                        </a:ext>
                      </a:extLst>
                    </a:gridCol>
                    <a:gridCol w="2430965">
                      <a:extLst>
                        <a:ext uri="{9D8B030D-6E8A-4147-A177-3AD203B41FA5}">
                          <a16:colId xmlns:a16="http://schemas.microsoft.com/office/drawing/2014/main" val="3282059703"/>
                        </a:ext>
                      </a:extLst>
                    </a:gridCol>
                  </a:tblGrid>
                  <a:tr h="462283"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Number per year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76711098"/>
                      </a:ext>
                    </a:extLst>
                  </a:tr>
                  <a:tr h="464499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Swallowed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82456" t="-106579" r="-1003" b="-20394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27661789"/>
                      </a:ext>
                    </a:extLst>
                  </a:tr>
                  <a:tr h="464025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Detected TDEs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82456" t="-203896" r="-1003" b="-10129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57129262"/>
                      </a:ext>
                    </a:extLst>
                  </a:tr>
                  <a:tr h="464025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Undetected TDEs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82456" t="-307895" r="-1003" b="-26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8560796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07C46AED-59A4-1980-ECF4-753CAF21C7FF}"/>
              </a:ext>
            </a:extLst>
          </p:cNvPr>
          <p:cNvSpPr txBox="1"/>
          <p:nvPr/>
        </p:nvSpPr>
        <p:spPr>
          <a:xfrm>
            <a:off x="608400" y="1023643"/>
            <a:ext cx="113822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Detection criteria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Peak brightness in each bands are 1 mag brighter than the limiting magnitudes (30s exposure)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2E4DFFE7-0FC0-9412-B0E4-4BE90EA94343}"/>
                  </a:ext>
                </a:extLst>
              </p:cNvPr>
              <p:cNvSpPr txBox="1"/>
              <p:nvPr/>
            </p:nvSpPr>
            <p:spPr>
              <a:xfrm>
                <a:off x="608400" y="1920518"/>
                <a:ext cx="6070369" cy="423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</a:rPr>
                          <m:t>𝑝𝑒𝑎𝑘</m:t>
                        </m:r>
                      </m:sub>
                    </m:sSub>
                    <m:r>
                      <a:rPr lang="en-US" altLang="zh-CN" sz="2000" b="0" i="1" dirty="0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</a:rPr>
                          <m:t>𝑙𝑖𝑚𝑖𝑡</m:t>
                        </m:r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</a:rPr>
                          <m:t>,30</m:t>
                        </m:r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CN" sz="2000" b="0" i="1" dirty="0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zh-CN" altLang="en-US" sz="2000" dirty="0"/>
                  <a:t> </a:t>
                </a:r>
                <a:r>
                  <a:rPr lang="en-US" altLang="zh-CN" sz="20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𝑝𝑒𝑎𝑘</m:t>
                        </m:r>
                      </m:sub>
                    </m:sSub>
                    <m:r>
                      <a:rPr lang="en-US" altLang="zh-CN" sz="2000" i="1" dirty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𝑙𝑖𝑚𝑖𝑡</m:t>
                        </m:r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,30</m:t>
                        </m:r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CN" sz="2000" i="1" dirty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altLang="zh-CN" sz="2000" dirty="0"/>
                  <a:t> 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2E4DFFE7-0FC0-9412-B0E4-4BE90EA943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00" y="1920518"/>
                <a:ext cx="6070369" cy="423770"/>
              </a:xfrm>
              <a:prstGeom prst="rect">
                <a:avLst/>
              </a:prstGeom>
              <a:blipFill>
                <a:blip r:embed="rId3"/>
                <a:stretch>
                  <a:fillRect t="-7143" b="-18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554252E-D731-6A41-16F7-CCF9B15029FA}"/>
                  </a:ext>
                </a:extLst>
              </p:cNvPr>
              <p:cNvSpPr txBox="1"/>
              <p:nvPr/>
            </p:nvSpPr>
            <p:spPr>
              <a:xfrm>
                <a:off x="340822" y="5190591"/>
                <a:ext cx="5621343" cy="872034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Most of the detected TDEs locate at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&lt;0.2</m:t>
                    </m:r>
                  </m:oMath>
                </a14:m>
                <a:endParaRPr lang="zh-CN" altLang="en-US" dirty="0"/>
              </a:p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Most distant detectable TDE can reach up to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=0.3</m:t>
                    </m:r>
                  </m:oMath>
                </a14:m>
                <a:endParaRPr lang="en-US" altLang="zh-CN" dirty="0"/>
              </a:p>
            </p:txBody>
          </p:sp>
        </mc:Choice>
        <mc:Fallback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554252E-D731-6A41-16F7-CCF9B15029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822" y="5190591"/>
                <a:ext cx="5621343" cy="872034"/>
              </a:xfrm>
              <a:prstGeom prst="rect">
                <a:avLst/>
              </a:prstGeom>
              <a:blipFill>
                <a:blip r:embed="rId4"/>
                <a:stretch>
                  <a:fillRect l="-755" b="-7383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82AC1E52-2E09-BF8D-CE49-82DC78B61692}"/>
                  </a:ext>
                </a:extLst>
              </p:cNvPr>
              <p:cNvSpPr txBox="1"/>
              <p:nvPr/>
            </p:nvSpPr>
            <p:spPr>
              <a:xfrm>
                <a:off x="608400" y="4386700"/>
                <a:ext cx="4198296" cy="6706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1800" b="0" i="1" dirty="0" smtClean="0">
                            <a:latin typeface="Cambria Math" panose="02040503050406030204" pitchFamily="18" charset="0"/>
                          </a:rPr>
                          <m:t>𝑙𝑖𝑚𝑖𝑡</m:t>
                        </m:r>
                        <m:r>
                          <a:rPr lang="en-US" altLang="zh-CN" sz="1800" b="0" i="1" dirty="0" smtClean="0">
                            <a:latin typeface="Cambria Math" panose="02040503050406030204" pitchFamily="18" charset="0"/>
                          </a:rPr>
                          <m:t>,30</m:t>
                        </m:r>
                        <m:r>
                          <a:rPr lang="en-US" altLang="zh-CN" sz="1800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CN" sz="1800" b="0" i="1" dirty="0" smtClean="0">
                        <a:latin typeface="Cambria Math" panose="02040503050406030204" pitchFamily="18" charset="0"/>
                      </a:rPr>
                      <m:t>=21.</m:t>
                    </m:r>
                  </m:oMath>
                </a14:m>
                <a:r>
                  <a:rPr lang="en-US" altLang="zh-CN" sz="1800" b="0" dirty="0"/>
                  <a:t>0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CN" sz="1800" b="0" i="1" dirty="0" smtClean="0">
                              <a:latin typeface="Cambria Math" panose="02040503050406030204" pitchFamily="18" charset="0"/>
                            </a:rPr>
                            <m:t>𝑙𝑖𝑚𝑖𝑡</m:t>
                          </m:r>
                          <m:r>
                            <a:rPr lang="en-US" altLang="zh-CN" sz="1800" b="0" i="1" dirty="0" smtClean="0">
                              <a:latin typeface="Cambria Math" panose="02040503050406030204" pitchFamily="18" charset="0"/>
                            </a:rPr>
                            <m:t>,30</m:t>
                          </m:r>
                          <m:r>
                            <a:rPr lang="en-US" altLang="zh-CN" sz="1800" b="0" i="1" dirty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zh-CN" sz="1800" b="0" i="1" dirty="0" smtClean="0">
                          <a:latin typeface="Cambria Math" panose="02040503050406030204" pitchFamily="18" charset="0"/>
                        </a:rPr>
                        <m:t>=21.6</m:t>
                      </m:r>
                    </m:oMath>
                  </m:oMathPara>
                </a14:m>
                <a:endParaRPr lang="en-US" altLang="zh-CN" sz="1800" b="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82AC1E52-2E09-BF8D-CE49-82DC78B61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00" y="4386700"/>
                <a:ext cx="4198296" cy="670696"/>
              </a:xfrm>
              <a:prstGeom prst="rect">
                <a:avLst/>
              </a:prstGeom>
              <a:blipFill>
                <a:blip r:embed="rId5"/>
                <a:stretch>
                  <a:fillRect t="-54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556B5F-5B9D-DC74-F55A-5EBCCEC7C1F1}"/>
              </a:ext>
            </a:extLst>
          </p:cNvPr>
          <p:cNvSpPr/>
          <p:nvPr/>
        </p:nvSpPr>
        <p:spPr>
          <a:xfrm>
            <a:off x="457200" y="3524596"/>
            <a:ext cx="4710592" cy="42377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57AB59F-FDCE-0CB4-1A9E-D76A9313A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1A84E72-CC82-D13A-FC1F-2971862C34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3001" y="1920518"/>
            <a:ext cx="4651514" cy="455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54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EA7F33-FDFF-4D62-33D1-5559E383B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276" y="74815"/>
            <a:ext cx="10969200" cy="70560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Summary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044DCC28-9507-9D98-1CB0-1C1296726987}"/>
                  </a:ext>
                </a:extLst>
              </p:cNvPr>
              <p:cNvSpPr txBox="1"/>
              <p:nvPr/>
            </p:nvSpPr>
            <p:spPr>
              <a:xfrm>
                <a:off x="415636" y="964276"/>
                <a:ext cx="6134793" cy="5468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>
                    <a:solidFill>
                      <a:schemeClr val="bg1"/>
                    </a:solidFill>
                  </a:rPr>
                  <a:t>We have done systematic follow up observation for AT 2023clx with </a:t>
                </a:r>
                <a:r>
                  <a:rPr lang="en-US" altLang="zh-CN" dirty="0" err="1">
                    <a:solidFill>
                      <a:schemeClr val="bg1"/>
                    </a:solidFill>
                  </a:rPr>
                  <a:t>Mephisto</a:t>
                </a:r>
                <a:endParaRPr lang="en-US" altLang="zh-CN" dirty="0">
                  <a:solidFill>
                    <a:schemeClr val="bg1"/>
                  </a:solidFill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>
                    <a:solidFill>
                      <a:schemeClr val="bg1"/>
                    </a:solidFill>
                  </a:rPr>
                  <a:t>Perform independent measurement of the BH mass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>
                    <a:solidFill>
                      <a:schemeClr val="bg1"/>
                    </a:solidFill>
                  </a:rPr>
                  <a:t>The rising part of the light curve is crucial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>
                    <a:solidFill>
                      <a:schemeClr val="bg1"/>
                    </a:solidFill>
                  </a:rPr>
                  <a:t>Optical luminosity is possibly powered by stream-stream collision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endParaRPr lang="en-US" altLang="zh-CN" dirty="0">
                  <a:solidFill>
                    <a:schemeClr val="bg1"/>
                  </a:solidFill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>
                    <a:solidFill>
                      <a:schemeClr val="bg1"/>
                    </a:solidFill>
                  </a:rPr>
                  <a:t>We expect to detect ~100 TDEs per year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>
                    <a:solidFill>
                      <a:schemeClr val="bg1"/>
                    </a:solidFill>
                  </a:rPr>
                  <a:t>Most of the detected TDEs locate at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CN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&lt;0.2</m:t>
                    </m:r>
                  </m:oMath>
                </a14:m>
                <a:endParaRPr lang="en-US" altLang="zh-CN" dirty="0">
                  <a:solidFill>
                    <a:schemeClr val="bg1"/>
                  </a:solidFill>
                </a:endParaRP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>
                    <a:solidFill>
                      <a:schemeClr val="bg1"/>
                    </a:solidFill>
                  </a:rPr>
                  <a:t>Exploring the dormant low mass MBHs (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sSub>
                      <m:sSubPr>
                        <m:ctrlPr>
                          <a:rPr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chemeClr val="bg1"/>
                    </a:solidFill>
                  </a:rPr>
                  <a:t>)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𝐵𝐻</m:t>
                        </m:r>
                      </m:sub>
                    </m:sSub>
                  </m:oMath>
                </a14:m>
                <a:r>
                  <a:rPr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dirty="0">
                    <a:solidFill>
                      <a:schemeClr val="bg1"/>
                    </a:solidFill>
                  </a:rPr>
                  <a:t>- galaxy property scaling relation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>
                    <a:solidFill>
                      <a:schemeClr val="bg1"/>
                    </a:solidFill>
                  </a:rPr>
                  <a:t>TDE rate’s dependence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𝐵𝐻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chemeClr val="bg1"/>
                    </a:solidFill>
                  </a:rPr>
                  <a:t>, galaxy property </a:t>
                </a:r>
                <a:endParaRPr lang="zh-CN" altLang="en-US" dirty="0">
                  <a:solidFill>
                    <a:schemeClr val="bg1"/>
                  </a:solidFill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044DCC28-9507-9D98-1CB0-1C12967269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636" y="964276"/>
                <a:ext cx="6134793" cy="5468998"/>
              </a:xfrm>
              <a:prstGeom prst="rect">
                <a:avLst/>
              </a:prstGeom>
              <a:blipFill>
                <a:blip r:embed="rId3"/>
                <a:stretch>
                  <a:fillRect l="-5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CD6E3A02-557C-A9F7-3EBE-61F5CCF7618A}"/>
              </a:ext>
            </a:extLst>
          </p:cNvPr>
          <p:cNvSpPr txBox="1"/>
          <p:nvPr/>
        </p:nvSpPr>
        <p:spPr>
          <a:xfrm>
            <a:off x="7055473" y="6506186"/>
            <a:ext cx="4788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i="1" dirty="0" err="1">
                <a:solidFill>
                  <a:schemeClr val="bg1"/>
                </a:solidFill>
              </a:rPr>
              <a:t>vgr</a:t>
            </a:r>
            <a:r>
              <a:rPr lang="en-US" altLang="zh-CN" sz="1200" dirty="0">
                <a:solidFill>
                  <a:schemeClr val="bg1"/>
                </a:solidFill>
              </a:rPr>
              <a:t> synthetic color image from March 13. Created by </a:t>
            </a:r>
            <a:r>
              <a:rPr lang="en-US" altLang="zh-CN" sz="1200" dirty="0" err="1">
                <a:solidFill>
                  <a:schemeClr val="bg1"/>
                </a:solidFill>
              </a:rPr>
              <a:t>Helong</a:t>
            </a:r>
            <a:r>
              <a:rPr lang="en-US" altLang="zh-CN" sz="1200" dirty="0">
                <a:solidFill>
                  <a:schemeClr val="bg1"/>
                </a:solidFill>
              </a:rPr>
              <a:t> Guo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B12C0FB-6E4F-1303-C691-CF5B7CB86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16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B0D0811-5F2B-6E74-10AE-52FEBFA3B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0616" y="2982048"/>
            <a:ext cx="3445660" cy="337215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D1FB79E-95ED-1766-12F1-65321F760E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4183" y="1057412"/>
            <a:ext cx="5070764" cy="156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83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405A38-D56D-B776-757A-6760B9928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7D8B30-9CE6-5500-78D9-29568FC581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dirty="0"/>
              <a:t>Introduction:</a:t>
            </a:r>
            <a:r>
              <a:rPr lang="zh-CN" altLang="en-US" dirty="0"/>
              <a:t> </a:t>
            </a:r>
            <a:r>
              <a:rPr lang="en-US" altLang="zh-CN" dirty="0"/>
              <a:t>using</a:t>
            </a:r>
            <a:r>
              <a:rPr lang="zh-CN" altLang="en-US" dirty="0"/>
              <a:t> </a:t>
            </a:r>
            <a:r>
              <a:rPr lang="en-US" altLang="zh-CN" dirty="0"/>
              <a:t>TDE to measure MBH mass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AT 2023clx</a:t>
            </a:r>
            <a:r>
              <a:rPr lang="zh-CN" altLang="en-US" dirty="0"/>
              <a:t> </a:t>
            </a:r>
            <a:r>
              <a:rPr lang="en-US" altLang="zh-CN" dirty="0"/>
              <a:t>observed by </a:t>
            </a:r>
            <a:r>
              <a:rPr lang="en-US" altLang="zh-CN" dirty="0" err="1"/>
              <a:t>Mephisto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en-US" altLang="zh-CN" dirty="0"/>
              <a:t>Estimation of detections for </a:t>
            </a:r>
            <a:r>
              <a:rPr lang="en-US" altLang="zh-CN" dirty="0" err="1"/>
              <a:t>Mephisto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3DC71F-B6F0-EFA4-706C-93F6662D3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19A9E-EC14-4E39-9F3D-95713ABF6B5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059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8BC70F-9ABF-A41F-3023-DCBD6ABB2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50" y="261759"/>
            <a:ext cx="10515600" cy="692398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BH demographics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CED4973-417B-C9C4-7177-79F8F4456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464" y="98474"/>
            <a:ext cx="6876443" cy="664423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7618B4C-3DEA-1DB0-444D-854132DEE5AC}"/>
              </a:ext>
            </a:extLst>
          </p:cNvPr>
          <p:cNvSpPr txBox="1"/>
          <p:nvPr/>
        </p:nvSpPr>
        <p:spPr>
          <a:xfrm>
            <a:off x="316093" y="1766976"/>
            <a:ext cx="211504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MBH mass function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75FED62-8D12-2A8A-227A-C2A27D3859EE}"/>
              </a:ext>
            </a:extLst>
          </p:cNvPr>
          <p:cNvSpPr txBox="1"/>
          <p:nvPr/>
        </p:nvSpPr>
        <p:spPr>
          <a:xfrm>
            <a:off x="2810123" y="1766976"/>
            <a:ext cx="211504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occupation fraction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箭头: 下 12">
            <a:extLst>
              <a:ext uri="{FF2B5EF4-FFF2-40B4-BE49-F238E27FC236}">
                <a16:creationId xmlns:a16="http://schemas.microsoft.com/office/drawing/2014/main" id="{DEE2588F-6C16-43CD-807A-EB34CAA79591}"/>
              </a:ext>
            </a:extLst>
          </p:cNvPr>
          <p:cNvSpPr/>
          <p:nvPr/>
        </p:nvSpPr>
        <p:spPr>
          <a:xfrm>
            <a:off x="1343069" y="2422469"/>
            <a:ext cx="378983" cy="429370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85E499E-828A-90BC-AF61-E9489DCA55C3}"/>
              </a:ext>
            </a:extLst>
          </p:cNvPr>
          <p:cNvSpPr txBox="1"/>
          <p:nvPr/>
        </p:nvSpPr>
        <p:spPr>
          <a:xfrm>
            <a:off x="536050" y="3138000"/>
            <a:ext cx="428533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S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eeding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mechanisms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and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growth history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of the MBHs.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6EE7BA0-C95C-F3B0-52CA-3B7916235E10}"/>
              </a:ext>
            </a:extLst>
          </p:cNvPr>
          <p:cNvSpPr txBox="1"/>
          <p:nvPr/>
        </p:nvSpPr>
        <p:spPr>
          <a:xfrm>
            <a:off x="5793850" y="195167"/>
            <a:ext cx="2228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Greene &amp; Ho (2019)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箭头: 下 19">
            <a:extLst>
              <a:ext uri="{FF2B5EF4-FFF2-40B4-BE49-F238E27FC236}">
                <a16:creationId xmlns:a16="http://schemas.microsoft.com/office/drawing/2014/main" id="{661EABE5-226D-5AF7-9E26-048DEB9889BA}"/>
              </a:ext>
            </a:extLst>
          </p:cNvPr>
          <p:cNvSpPr/>
          <p:nvPr/>
        </p:nvSpPr>
        <p:spPr>
          <a:xfrm>
            <a:off x="3171266" y="2403887"/>
            <a:ext cx="378983" cy="429370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612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CCEFF62D-2521-AB11-7DF9-227A88C9B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50" y="261759"/>
            <a:ext cx="10515600" cy="692398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BH demographics: challenges 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5DF2EA5-501D-A09F-BA84-7E6091D01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69" y="2470177"/>
            <a:ext cx="6122810" cy="4110824"/>
          </a:xfrm>
          <a:prstGeom prst="rect">
            <a:avLst/>
          </a:prstGeom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0F75B454-11A8-1DF9-F4EB-0E1CFBF6BEC9}"/>
              </a:ext>
            </a:extLst>
          </p:cNvPr>
          <p:cNvCxnSpPr>
            <a:cxnSpLocks/>
          </p:cNvCxnSpPr>
          <p:nvPr/>
        </p:nvCxnSpPr>
        <p:spPr>
          <a:xfrm>
            <a:off x="694212" y="3689387"/>
            <a:ext cx="985775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E1A13E88-7DFC-9FA6-3F16-6DFBC43460DB}"/>
              </a:ext>
            </a:extLst>
          </p:cNvPr>
          <p:cNvCxnSpPr>
            <a:cxnSpLocks/>
          </p:cNvCxnSpPr>
          <p:nvPr/>
        </p:nvCxnSpPr>
        <p:spPr>
          <a:xfrm>
            <a:off x="3478494" y="3689387"/>
            <a:ext cx="2070161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40E596E5-F4EB-891C-AFF4-B0AE91881215}"/>
                  </a:ext>
                </a:extLst>
              </p:cNvPr>
              <p:cNvSpPr txBox="1"/>
              <p:nvPr/>
            </p:nvSpPr>
            <p:spPr>
              <a:xfrm>
                <a:off x="466581" y="939202"/>
                <a:ext cx="11189369" cy="13231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rPr>
                  <a:t>Low mass end (&lt;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+mn-cs"/>
                          </a:rPr>
                          <m:t>6</m:t>
                        </m:r>
                      </m:sup>
                    </m:sSup>
                    <m:sSub>
                      <m:sSubPr>
                        <m:ctrlP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+mn-cs"/>
                          </a:rPr>
                          <m:t>𝑀</m:t>
                        </m:r>
                      </m:e>
                      <m:sub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⊙</m:t>
                        </m:r>
                      </m:sub>
                    </m:sSub>
                  </m:oMath>
                </a14:m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rPr>
                  <a:t>) and occupation fraction in low mass galaxies (&lt;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10</m:t>
                        </m:r>
                      </m:sup>
                    </m:sSup>
                    <m:sSub>
                      <m:sSubPr>
                        <m:ctrlPr>
                          <a:rPr kumimoji="0" lang="en-US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𝑀</m:t>
                        </m:r>
                      </m:e>
                      <m:sub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⊙</m:t>
                        </m:r>
                      </m:sub>
                    </m:sSub>
                  </m:oMath>
                </a14:m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rPr>
                  <a:t>) are poorly constrained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rPr>
                  <a:t>Most of MBH are dormant: no accretion, invisible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rPr>
                  <a:t>Detection with dynamic method: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rPr>
                  <a:t>limited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rPr>
                  <a:t>to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rPr>
                  <a:t>nearby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rPr>
                  <a:t>galaxies</a:t>
                </a: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40E596E5-F4EB-891C-AFF4-B0AE918812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581" y="939202"/>
                <a:ext cx="11189369" cy="1323119"/>
              </a:xfrm>
              <a:prstGeom prst="rect">
                <a:avLst/>
              </a:prstGeom>
              <a:blipFill>
                <a:blip r:embed="rId3"/>
                <a:stretch>
                  <a:fillRect l="-381" b="-64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5">
            <a:extLst>
              <a:ext uri="{FF2B5EF4-FFF2-40B4-BE49-F238E27FC236}">
                <a16:creationId xmlns:a16="http://schemas.microsoft.com/office/drawing/2014/main" id="{91153AEF-7902-ED8C-3C66-044E8FE818F5}"/>
              </a:ext>
            </a:extLst>
          </p:cNvPr>
          <p:cNvSpPr txBox="1"/>
          <p:nvPr/>
        </p:nvSpPr>
        <p:spPr>
          <a:xfrm>
            <a:off x="5391959" y="6581001"/>
            <a:ext cx="1893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Greene &amp; Ho (2019)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60129326-D15B-DB0A-8F4F-9148A41EB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7022" y="2470177"/>
            <a:ext cx="4203853" cy="4179967"/>
          </a:xfrm>
          <a:prstGeom prst="rect">
            <a:avLst/>
          </a:prstGeom>
        </p:spPr>
      </p:pic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7246F382-8466-0767-3B00-C5F23FB6CA45}"/>
              </a:ext>
            </a:extLst>
          </p:cNvPr>
          <p:cNvCxnSpPr>
            <a:cxnSpLocks/>
          </p:cNvCxnSpPr>
          <p:nvPr/>
        </p:nvCxnSpPr>
        <p:spPr>
          <a:xfrm flipV="1">
            <a:off x="1679987" y="3689387"/>
            <a:ext cx="0" cy="980693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3417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3860" y="309245"/>
            <a:ext cx="6404264" cy="764540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Tidal Disruption Event (TDE)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330" y="1692275"/>
            <a:ext cx="4136390" cy="1345565"/>
          </a:xfrm>
          <a:solidFill>
            <a:schemeClr val="tx1">
              <a:alpha val="51000"/>
            </a:schemeClr>
          </a:solidFill>
          <a:ln>
            <a:solidFill>
              <a:schemeClr val="bg2"/>
            </a:solidFill>
          </a:ln>
        </p:spPr>
        <p:txBody>
          <a:bodyPr>
            <a:normAutofit fontScale="90000"/>
          </a:bodyPr>
          <a:lstStyle/>
          <a:p>
            <a:pPr>
              <a:buFont typeface="Wingdings" panose="05000000000000000000" charset="0"/>
              <a:buChar char="l"/>
            </a:pPr>
            <a:r>
              <a:rPr lang="en-US" altLang="zh-CN" sz="1600" dirty="0">
                <a:solidFill>
                  <a:schemeClr val="bg1"/>
                </a:solidFill>
              </a:rPr>
              <a:t>What is TDE?</a:t>
            </a:r>
          </a:p>
          <a:p>
            <a:pPr marL="0" algn="l">
              <a:buClrTx/>
              <a:buSzTx/>
              <a:buNone/>
            </a:pPr>
            <a:r>
              <a:rPr lang="en-US" altLang="zh-CN" sz="1400" dirty="0">
                <a:solidFill>
                  <a:schemeClr val="bg1"/>
                </a:solidFill>
              </a:rPr>
              <a:t>A star approaching to an MBH is torn apart and accreted, producing a luminous flare that can last for months to years.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846695" y="6600190"/>
            <a:ext cx="336994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Image Credit: NASA, S. Gezari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,</a:t>
            </a: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J. Guillochon</a:t>
            </a:r>
          </a:p>
        </p:txBody>
      </p:sp>
      <p:sp>
        <p:nvSpPr>
          <p:cNvPr id="7" name="内容占位符 2"/>
          <p:cNvSpPr>
            <a:spLocks noGrp="1"/>
          </p:cNvSpPr>
          <p:nvPr/>
        </p:nvSpPr>
        <p:spPr>
          <a:xfrm>
            <a:off x="608330" y="3119755"/>
            <a:ext cx="4136390" cy="1345565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solidFill>
              <a:schemeClr val="bg2"/>
            </a:solidFill>
          </a:ln>
        </p:spPr>
        <p:txBody>
          <a:bodyPr vert="horz" lIns="90000" tIns="46800" rIns="90000" bIns="46800" rtlCol="0">
            <a:normAutofit fontScale="92500" lnSpcReduction="10000"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charset="0"/>
              <a:buChar char="l"/>
              <a:tabLst/>
              <a:defRPr/>
            </a:pPr>
            <a:r>
              <a:rPr kumimoji="0" lang="en-US" altLang="zh-CN" sz="1600" b="0" i="0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Observation</a:t>
            </a:r>
            <a:endParaRPr kumimoji="0" lang="en-US" altLang="zh-CN" sz="1400" b="0" i="0" u="none" strike="noStrike" kern="1200" cap="none" spc="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400" b="0" i="0" u="none" strike="noStrike" kern="1200" cap="none" spc="15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Multi-band:</a:t>
            </a:r>
            <a:r>
              <a:rPr kumimoji="0" lang="en-US" altLang="zh-CN" sz="1400" b="0" i="0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 X-ray, UV/Optical, IR, radio</a:t>
            </a:r>
          </a:p>
          <a:p>
            <a:pPr marL="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400" b="0" i="0" u="none" strike="noStrike" kern="1200" cap="none" spc="15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Number of detection:</a:t>
            </a:r>
            <a:r>
              <a:rPr kumimoji="0" lang="en-US" altLang="zh-CN" sz="1400" b="0" i="0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 more than 100, will be boosted in the coming decade</a:t>
            </a:r>
          </a:p>
        </p:txBody>
      </p:sp>
      <p:sp>
        <p:nvSpPr>
          <p:cNvPr id="8" name="内容占位符 2"/>
          <p:cNvSpPr>
            <a:spLocks noGrp="1"/>
          </p:cNvSpPr>
          <p:nvPr/>
        </p:nvSpPr>
        <p:spPr>
          <a:xfrm>
            <a:off x="608330" y="4639945"/>
            <a:ext cx="4137025" cy="2023248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solidFill>
              <a:schemeClr val="bg2"/>
            </a:solidFill>
          </a:ln>
        </p:spPr>
        <p:txBody>
          <a:bodyPr vert="horz" lIns="90000" tIns="46800" rIns="90000" bIns="46800" rtlCol="0">
            <a:normAutofit fontScale="92500" lnSpcReduction="10000"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charset="0"/>
              <a:buChar char="l"/>
              <a:tabLst/>
              <a:defRPr/>
            </a:pPr>
            <a:r>
              <a:rPr kumimoji="0" lang="en-US" altLang="zh-CN" sz="1600" b="0" i="0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Application of TDE</a:t>
            </a:r>
          </a:p>
          <a:p>
            <a:pPr marL="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400" b="0" i="0" u="none" strike="noStrike" kern="1200" cap="none" spc="15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Light curve:</a:t>
            </a:r>
            <a:r>
              <a:rPr kumimoji="0" lang="en-US" altLang="zh-CN" sz="1400" b="0" i="0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 detect </a:t>
            </a:r>
            <a:r>
              <a:rPr kumimoji="0" lang="en-US" altLang="zh-CN" sz="1600" b="0" i="0" u="none" strike="noStrike" kern="1200" cap="none" spc="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dormant MBH</a:t>
            </a:r>
            <a:r>
              <a:rPr kumimoji="0" lang="en-US" altLang="zh-CN" sz="1400" b="0" i="0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 and </a:t>
            </a:r>
            <a:r>
              <a:rPr kumimoji="0" lang="en-US" altLang="zh-CN" sz="1900" b="0" i="0" u="none" strike="noStrike" kern="1200" cap="none" spc="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measure its mass</a:t>
            </a:r>
            <a:r>
              <a:rPr kumimoji="0" lang="en-US" altLang="zh-CN" sz="1400" b="0" i="0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; study accretion physics &amp; emission mechanism</a:t>
            </a:r>
          </a:p>
          <a:p>
            <a:pPr marL="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400" b="0" i="0" u="none" strike="noStrike" kern="1200" cap="none" spc="150" normalizeH="0" baseline="0" noProof="0" dirty="0">
                <a:ln>
                  <a:noFill/>
                </a:ln>
                <a:solidFill>
                  <a:srgbClr val="FFBA5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Event rate:</a:t>
            </a:r>
            <a:r>
              <a:rPr kumimoji="0" lang="en-US" altLang="zh-CN" sz="1400" b="0" i="0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 stellar dynamics in galactic center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FEC059E-F14B-E6DA-FCE3-9E79E10B676D}"/>
              </a:ext>
            </a:extLst>
          </p:cNvPr>
          <p:cNvSpPr txBox="1"/>
          <p:nvPr/>
        </p:nvSpPr>
        <p:spPr>
          <a:xfrm>
            <a:off x="5665120" y="5651569"/>
            <a:ext cx="589096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</a:rPr>
              <a:t>http://compact-merger.astro.su.se/Movies/IMBH1000_WD02_4e6parts_P12_N.mov</a:t>
            </a:r>
          </a:p>
        </p:txBody>
      </p:sp>
      <p:pic>
        <p:nvPicPr>
          <p:cNvPr id="9" name="IMBH1000_WD02_4e6parts_P12_N">
            <a:hlinkClick r:id="" action="ppaction://media"/>
            <a:extLst>
              <a:ext uri="{FF2B5EF4-FFF2-40B4-BE49-F238E27FC236}">
                <a16:creationId xmlns:a16="http://schemas.microsoft.com/office/drawing/2014/main" id="{23C3AAE5-17E6-4914-2F35-15C7F51274A4}"/>
              </a:ext>
            </a:extLst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50965" y="1669415"/>
            <a:ext cx="4319270" cy="3815715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3D262B8-4FC8-51A8-56E3-584C82E1C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5</a:t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1575" y="275025"/>
            <a:ext cx="10969200" cy="705600"/>
          </a:xfrm>
        </p:spPr>
        <p:txBody>
          <a:bodyPr>
            <a:normAutofit/>
          </a:bodyPr>
          <a:lstStyle/>
          <a:p>
            <a:r>
              <a:rPr lang="en-US" altLang="zh-CN" sz="2800" dirty="0"/>
              <a:t>Tools </a:t>
            </a:r>
            <a:endParaRPr lang="zh-CN" altLang="en-US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表格 6"/>
              <p:cNvGraphicFramePr/>
              <p:nvPr>
                <p:custDataLst>
                  <p:tags r:id="rId2"/>
                </p:custDataLst>
                <p:extLst>
                  <p:ext uri="{D42A27DB-BD31-4B8C-83A1-F6EECF244321}">
                    <p14:modId xmlns:p14="http://schemas.microsoft.com/office/powerpoint/2010/main" val="2361530627"/>
                  </p:ext>
                </p:extLst>
              </p:nvPr>
            </p:nvGraphicFramePr>
            <p:xfrm>
              <a:off x="611574" y="1126873"/>
              <a:ext cx="11042870" cy="520810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0857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20857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20857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208574">
                      <a:extLst>
                        <a:ext uri="{9D8B030D-6E8A-4147-A177-3AD203B41FA5}">
                          <a16:colId xmlns:a16="http://schemas.microsoft.com/office/drawing/2014/main" val="2695997573"/>
                        </a:ext>
                      </a:extLst>
                    </a:gridCol>
                    <a:gridCol w="2208574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604905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dirty="0"/>
                            <a:t>Physical model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dirty="0"/>
                            <a:t>Open source software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dirty="0"/>
                            <a:t>Input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dirty="0"/>
                            <a:t>Output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dirty="0"/>
                            <a:t>reference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126434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dirty="0"/>
                            <a:t>Dynamic Blackbody Photosphere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dirty="0" err="1"/>
                            <a:t>MOSFiT</a:t>
                          </a:r>
                          <a:endParaRPr lang="en-US" altLang="zh-CN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dirty="0"/>
                            <a:t>Multiband light curve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𝐵𝐻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dirty="0"/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dirty="0"/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oMath>
                          </a14:m>
                          <a:r>
                            <a:rPr lang="en-US" altLang="zh-CN" dirty="0"/>
                            <a:t>, etc.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dirty="0" err="1"/>
                            <a:t>Mockler</a:t>
                          </a:r>
                          <a:r>
                            <a:rPr lang="en-US" altLang="zh-CN" dirty="0"/>
                            <a:t> et al., 2019, </a:t>
                          </a:r>
                          <a:r>
                            <a:rPr lang="en-US" altLang="zh-CN" dirty="0" err="1"/>
                            <a:t>ApJ</a:t>
                          </a:r>
                          <a:r>
                            <a:rPr lang="en-US" altLang="zh-CN" dirty="0"/>
                            <a:t>, 872, 151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12643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Classic Accretion Disk + Reprocessing Layer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dirty="0" err="1"/>
                            <a:t>TiDE</a:t>
                          </a:r>
                          <a:endParaRPr lang="en-US" altLang="zh-CN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Multiband light curve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𝐵𝐻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dirty="0"/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dirty="0"/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oMath>
                          </a14:m>
                          <a:r>
                            <a:rPr lang="en-US" altLang="zh-CN" dirty="0"/>
                            <a:t>, etc.</a:t>
                          </a:r>
                          <a:endParaRPr lang="zh-CN" altLang="en-US" dirty="0"/>
                        </a:p>
                        <a:p>
                          <a:pPr algn="ctr">
                            <a:buNone/>
                          </a:pP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 kern="1200" dirty="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Kovács-Stermeczky</a:t>
                          </a:r>
                          <a:r>
                            <a:rPr lang="en-US" altLang="zh-CN" sz="14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&amp; </a:t>
                          </a:r>
                          <a:r>
                            <a:rPr lang="en-US" altLang="zh-CN" sz="1400" kern="1200" dirty="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Vinkó</a:t>
                          </a:r>
                          <a:r>
                            <a:rPr lang="en-US" altLang="zh-CN" sz="14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, 2023, PASP, 135, 034102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40649648"/>
                      </a:ext>
                    </a:extLst>
                  </a:tr>
                  <a:tr h="1126434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dirty="0"/>
                            <a:t>Stream-stream collision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/>
                            <a:t>TDE</a:t>
                          </a:r>
                          <a:r>
                            <a:rPr lang="en-US" altLang="zh-CN" sz="1400"/>
                            <a:t>MASS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/>
                            <a:t>L</a:t>
                          </a:r>
                          <a:r>
                            <a:rPr lang="en-US" altLang="zh-CN" baseline="-25000"/>
                            <a:t>p</a:t>
                          </a:r>
                          <a:r>
                            <a:rPr lang="en-US" altLang="zh-CN"/>
                            <a:t>, T</a:t>
                          </a:r>
                          <a:r>
                            <a:rPr lang="en-US" altLang="zh-CN" baseline="-25000"/>
                            <a:t>p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𝐵𝐻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dirty="0"/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</m:sSub>
                            </m:oMath>
                          </a14:m>
                          <a:endParaRPr lang="en-US" altLang="zh-CN" baseline="-25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800">
                              <a:sym typeface="+mn-ea"/>
                            </a:rPr>
                            <a:t>Ryu et al., 2020, ApJ, 904, 73</a:t>
                          </a:r>
                          <a:endParaRPr lang="en-US" altLang="zh-CN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126434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dirty="0"/>
                            <a:t>Eccentric Accretion Disk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/>
                            <a:t>--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/>
                            <a:t>L</a:t>
                          </a:r>
                          <a:r>
                            <a:rPr lang="en-US" altLang="zh-CN" baseline="-25000"/>
                            <a:t>p</a:t>
                          </a:r>
                          <a:r>
                            <a:rPr lang="en-US" altLang="zh-CN"/>
                            <a:t>, E</a:t>
                          </a:r>
                          <a:r>
                            <a:rPr lang="en-US" altLang="zh-CN" baseline="-25000"/>
                            <a:t>rad,tot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𝐵𝐻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dirty="0"/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</m:sSub>
                            </m:oMath>
                          </a14:m>
                          <a:endParaRPr lang="en-US" altLang="zh-CN" baseline="-25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dirty="0"/>
                            <a:t>Zhou et al., 2021, </a:t>
                          </a:r>
                          <a:r>
                            <a:rPr lang="en-US" altLang="zh-CN" dirty="0" err="1"/>
                            <a:t>ApJ</a:t>
                          </a:r>
                          <a:r>
                            <a:rPr lang="en-US" altLang="zh-CN" dirty="0"/>
                            <a:t>, 907, 77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7" name="表格 6"/>
              <p:cNvGraphicFramePr/>
              <p:nvPr>
                <p:custDataLst>
                  <p:tags r:id="rId2"/>
                </p:custDataLst>
                <p:extLst>
                  <p:ext uri="{D42A27DB-BD31-4B8C-83A1-F6EECF244321}">
                    <p14:modId xmlns:p14="http://schemas.microsoft.com/office/powerpoint/2010/main" val="2361530627"/>
                  </p:ext>
                </p:extLst>
              </p:nvPr>
            </p:nvGraphicFramePr>
            <p:xfrm>
              <a:off x="611574" y="1126873"/>
              <a:ext cx="11042870" cy="520810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0857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20857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20857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208574">
                      <a:extLst>
                        <a:ext uri="{9D8B030D-6E8A-4147-A177-3AD203B41FA5}">
                          <a16:colId xmlns:a16="http://schemas.microsoft.com/office/drawing/2014/main" val="2695997573"/>
                        </a:ext>
                      </a:extLst>
                    </a:gridCol>
                    <a:gridCol w="2208574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dirty="0"/>
                            <a:t>Physical model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dirty="0"/>
                            <a:t>Open source software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dirty="0"/>
                            <a:t>Input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dirty="0"/>
                            <a:t>Output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dirty="0"/>
                            <a:t>reference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126434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dirty="0"/>
                            <a:t>Dynamic Blackbody Photosphere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dirty="0" err="1"/>
                            <a:t>MOSFiT</a:t>
                          </a:r>
                          <a:endParaRPr lang="en-US" altLang="zh-CN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dirty="0"/>
                            <a:t>Multiband light curve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99725" t="-59459" r="-100826" b="-3070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dirty="0" err="1"/>
                            <a:t>Mockler</a:t>
                          </a:r>
                          <a:r>
                            <a:rPr lang="en-US" altLang="zh-CN" dirty="0"/>
                            <a:t> et al., 2019, </a:t>
                          </a:r>
                          <a:r>
                            <a:rPr lang="en-US" altLang="zh-CN" dirty="0" err="1"/>
                            <a:t>ApJ</a:t>
                          </a:r>
                          <a:r>
                            <a:rPr lang="en-US" altLang="zh-CN" dirty="0"/>
                            <a:t>, 872, 151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1887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Classic Accretion Disk + Reprocessing Layer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dirty="0" err="1"/>
                            <a:t>TiDE</a:t>
                          </a:r>
                          <a:endParaRPr lang="en-US" altLang="zh-CN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Multiband light curve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99725" t="-150510" r="-100826" b="-1897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 kern="1200" dirty="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Kovács-Stermeczky</a:t>
                          </a:r>
                          <a:r>
                            <a:rPr lang="en-US" altLang="zh-CN" sz="14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&amp; </a:t>
                          </a:r>
                          <a:r>
                            <a:rPr lang="en-US" altLang="zh-CN" sz="1400" kern="1200" dirty="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Vinkó</a:t>
                          </a:r>
                          <a:r>
                            <a:rPr lang="en-US" altLang="zh-CN" sz="14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, 2023, PASP, 135, 034102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40649648"/>
                      </a:ext>
                    </a:extLst>
                  </a:tr>
                  <a:tr h="1126434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dirty="0"/>
                            <a:t>Stream-stream collision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/>
                            <a:t>TDE</a:t>
                          </a:r>
                          <a:r>
                            <a:rPr lang="en-US" altLang="zh-CN" sz="1400"/>
                            <a:t>MASS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/>
                            <a:t>L</a:t>
                          </a:r>
                          <a:r>
                            <a:rPr lang="en-US" altLang="zh-CN" baseline="-25000"/>
                            <a:t>p</a:t>
                          </a:r>
                          <a:r>
                            <a:rPr lang="en-US" altLang="zh-CN"/>
                            <a:t>, T</a:t>
                          </a:r>
                          <a:r>
                            <a:rPr lang="en-US" altLang="zh-CN" baseline="-25000"/>
                            <a:t>p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99725" t="-265405" r="-100826" b="-1010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800">
                              <a:sym typeface="+mn-ea"/>
                            </a:rPr>
                            <a:t>Ryu et al., 2020, ApJ, 904, 73</a:t>
                          </a:r>
                          <a:endParaRPr lang="en-US" altLang="zh-CN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126434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dirty="0"/>
                            <a:t>Eccentric Accretion Disk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/>
                            <a:t>--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/>
                            <a:t>L</a:t>
                          </a:r>
                          <a:r>
                            <a:rPr lang="en-US" altLang="zh-CN" baseline="-25000"/>
                            <a:t>p</a:t>
                          </a:r>
                          <a:r>
                            <a:rPr lang="en-US" altLang="zh-CN"/>
                            <a:t>, E</a:t>
                          </a:r>
                          <a:r>
                            <a:rPr lang="en-US" altLang="zh-CN" baseline="-25000"/>
                            <a:t>rad,tot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99725" t="-365405" r="-100826" b="-10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dirty="0"/>
                            <a:t>Zhou et al., 2021, </a:t>
                          </a:r>
                          <a:r>
                            <a:rPr lang="en-US" altLang="zh-CN" dirty="0" err="1"/>
                            <a:t>ApJ</a:t>
                          </a:r>
                          <a:r>
                            <a:rPr lang="en-US" altLang="zh-CN" dirty="0"/>
                            <a:t>, 907, 77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F830774-C193-B70C-9638-8FD47CCD8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6</a:t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8854" y="3096461"/>
            <a:ext cx="2697051" cy="1388912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98854" y="3134962"/>
            <a:ext cx="2627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Black hole mass</a:t>
            </a:r>
            <a:endParaRPr lang="zh-CN" alt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Star mass</a:t>
            </a:r>
            <a:endParaRPr lang="zh-CN" alt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Orbital eccentricity</a:t>
            </a:r>
            <a:endParaRPr lang="zh-CN" alt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Penetration</a:t>
            </a:r>
            <a:r>
              <a:rPr lang="zh-CN" altLang="en-US" dirty="0"/>
              <a:t> </a:t>
            </a:r>
            <a:r>
              <a:rPr lang="en-US" altLang="zh-CN" dirty="0"/>
              <a:t>factor β</a:t>
            </a:r>
          </a:p>
        </p:txBody>
      </p:sp>
      <p:sp>
        <p:nvSpPr>
          <p:cNvPr id="6" name="矩形 5"/>
          <p:cNvSpPr/>
          <p:nvPr/>
        </p:nvSpPr>
        <p:spPr>
          <a:xfrm>
            <a:off x="3531870" y="1248410"/>
            <a:ext cx="2204720" cy="4974590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673475" y="1454150"/>
            <a:ext cx="1369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75000"/>
                  </a:schemeClr>
                </a:solidFill>
              </a:rPr>
              <a:t>Mass fall back rate</a:t>
            </a:r>
            <a:endParaRPr lang="zh-CN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五边形 7"/>
          <p:cNvSpPr/>
          <p:nvPr/>
        </p:nvSpPr>
        <p:spPr>
          <a:xfrm>
            <a:off x="2900680" y="3569335"/>
            <a:ext cx="572770" cy="341630"/>
          </a:xfrm>
          <a:prstGeom prst="homePlat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388735" y="1256665"/>
            <a:ext cx="2168525" cy="4966335"/>
          </a:xfrm>
          <a:prstGeom prst="rect">
            <a:avLst/>
          </a:prstGeom>
          <a:noFill/>
          <a:ln w="317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五边形 9"/>
          <p:cNvSpPr/>
          <p:nvPr/>
        </p:nvSpPr>
        <p:spPr>
          <a:xfrm>
            <a:off x="5777230" y="3614420"/>
            <a:ext cx="572770" cy="341630"/>
          </a:xfrm>
          <a:prstGeom prst="homePlat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534150" y="1354455"/>
            <a:ext cx="1959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accent3">
                    <a:lumMod val="75000"/>
                  </a:schemeClr>
                </a:solidFill>
              </a:rPr>
              <a:t>Emission model</a:t>
            </a:r>
            <a:endParaRPr lang="zh-CN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/>
        </p:nvSpPr>
        <p:spPr>
          <a:xfrm>
            <a:off x="8636635" y="3614420"/>
            <a:ext cx="572770" cy="341630"/>
          </a:xfrm>
          <a:prstGeom prst="homePlat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690" y="2352675"/>
            <a:ext cx="1952625" cy="14065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875" y="4123055"/>
            <a:ext cx="2051050" cy="165354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9935" y="2170430"/>
            <a:ext cx="2053590" cy="12731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7800" y="3614420"/>
            <a:ext cx="1791970" cy="134810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4180" y="2955290"/>
            <a:ext cx="2446020" cy="1676400"/>
          </a:xfrm>
          <a:prstGeom prst="rect">
            <a:avLst/>
          </a:prstGeom>
        </p:spPr>
      </p:pic>
      <p:sp>
        <p:nvSpPr>
          <p:cNvPr id="23" name="标题 22"/>
          <p:cNvSpPr>
            <a:spLocks noGrp="1"/>
          </p:cNvSpPr>
          <p:nvPr>
            <p:ph type="title"/>
          </p:nvPr>
        </p:nvSpPr>
        <p:spPr>
          <a:xfrm>
            <a:off x="611575" y="301695"/>
            <a:ext cx="10969200" cy="7056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dirty="0"/>
              <a:t>UV/Optical</a:t>
            </a:r>
            <a:r>
              <a:rPr lang="zh-CN" altLang="en-US" dirty="0"/>
              <a:t> </a:t>
            </a:r>
            <a:r>
              <a:rPr lang="en-US" altLang="zh-CN" dirty="0"/>
              <a:t>Light Curve Modeling procedure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6525" y="5133340"/>
            <a:ext cx="1867535" cy="890905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B6384CE-73F2-DB38-AC87-563F48568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7</a:t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>
            <a:extLst>
              <a:ext uri="{FF2B5EF4-FFF2-40B4-BE49-F238E27FC236}">
                <a16:creationId xmlns:a16="http://schemas.microsoft.com/office/drawing/2014/main" id="{5C515287-03BF-777F-09DB-D98987D31858}"/>
              </a:ext>
            </a:extLst>
          </p:cNvPr>
          <p:cNvSpPr txBox="1"/>
          <p:nvPr/>
        </p:nvSpPr>
        <p:spPr>
          <a:xfrm>
            <a:off x="6345987" y="1089670"/>
            <a:ext cx="4533108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/>
              <a:t>Emission model: black body photosphere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2E098CF-BC77-AB18-FC7B-DBD9E5D8B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498" y="66130"/>
            <a:ext cx="11420116" cy="705600"/>
          </a:xfrm>
        </p:spPr>
        <p:txBody>
          <a:bodyPr>
            <a:normAutofit/>
          </a:bodyPr>
          <a:lstStyle/>
          <a:p>
            <a:r>
              <a:rPr lang="en-US" altLang="zh-CN" sz="2800" dirty="0"/>
              <a:t>MOSFIT: Light curve fitting</a:t>
            </a:r>
            <a:endParaRPr lang="zh-CN" altLang="en-US" sz="28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286CE0C-D1C9-28B4-7E6D-7D4A80487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881" y="771730"/>
            <a:ext cx="6569868" cy="4759200"/>
          </a:xfrm>
        </p:spPr>
        <p:txBody>
          <a:bodyPr>
            <a:normAutofit/>
          </a:bodyPr>
          <a:lstStyle/>
          <a:p>
            <a:r>
              <a:rPr lang="en-US" altLang="zh-CN" dirty="0"/>
              <a:t>Fitting parameters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MCMC fitting: obtain posterior distribution for all the parameters</a:t>
            </a:r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0D16B65-1D5B-1EBD-F026-9261EDBE1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98" y="4408938"/>
            <a:ext cx="6569868" cy="232711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DC875AA-FC4D-3F63-CA87-A7676DB6C1AF}"/>
              </a:ext>
            </a:extLst>
          </p:cNvPr>
          <p:cNvSpPr txBox="1"/>
          <p:nvPr/>
        </p:nvSpPr>
        <p:spPr>
          <a:xfrm>
            <a:off x="4397309" y="2966664"/>
            <a:ext cx="2809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and a few more…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C877012-C3B4-5DF9-C46E-D706B9DD99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701" y="3665235"/>
            <a:ext cx="3090394" cy="30708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1C51DEB-00B6-F987-2EBE-717A3F9E9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4992" y="1531566"/>
            <a:ext cx="1546994" cy="23624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7B431C0-73D7-DEFB-EA51-E3D750E05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3065" y="2301134"/>
            <a:ext cx="1707028" cy="59441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2F36E81-37D8-63B8-284C-F71E29EC9B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8004" y="2993098"/>
            <a:ext cx="1806097" cy="29720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2A57CE9-5A5E-DC70-36B8-16B0ED0233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4992" y="2001572"/>
            <a:ext cx="2004234" cy="21337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E6D96C4-360E-E8B0-70D0-AB55D30BB3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874" y="1343710"/>
            <a:ext cx="4200427" cy="2054284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CE9A1A-AB07-F75A-1B7D-E5B1D8E4A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69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E098CF-BC77-AB18-FC7B-DBD9E5D8B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942" y="99081"/>
            <a:ext cx="11420116" cy="705600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AT 2023clx (the faintest TDE to date)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286CE0C-D1C9-28B4-7E6D-7D4A80487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942" y="671337"/>
            <a:ext cx="11692636" cy="4759200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Observation timeline</a:t>
            </a:r>
          </a:p>
          <a:p>
            <a:pPr lvl="1"/>
            <a:r>
              <a:rPr lang="en-US" altLang="zh-CN" dirty="0">
                <a:solidFill>
                  <a:schemeClr val="bg1"/>
                </a:solidFill>
              </a:rPr>
              <a:t>Feb. 23: first reported by ASAS-SN team</a:t>
            </a:r>
          </a:p>
          <a:p>
            <a:pPr lvl="1"/>
            <a:r>
              <a:rPr lang="en-US" altLang="zh-CN" dirty="0">
                <a:solidFill>
                  <a:schemeClr val="bg1"/>
                </a:solidFill>
              </a:rPr>
              <a:t>Feb. 26: classified as TDE, based on optical spectrum (Taguchi+2023)</a:t>
            </a:r>
          </a:p>
          <a:p>
            <a:pPr lvl="1"/>
            <a:r>
              <a:rPr lang="en-US" altLang="zh-CN" dirty="0">
                <a:solidFill>
                  <a:schemeClr val="bg1"/>
                </a:solidFill>
              </a:rPr>
              <a:t>Feb. 27: </a:t>
            </a:r>
            <a:r>
              <a:rPr lang="en-US" altLang="zh-CN" dirty="0" err="1">
                <a:solidFill>
                  <a:schemeClr val="bg1"/>
                </a:solidFill>
              </a:rPr>
              <a:t>Mephisto</a:t>
            </a:r>
            <a:r>
              <a:rPr lang="en-US" altLang="zh-CN" dirty="0">
                <a:solidFill>
                  <a:schemeClr val="bg1"/>
                </a:solidFill>
              </a:rPr>
              <a:t> started follow up observations, immediately after the installation of yellow channel camera</a:t>
            </a:r>
          </a:p>
          <a:p>
            <a:pPr lvl="1"/>
            <a:r>
              <a:rPr lang="en-US" altLang="zh-CN" dirty="0">
                <a:solidFill>
                  <a:schemeClr val="bg1"/>
                </a:solidFill>
              </a:rPr>
              <a:t>observed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in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the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i="1" dirty="0" err="1">
                <a:solidFill>
                  <a:schemeClr val="bg1"/>
                </a:solidFill>
              </a:rPr>
              <a:t>uvgr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bands until June (rain season started)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876B901-E853-7E62-0DC9-10059BF2F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34" y="3050936"/>
            <a:ext cx="5690544" cy="35802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0A3EE77-2F15-A5E7-1F6B-58F13EB31B6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8426" y="3429000"/>
            <a:ext cx="4065094" cy="2979000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7D1EAF9-D923-DDFA-79D5-4500A1C2407D}"/>
              </a:ext>
            </a:extLst>
          </p:cNvPr>
          <p:cNvSpPr txBox="1"/>
          <p:nvPr/>
        </p:nvSpPr>
        <p:spPr>
          <a:xfrm>
            <a:off x="8456265" y="3387435"/>
            <a:ext cx="13262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/>
              <a:t>2023-2-26</a:t>
            </a:r>
            <a:endParaRPr lang="zh-CN" altLang="en-US" sz="11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3A4F2AF-3ED3-CF62-7740-538872C9DC33}"/>
              </a:ext>
            </a:extLst>
          </p:cNvPr>
          <p:cNvSpPr txBox="1"/>
          <p:nvPr/>
        </p:nvSpPr>
        <p:spPr>
          <a:xfrm>
            <a:off x="7464775" y="6531123"/>
            <a:ext cx="52453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i="1" dirty="0" err="1">
                <a:solidFill>
                  <a:schemeClr val="bg1"/>
                </a:solidFill>
              </a:rPr>
              <a:t>vgr</a:t>
            </a:r>
            <a:r>
              <a:rPr lang="en-US" altLang="zh-CN" sz="1200" dirty="0">
                <a:solidFill>
                  <a:schemeClr val="bg1"/>
                </a:solidFill>
              </a:rPr>
              <a:t> synthetic color image from March 13. Created by </a:t>
            </a:r>
            <a:r>
              <a:rPr lang="en-US" altLang="zh-CN" sz="1200" dirty="0" err="1">
                <a:solidFill>
                  <a:schemeClr val="bg1"/>
                </a:solidFill>
              </a:rPr>
              <a:t>Helong</a:t>
            </a:r>
            <a:r>
              <a:rPr lang="en-US" altLang="zh-CN" sz="1200" dirty="0">
                <a:solidFill>
                  <a:schemeClr val="bg1"/>
                </a:solidFill>
              </a:rPr>
              <a:t> Guo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BC6970-5373-B8A4-31E3-5D3E828A0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1631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0016b12-b98a-42d1-b5a0-8b7a40de1fab}"/>
  <p:tag name="TABLE_ENDDRAG_ORIGIN_RECT" val="870*346"/>
  <p:tag name="TABLE_ENDDRAG_RECT" val="54*123*870*346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13365</TotalTime>
  <Words>1016</Words>
  <Application>Microsoft Office PowerPoint</Application>
  <PresentationFormat>宽屏</PresentationFormat>
  <Paragraphs>178</Paragraphs>
  <Slides>16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16</vt:i4>
      </vt:variant>
    </vt:vector>
  </HeadingPairs>
  <TitlesOfParts>
    <vt:vector size="24" baseType="lpstr">
      <vt:lpstr>等线</vt:lpstr>
      <vt:lpstr>等线 Light</vt:lpstr>
      <vt:lpstr>Arial</vt:lpstr>
      <vt:lpstr>Cambria Math</vt:lpstr>
      <vt:lpstr>Wingdings</vt:lpstr>
      <vt:lpstr>Office 主题​​</vt:lpstr>
      <vt:lpstr>2_Office 主题​​</vt:lpstr>
      <vt:lpstr>3_Office 主题​​</vt:lpstr>
      <vt:lpstr>Weighing supermassive black holes using tidal disruption events in Mephisto survey</vt:lpstr>
      <vt:lpstr>Outline</vt:lpstr>
      <vt:lpstr>BH demographics</vt:lpstr>
      <vt:lpstr>BH demographics: challenges </vt:lpstr>
      <vt:lpstr>Tidal Disruption Event (TDE)</vt:lpstr>
      <vt:lpstr>Tools </vt:lpstr>
      <vt:lpstr>UV/Optical Light Curve Modeling procedure</vt:lpstr>
      <vt:lpstr>MOSFIT: Light curve fitting</vt:lpstr>
      <vt:lpstr>AT 2023clx (the faintest TDE to date)</vt:lpstr>
      <vt:lpstr>Composite light curves and fitting results</vt:lpstr>
      <vt:lpstr>Composite light curves and fitting results</vt:lpstr>
      <vt:lpstr>Energy source for the optical radiation</vt:lpstr>
      <vt:lpstr>Estimation of detections for Mephisto</vt:lpstr>
      <vt:lpstr>Estimation of detections for Mephisto</vt:lpstr>
      <vt:lpstr>Estimation of detections for Mephisto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Weighing supermassive black holes using tidal disruption events: the case of AT2023clx</dc:title>
  <dc:creator>Shiyan Zhong</dc:creator>
  <cp:lastModifiedBy>Shiyan Zhong</cp:lastModifiedBy>
  <cp:revision>182</cp:revision>
  <dcterms:created xsi:type="dcterms:W3CDTF">2023-12-23T07:28:11Z</dcterms:created>
  <dcterms:modified xsi:type="dcterms:W3CDTF">2024-08-05T05:52:34Z</dcterms:modified>
</cp:coreProperties>
</file>