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548" r:id="rId2"/>
    <p:sldId id="820" r:id="rId3"/>
    <p:sldId id="802" r:id="rId4"/>
    <p:sldId id="797" r:id="rId5"/>
    <p:sldId id="865" r:id="rId6"/>
    <p:sldId id="866" r:id="rId7"/>
    <p:sldId id="860" r:id="rId8"/>
    <p:sldId id="867" r:id="rId9"/>
    <p:sldId id="868" r:id="rId10"/>
    <p:sldId id="861" r:id="rId11"/>
    <p:sldId id="813" r:id="rId12"/>
    <p:sldId id="863" r:id="rId13"/>
    <p:sldId id="864" r:id="rId14"/>
    <p:sldId id="770" r:id="rId15"/>
  </p:sldIdLst>
  <p:sldSz cx="12192000" cy="6858000"/>
  <p:notesSz cx="6858000" cy="9144000"/>
  <p:embeddedFontLst>
    <p:embeddedFont>
      <p:font typeface="黑体" panose="02010609060101010101" pitchFamily="49" charset="-122"/>
      <p:regular r:id="rId17"/>
    </p:embeddedFont>
    <p:embeddedFont>
      <p:font typeface="黑体" panose="02010609060101010101" pitchFamily="49" charset="-122"/>
      <p:regular r:id="rId17"/>
    </p:embeddedFont>
    <p:embeddedFont>
      <p:font typeface="楷体" panose="02010609060101010101" pitchFamily="49" charset="-122"/>
      <p:regular r:id="rId18"/>
    </p:embeddedFont>
    <p:embeddedFont>
      <p:font typeface="宋体" panose="02010600030101010101" pitchFamily="2" charset="-122"/>
      <p:regular r:id="rId19"/>
    </p:embeddedFont>
    <p:embeddedFont>
      <p:font typeface="微软雅黑" panose="020B0503020204020204" pitchFamily="34" charset="-122"/>
      <p:regular r:id="rId20"/>
      <p:bold r:id="rId21"/>
    </p:embeddedFont>
    <p:embeddedFont>
      <p:font typeface="微软雅黑" panose="020B0503020204020204" pitchFamily="34" charset="-122"/>
      <p:regular r:id="rId20"/>
      <p:bold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p:defaultTextStyle>
  <p:extLst>
    <p:ext uri="{EFAFB233-063F-42B5-8137-9DF3F51BA10A}">
      <p15:sldGuideLst xmlns:p15="http://schemas.microsoft.com/office/powerpoint/2012/main">
        <p15:guide id="1" orient="horz" pos="2218" userDrawn="1">
          <p15:clr>
            <a:srgbClr val="A4A3A4"/>
          </p15:clr>
        </p15:guide>
        <p15:guide id="2" pos="38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FD00"/>
    <a:srgbClr val="00202C"/>
    <a:srgbClr val="172C39"/>
    <a:srgbClr val="0C43FE"/>
    <a:srgbClr val="00ADE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3"/>
    <p:restoredTop sz="82822"/>
  </p:normalViewPr>
  <p:slideViewPr>
    <p:cSldViewPr showGuides="1">
      <p:cViewPr varScale="1">
        <p:scale>
          <a:sx n="92" d="100"/>
          <a:sy n="92" d="100"/>
        </p:scale>
        <p:origin x="984" y="184"/>
      </p:cViewPr>
      <p:guideLst>
        <p:guide orient="horz" pos="2218"/>
        <p:guide pos="38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2024/8/4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各位老师，大家下午好，我是杨琳，现就职于北京电子科技学院。很荣幸有这样一个机会，来介绍我们组在利用</a:t>
            </a:r>
            <a:r>
              <a:rPr lang="en-US" altLang="zh-CN" dirty="0"/>
              <a:t>Gaia XP</a:t>
            </a:r>
            <a:r>
              <a:rPr lang="zh-CN" altLang="en-US" dirty="0"/>
              <a:t>光谱测量巨星金属丰度的工作，这项工作是在苑海波老师的指导下，与黄博闻、张若羿、徐帅等合作者共同完成的。</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0" dirty="0">
              <a:solidFill>
                <a:srgbClr val="FFFF00"/>
              </a:solidFill>
              <a:latin typeface="Verdana" panose="020B0604030504040204" pitchFamily="34" charset="0"/>
              <a:ea typeface="宋体" charset="0"/>
              <a:cs typeface="Verdan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测光丰度的结果容易受到碳增丰的影响，我们现在来检验我们模型的结果是否受到碳增丰的影响。</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Hong</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等人汇编了一个贫金属星星表，我们选取了其中的中</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高分辨率光谱的丰度结果，和我们的丰度进行对比。左图是选取的所有样本的结果，这里的颜色表示</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丰度的大小。为了便于看清楚</a:t>
            </a:r>
            <a:r>
              <a:rPr lang="zh-CN" altLang="en-US" sz="1200" b="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金属丰度残差和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丰度的关系，我们将样本按照</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丰度进行了划分，中间的图是</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[C/Fe]&gt;0.7</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的结果，右图是</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[C/Fe]&lt;0.7</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的结果。可以看出，我们的贫金属星的丰度不受</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C</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增丰的影响，是一个独立测量出的量。</a:t>
            </a:r>
            <a:endPar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82528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我们在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5</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个球状星团上进行了测试。第一行是我们模型预测的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的直方图，高斯拟合的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1\sigma</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0.09</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0.25dex</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。每个星团都计算了</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apogee</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星表下的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中值，用虚线表示。我们的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中值结果和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apogee</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的结果差异在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0.1dex</a:t>
            </a:r>
            <a:r>
              <a:rPr lang="zh-CN" altLang="en-US" sz="1200" b="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左右。</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第二行是每个星团在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[Fe/H]—MG</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上的分布。第三行是每个星团的源在赫罗图上的分布，用颜色表示模型预测的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大小。</a:t>
            </a:r>
            <a:endPar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207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我们对最终的样本进行了数量上的统计，上图分别是在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G</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上的分布情况。可以看出，越贫的源的数量是逐级减小，这样的分布和预期相符。最终可靠的红巨星样本为</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1834</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万个，其中</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[Fe/H]&lt;-2</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的源有</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27</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万个，</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[Fe/H]&lt;-3</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的源</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4</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万个。</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329208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现在是总体样本的数目和丰度在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R-Z</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空间的分布，从右边这张图可以看出明显的垂直方向的梯度。</a:t>
            </a:r>
            <a:endPar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08226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KaiTi" panose="02010609060101010101" pitchFamily="49" charset="-122"/>
                <a:ea typeface="KaiTi" panose="02010609060101010101" pitchFamily="49" charset="-122"/>
                <a:cs typeface="Verdana" panose="020B0604030504040204" pitchFamily="34" charset="0"/>
                <a:sym typeface="+mn-ea"/>
              </a:rPr>
              <a:t>众所周知，</a:t>
            </a:r>
            <a:r>
              <a:rPr lang="zh-CN" altLang="en-US" sz="1200" b="0" dirty="0">
                <a:solidFill>
                  <a:srgbClr val="FFFFFF"/>
                </a:solidFill>
                <a:effectLst/>
                <a:latin typeface="KaiTi" panose="02010609060101010101" pitchFamily="49" charset="-122"/>
                <a:ea typeface="KaiTi" panose="02010609060101010101" pitchFamily="49" charset="-122"/>
                <a:cs typeface="微软雅黑" charset="0"/>
              </a:rPr>
              <a:t>金属丰度是最重要的恒星基本参数之一，对研究</a:t>
            </a:r>
            <a:r>
              <a:rPr lang="zh-CN" altLang="en-US" sz="1200" b="0" dirty="0">
                <a:solidFill>
                  <a:srgbClr val="FFFFFF"/>
                </a:solidFill>
                <a:latin typeface="KaiTi" panose="02010609060101010101" pitchFamily="49" charset="-122"/>
                <a:ea typeface="KaiTi" panose="02010609060101010101" pitchFamily="49" charset="-122"/>
                <a:cs typeface="微软雅黑" charset="0"/>
              </a:rPr>
              <a:t>恒星</a:t>
            </a:r>
            <a:r>
              <a:rPr lang="en-US" altLang="zh-CN" sz="1200" b="0" dirty="0">
                <a:solidFill>
                  <a:srgbClr val="FFFFFF"/>
                </a:solidFill>
                <a:latin typeface="KaiTi" panose="02010609060101010101" pitchFamily="49" charset="-122"/>
                <a:ea typeface="KaiTi" panose="02010609060101010101" pitchFamily="49" charset="-122"/>
                <a:cs typeface="微软雅黑" charset="0"/>
              </a:rPr>
              <a:t>/</a:t>
            </a:r>
            <a:r>
              <a:rPr lang="zh-CN" altLang="en-US" sz="1200" b="0" dirty="0">
                <a:solidFill>
                  <a:srgbClr val="FFFFFF"/>
                </a:solidFill>
                <a:latin typeface="KaiTi" panose="02010609060101010101" pitchFamily="49" charset="-122"/>
                <a:ea typeface="KaiTi" panose="02010609060101010101" pitchFamily="49" charset="-122"/>
                <a:cs typeface="微软雅黑" charset="0"/>
              </a:rPr>
              <a:t>星团形成与演化具有重要意义。贫金属星（</a:t>
            </a:r>
            <a:r>
              <a:rPr lang="en-US" altLang="zh-CN" sz="1200" b="0" dirty="0">
                <a:solidFill>
                  <a:srgbClr val="FFFFFF"/>
                </a:solidFill>
                <a:latin typeface="KaiTi" panose="02010609060101010101" pitchFamily="49" charset="-122"/>
                <a:ea typeface="KaiTi" panose="02010609060101010101" pitchFamily="49" charset="-122"/>
                <a:cs typeface="微软雅黑" charset="0"/>
              </a:rPr>
              <a:t>[Fe/H]&lt;-1.0</a:t>
            </a:r>
            <a:r>
              <a:rPr lang="zh-CN" altLang="en-US" sz="1200" b="0" dirty="0">
                <a:solidFill>
                  <a:srgbClr val="FFFFFF"/>
                </a:solidFill>
                <a:latin typeface="KaiTi" panose="02010609060101010101" pitchFamily="49" charset="-122"/>
                <a:ea typeface="KaiTi" panose="02010609060101010101" pitchFamily="49" charset="-122"/>
                <a:cs typeface="微软雅黑" charset="0"/>
              </a:rPr>
              <a:t>）</a:t>
            </a:r>
            <a:r>
              <a:rPr lang="zh-CN" altLang="en-US" dirty="0"/>
              <a:t>的研究对多种天体物理过程具有深远的影响，因为它们直接关系到早期宇宙。因此，恒星尤其是贫金属星的金属丰度的准确测量是十分重要的。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FFFFFF"/>
              </a:solidFill>
              <a:latin typeface="KaiTi" panose="02010609060101010101" pitchFamily="49" charset="-122"/>
              <a:ea typeface="KaiTi" panose="02010609060101010101" pitchFamily="49" charset="-122"/>
              <a:cs typeface="微软雅黑"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FFFFFF"/>
                </a:solidFill>
                <a:latin typeface="KaiTi" panose="02010609060101010101" pitchFamily="49" charset="-122"/>
                <a:ea typeface="KaiTi" panose="02010609060101010101" pitchFamily="49" charset="-122"/>
                <a:cs typeface="微软雅黑" charset="0"/>
              </a:rPr>
              <a:t>大规模测光巡天和无缝光谱巡天都可以通过理解恒星颜色得到金属丰度，</a:t>
            </a:r>
            <a:r>
              <a:rPr kumimoji="1" lang="zh-CN" altLang="en-US" sz="1200" dirty="0">
                <a:latin typeface="+mn-ea"/>
              </a:rPr>
              <a:t>一些研究表明，通过高质量的测光数据能够得到准确的金属丰度。</a:t>
            </a: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b="0" dirty="0">
              <a:solidFill>
                <a:srgbClr val="FFFFFF"/>
              </a:solidFill>
              <a:latin typeface="+mn-ea"/>
              <a:ea typeface="KaiTi" panose="02010609060101010101" pitchFamily="49" charset="-122"/>
              <a:cs typeface="微软雅黑"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1200" b="0" dirty="0">
                <a:solidFill>
                  <a:srgbClr val="FFFFFF"/>
                </a:solidFill>
                <a:latin typeface="+mn-ea"/>
                <a:ea typeface="KaiTi" panose="02010609060101010101" pitchFamily="49" charset="-122"/>
                <a:cs typeface="微软雅黑" charset="0"/>
              </a:rPr>
              <a:t>已有一些数据驱动的方法，利用恒星颜色得到恒星参数。我们这项工作的目标是：利用深度学习方法，建立金属丰度和</a:t>
            </a:r>
            <a:r>
              <a:rPr kumimoji="1" lang="en-US" altLang="zh-CN" sz="1200" b="0" dirty="0">
                <a:solidFill>
                  <a:srgbClr val="FFFFFF"/>
                </a:solidFill>
                <a:latin typeface="+mn-ea"/>
                <a:ea typeface="KaiTi" panose="02010609060101010101" pitchFamily="49" charset="-122"/>
                <a:cs typeface="微软雅黑" charset="0"/>
              </a:rPr>
              <a:t>Gaia</a:t>
            </a:r>
            <a:r>
              <a:rPr kumimoji="1" lang="zh-CN" altLang="en-US" sz="1200" b="0" dirty="0">
                <a:solidFill>
                  <a:srgbClr val="FFFFFF"/>
                </a:solidFill>
                <a:latin typeface="+mn-ea"/>
                <a:ea typeface="KaiTi" panose="02010609060101010101" pitchFamily="49" charset="-122"/>
                <a:cs typeface="微软雅黑" charset="0"/>
              </a:rPr>
              <a:t> </a:t>
            </a:r>
            <a:r>
              <a:rPr kumimoji="1" lang="en-US" altLang="zh-CN" sz="1200" b="0" dirty="0">
                <a:solidFill>
                  <a:srgbClr val="FFFFFF"/>
                </a:solidFill>
                <a:latin typeface="+mn-ea"/>
                <a:ea typeface="KaiTi" panose="02010609060101010101" pitchFamily="49" charset="-122"/>
                <a:cs typeface="微软雅黑" charset="0"/>
              </a:rPr>
              <a:t>SED</a:t>
            </a:r>
            <a:r>
              <a:rPr kumimoji="1" lang="zh-CN" altLang="en-US" sz="1200" b="0" dirty="0">
                <a:solidFill>
                  <a:srgbClr val="FFFFFF"/>
                </a:solidFill>
                <a:latin typeface="+mn-ea"/>
                <a:ea typeface="KaiTi" panose="02010609060101010101" pitchFamily="49" charset="-122"/>
                <a:cs typeface="微软雅黑" charset="0"/>
              </a:rPr>
              <a:t>的关系。</a:t>
            </a:r>
            <a:endParaRPr lang="en-US" altLang="zh-CN" sz="1200" b="0" dirty="0">
              <a:solidFill>
                <a:srgbClr val="FFFFFF"/>
              </a:solidFill>
              <a:latin typeface="KaiTi" panose="02010609060101010101" pitchFamily="49" charset="-122"/>
              <a:ea typeface="KaiTi" panose="02010609060101010101" pitchFamily="49" charset="-122"/>
              <a:cs typeface="微软雅黑"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FFFFFF"/>
              </a:solidFill>
              <a:latin typeface="KaiTi" panose="02010609060101010101" pitchFamily="49" charset="-122"/>
              <a:ea typeface="KaiTi" panose="02010609060101010101" pitchFamily="49" charset="-122"/>
              <a:cs typeface="微软雅黑" charset="0"/>
            </a:endParaRPr>
          </a:p>
          <a:p>
            <a:endPar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Gaia DR3</a:t>
            </a:r>
            <a:r>
              <a:rPr kumimoji="1" lang="zh-CN" altLang="en-US" dirty="0"/>
              <a:t>数据释放了</a:t>
            </a:r>
            <a:r>
              <a:rPr kumimoji="1" lang="en-US" altLang="zh-CN" dirty="0"/>
              <a:t>2</a:t>
            </a:r>
            <a:r>
              <a:rPr kumimoji="1" lang="zh-CN" altLang="en-US" dirty="0"/>
              <a:t>亿颗源的无缝光谱数据。左边这张图可以看出，</a:t>
            </a:r>
            <a:r>
              <a:rPr kumimoji="1" lang="en-US" altLang="zh-CN" dirty="0">
                <a:sym typeface="Wingdings" pitchFamily="2" charset="2"/>
              </a:rPr>
              <a:t>Gaia</a:t>
            </a:r>
            <a:r>
              <a:rPr kumimoji="1" lang="zh-CN" altLang="en-US" dirty="0">
                <a:sym typeface="Wingdings" pitchFamily="2" charset="2"/>
              </a:rPr>
              <a:t>光谱中存在同颜色和星等相关的系统误差。黄博闻等人对</a:t>
            </a:r>
            <a:r>
              <a:rPr kumimoji="1" lang="en-US" altLang="zh-CN" dirty="0">
                <a:sym typeface="Wingdings" pitchFamily="2" charset="2"/>
              </a:rPr>
              <a:t>Gaia</a:t>
            </a:r>
            <a:r>
              <a:rPr kumimoji="1" lang="en-US" altLang="zh-CN" sz="1200" b="0" dirty="0">
                <a:solidFill>
                  <a:srgbClr val="FFFF00"/>
                </a:solidFill>
                <a:latin typeface="微软雅黑" charset="0"/>
                <a:ea typeface="微软雅黑" charset="0"/>
                <a:cs typeface="Verdana" panose="020B0804030504040204" pitchFamily="34" charset="0"/>
                <a:sym typeface="Wingdings" pitchFamily="2" charset="2"/>
              </a:rPr>
              <a:t> XP</a:t>
            </a:r>
            <a:r>
              <a:rPr kumimoji="1" lang="zh-CN" altLang="en-US" sz="1200" b="0" dirty="0">
                <a:solidFill>
                  <a:srgbClr val="FFFF00"/>
                </a:solidFill>
                <a:latin typeface="微软雅黑" charset="0"/>
                <a:ea typeface="微软雅黑" charset="0"/>
                <a:cs typeface="Verdana" panose="020B0804030504040204" pitchFamily="34" charset="0"/>
                <a:sym typeface="Wingdings" pitchFamily="2" charset="2"/>
              </a:rPr>
              <a:t>光谱进行了改正，消除了颜色、星等和消光的影响，改正后内部一致性在</a:t>
            </a:r>
            <a:r>
              <a:rPr kumimoji="1" lang="en-US" altLang="zh-CN" sz="1200" b="0" dirty="0">
                <a:solidFill>
                  <a:srgbClr val="FFFF00"/>
                </a:solidFill>
                <a:latin typeface="微软雅黑" charset="0"/>
                <a:ea typeface="微软雅黑" charset="0"/>
                <a:cs typeface="Verdana" panose="020B0804030504040204" pitchFamily="34" charset="0"/>
                <a:sym typeface="Wingdings" pitchFamily="2" charset="2"/>
              </a:rPr>
              <a:t>1%-2%</a:t>
            </a:r>
            <a:r>
              <a:rPr kumimoji="1" lang="zh-CN" altLang="en-US" sz="1200" b="0" dirty="0">
                <a:solidFill>
                  <a:srgbClr val="FFFF00"/>
                </a:solidFill>
                <a:latin typeface="微软雅黑" charset="0"/>
                <a:ea typeface="微软雅黑" charset="0"/>
                <a:cs typeface="Verdana" panose="020B0804030504040204" pitchFamily="34" charset="0"/>
                <a:sym typeface="Wingdings" pitchFamily="2" charset="2"/>
              </a:rPr>
              <a:t>。利用改正后的</a:t>
            </a:r>
            <a:r>
              <a:rPr kumimoji="1" lang="en-US" altLang="zh-CN" sz="1200" b="0" dirty="0">
                <a:solidFill>
                  <a:srgbClr val="FFFF00"/>
                </a:solidFill>
                <a:latin typeface="微软雅黑" charset="0"/>
                <a:ea typeface="微软雅黑" charset="0"/>
                <a:cs typeface="Verdana" panose="020B0804030504040204" pitchFamily="34" charset="0"/>
                <a:sym typeface="Wingdings" pitchFamily="2" charset="2"/>
              </a:rPr>
              <a:t>Gaia</a:t>
            </a:r>
            <a:r>
              <a:rPr kumimoji="1" lang="zh-CN" altLang="en-US" sz="1200" b="0" dirty="0">
                <a:solidFill>
                  <a:srgbClr val="FFFF00"/>
                </a:solidFill>
                <a:latin typeface="微软雅黑" charset="0"/>
                <a:ea typeface="微软雅黑" charset="0"/>
                <a:cs typeface="Verdana" panose="020B0804030504040204" pitchFamily="34" charset="0"/>
                <a:sym typeface="Wingdings" pitchFamily="2" charset="2"/>
              </a:rPr>
              <a:t> </a:t>
            </a:r>
            <a:r>
              <a:rPr kumimoji="1" lang="en-US" altLang="zh-CN" sz="1200" b="0" dirty="0">
                <a:solidFill>
                  <a:srgbClr val="FFFF00"/>
                </a:solidFill>
                <a:latin typeface="微软雅黑" charset="0"/>
                <a:ea typeface="微软雅黑" charset="0"/>
                <a:cs typeface="Verdana" panose="020B0804030504040204" pitchFamily="34" charset="0"/>
                <a:sym typeface="Wingdings" pitchFamily="2" charset="2"/>
              </a:rPr>
              <a:t>XP</a:t>
            </a:r>
            <a:r>
              <a:rPr kumimoji="1" lang="zh-CN" altLang="en-US" sz="1200" b="0" dirty="0">
                <a:solidFill>
                  <a:srgbClr val="FFFF00"/>
                </a:solidFill>
                <a:latin typeface="微软雅黑" charset="0"/>
                <a:ea typeface="微软雅黑" charset="0"/>
                <a:cs typeface="Verdana" panose="020B0804030504040204" pitchFamily="34" charset="0"/>
                <a:sym typeface="Wingdings" pitchFamily="2" charset="2"/>
              </a:rPr>
              <a:t>光谱，我们可以进行下一步的金属丰度估计。</a:t>
            </a:r>
            <a:endPar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30009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我们对改正后的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Gaia</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 </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XP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光谱进行了相邻波长流量的合并，这样可以抵消一部分光谱误差的影响。此外，我们以光谱以波长</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550nm</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处的流量为基准，求得</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XP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光谱在每一个波长处的相对流量，现在每一条</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Gaia</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 </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XP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光谱转化成为一个</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60</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维的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SED</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向量。我们取</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BPRP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颜色在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1.15</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附近的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9</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个</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不同的源，看一下它们的光谱变化。可以看出，在蓝端，</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变化</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1dex</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，流量值可以变化</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0.1</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KaiTi" panose="02010609060101010101" pitchFamily="49" charset="-122"/>
                <a:ea typeface="KaiTi" panose="02010609060101010101" pitchFamily="49" charset="-122"/>
                <a:cs typeface="微软雅黑" charset="0"/>
              </a:rPr>
              <a:t>Gaia</a:t>
            </a:r>
            <a:r>
              <a:rPr lang="zh-CN" altLang="en-US" sz="1200" b="0" dirty="0">
                <a:solidFill>
                  <a:schemeClr val="bg1"/>
                </a:solidFill>
                <a:latin typeface="KaiTi" panose="02010609060101010101" pitchFamily="49" charset="-122"/>
                <a:ea typeface="KaiTi" panose="02010609060101010101" pitchFamily="49" charset="-122"/>
                <a:cs typeface="微软雅黑" charset="0"/>
              </a:rPr>
              <a:t>改正后的</a:t>
            </a:r>
            <a:r>
              <a:rPr lang="en-US" altLang="zh-CN" sz="1200" b="0" dirty="0">
                <a:solidFill>
                  <a:schemeClr val="bg1"/>
                </a:solidFill>
                <a:latin typeface="KaiTi" panose="02010609060101010101" pitchFamily="49" charset="-122"/>
                <a:ea typeface="KaiTi" panose="02010609060101010101" pitchFamily="49" charset="-122"/>
                <a:cs typeface="微软雅黑" charset="0"/>
              </a:rPr>
              <a:t>XP</a:t>
            </a:r>
            <a:r>
              <a:rPr lang="zh-CN" altLang="en-US" sz="1200" b="0" dirty="0">
                <a:solidFill>
                  <a:schemeClr val="bg1"/>
                </a:solidFill>
                <a:latin typeface="KaiTi" panose="02010609060101010101" pitchFamily="49" charset="-122"/>
                <a:ea typeface="KaiTi" panose="02010609060101010101" pitchFamily="49" charset="-122"/>
                <a:cs typeface="微软雅黑" charset="0"/>
              </a:rPr>
              <a:t>光谱对金属丰度还是比较敏感</a:t>
            </a:r>
            <a:r>
              <a:rPr lang="zh-CN" altLang="en-US" sz="1200" b="0" dirty="0">
                <a:solidFill>
                  <a:schemeClr val="bg1"/>
                </a:solidFill>
                <a:latin typeface="KaiTi" panose="02010609060101010101" pitchFamily="49" charset="-122"/>
                <a:ea typeface="KaiTi" panose="02010609060101010101" pitchFamily="49" charset="-122"/>
                <a:cs typeface="Verdana" panose="020B0604030504040204" pitchFamily="34" charset="0"/>
                <a:sym typeface="+mn-ea"/>
              </a:rPr>
              <a:t>的。</a:t>
            </a:r>
            <a:endPar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对于金属丰度估计的训练过程是一个有监督的训练，在这里，我们利用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PASTEL</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的星表提供的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作为真值。左图展示的是用于训练的</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PASTEL</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样本在</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BPRP—[Fe/H]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上的分布。根据样本在这样一个二维空间密度分布的不同，给训练样本赋予了不同的权重。右边这张图展示的是我们用于训练的深度学习模型图，以</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MLP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为基准网络，在异方差不确定性引导的损失函数下优化网络参数，最终得到</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SED</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的关系。</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23288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现在这张图展示的是训练样本的结果。分别是：模型的结果和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PSTEL</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的对比，二者残差随</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BP-RP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G</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、消光的变化，以及残差在赫罗图上的变化。可以看出，二者的一致性还是很好的。残差在赫罗图上的分布也很均匀。</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976626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将模型训练的结果和其它外部星表进行独立检验。首先和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SAGA</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星表进行对比，还是关注残差随</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[Fe/H]</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BP-RP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G</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、消光的变化，以及残差在赫罗图上的分布。可以看出，在贫金属端的误差也非常小，典型误差</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0.25-0.30dex</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。并且贫金属段可以做到</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-4</a:t>
            </a:r>
            <a:endPar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73865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183748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右图是我们的训练样本</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PASTEL</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LAMOST</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的比较结果，残差随</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BP-RP</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的变化趋势和左图一致，这也说明，这部分系统误差来源于训练样本</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PASTEL</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和</a:t>
            </a:r>
            <a:r>
              <a:rPr lang="en-US" altLang="zh-CN"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LAMOST</a:t>
            </a:r>
            <a:r>
              <a:rPr lang="zh-CN" altLang="en-US" sz="1200" b="0" dirty="0">
                <a:solidFill>
                  <a:schemeClr val="bg1"/>
                </a:solidFill>
                <a:latin typeface="Verdana" panose="020B0604030504040204" pitchFamily="34" charset="0"/>
                <a:ea typeface="KaiTi" panose="02010609060101010101" pitchFamily="49" charset="-122"/>
                <a:cs typeface="Verdana" panose="020B0604030504040204" pitchFamily="34" charset="0"/>
                <a:sym typeface="+mn-ea"/>
              </a:rPr>
              <a:t>的差异。</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7494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8"/>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8"/>
            <a:ext cx="8070574"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lvl="0"/>
            <a:endParaRPr lang="zh-CN" altLang="en-US">
              <a:latin typeface="Arial" panose="020B0604020202090204" pitchFamily="34" charset="0"/>
            </a:endParaRPr>
          </a:p>
        </p:txBody>
      </p:sp>
      <p:sp>
        <p:nvSpPr>
          <p:cNvPr id="5" name="页脚占位符 4"/>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205728" y="1600200"/>
            <a:ext cx="5376672"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lvl="0"/>
            <a:endParaRPr lang="zh-CN" altLang="en-US">
              <a:latin typeface="Arial" panose="020B060402020209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lvl="0"/>
            <a:endParaRPr lang="zh-CN" altLang="en-US">
              <a:latin typeface="Arial" panose="020B0604020202090204" pitchFamily="34" charset="0"/>
            </a:endParaRPr>
          </a:p>
        </p:txBody>
      </p:sp>
      <p:sp>
        <p:nvSpPr>
          <p:cNvPr id="8" name="页脚占位符 7"/>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lvl="0"/>
            <a:endParaRPr lang="zh-CN" altLang="en-US">
              <a:latin typeface="Arial" panose="020B0604020202090204" pitchFamily="34" charset="0"/>
            </a:endParaRPr>
          </a:p>
        </p:txBody>
      </p:sp>
      <p:sp>
        <p:nvSpPr>
          <p:cNvPr id="4" name="页脚占位符 3"/>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CN" altLang="en-US">
              <a:latin typeface="Arial" panose="020B0604020202090204" pitchFamily="34" charset="0"/>
            </a:endParaRPr>
          </a:p>
        </p:txBody>
      </p:sp>
      <p:sp>
        <p:nvSpPr>
          <p:cNvPr id="3" name="页脚占位符 2"/>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9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lvl="0"/>
            <a:endParaRPr lang="zh-CN" altLang="en-US">
              <a:latin typeface="Arial" panose="020B0604020202090204" pitchFamily="34" charset="0"/>
            </a:endParaRPr>
          </a:p>
        </p:txBody>
      </p:sp>
      <p:sp>
        <p:nvSpPr>
          <p:cNvPr id="6" name="页脚占位符 5"/>
          <p:cNvSpPr>
            <a:spLocks noGrp="1"/>
          </p:cNvSpPr>
          <p:nvPr>
            <p:ph type="ftr" sz="quarter" idx="11"/>
          </p:nvPr>
        </p:nvSpPr>
        <p:spPr/>
        <p:txBody>
          <a:bodyPr/>
          <a:lstStyle/>
          <a:p>
            <a:pPr lvl="0"/>
            <a:endParaRPr lang="zh-CN" altLang="en-US">
              <a:latin typeface="Arial" panose="020B060402020209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9000">
              <a:srgbClr val="090E22"/>
            </a:gs>
            <a:gs pos="0">
              <a:schemeClr val="tx1"/>
            </a:gs>
            <a:gs pos="100000">
              <a:srgbClr val="1E3741"/>
            </a:gs>
          </a:gsLst>
          <a:lin ang="16200000" scaled="1"/>
          <a:tileRect/>
        </a:gra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600" y="274638"/>
            <a:ext cx="10972800" cy="1143000"/>
          </a:xfrm>
          <a:prstGeom prst="rect">
            <a:avLst/>
          </a:prstGeom>
          <a:noFill/>
          <a:ln w="9525">
            <a:noFill/>
          </a:ln>
        </p:spPr>
        <p:txBody>
          <a:bodyPr anchor="ctr" anchorCtr="0"/>
          <a:lstStyle/>
          <a:p>
            <a:pPr lvl="0"/>
            <a:r>
              <a:rPr lang="zh-CN" altLang="en-US"/>
              <a:t>单击此处编辑母版标题样式</a:t>
            </a:r>
          </a:p>
        </p:txBody>
      </p:sp>
      <p:sp>
        <p:nvSpPr>
          <p:cNvPr id="1027" name="文本占位符 1026"/>
          <p:cNvSpPr>
            <a:spLocks noGrp="1"/>
          </p:cNvSpPr>
          <p:nvPr>
            <p:ph type="body" idx="1"/>
          </p:nvPr>
        </p:nvSpPr>
        <p:spPr>
          <a:xfrm>
            <a:off x="609600" y="1600200"/>
            <a:ext cx="10972800" cy="4525963"/>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zh-CN" altLang="en-US">
              <a:latin typeface="Arial" panose="020B0604020202090204" pitchFamily="34" charset="0"/>
            </a:endParaRPr>
          </a:p>
        </p:txBody>
      </p:sp>
      <p:sp>
        <p:nvSpPr>
          <p:cNvPr id="1029" name="页脚占位符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zh-CN" altLang="en-US">
              <a:latin typeface="Arial" panose="020B0604020202090204" pitchFamily="34" charset="0"/>
            </a:endParaRPr>
          </a:p>
        </p:txBody>
      </p:sp>
      <p:sp>
        <p:nvSpPr>
          <p:cNvPr id="1030" name="灯片编号占位符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zh-CN" altLang="en-US">
                <a:latin typeface="Arial" panose="020B0604020202090204" pitchFamily="34" charset="0"/>
              </a:rPr>
              <a:t>‹#›</a:t>
            </a:fld>
            <a:endParaRPr lang="zh-CN" altLang="en-US">
              <a:latin typeface="Arial" panose="020B060402020209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3.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0.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770" y="1055253"/>
            <a:ext cx="12000230" cy="814518"/>
          </a:xfrm>
          <a:prstGeom prst="rect">
            <a:avLst/>
          </a:prstGeom>
          <a:noFill/>
        </p:spPr>
        <p:txBody>
          <a:bodyPr wrap="square" rtlCol="0">
            <a:spAutoFit/>
          </a:bodyPr>
          <a:lstStyle/>
          <a:p>
            <a:pPr algn="ctr">
              <a:lnSpc>
                <a:spcPct val="130000"/>
              </a:lnSpc>
            </a:pPr>
            <a:r>
              <a:rPr lang="zh-CN" altLang="en-US" sz="4000" b="1" dirty="0">
                <a:solidFill>
                  <a:srgbClr val="FFFF00"/>
                </a:solidFill>
                <a:latin typeface="微软雅黑" charset="0"/>
                <a:ea typeface="微软雅黑" charset="0"/>
                <a:cs typeface="微软雅黑" charset="0"/>
              </a:rPr>
              <a:t>基于 </a:t>
            </a:r>
            <a:r>
              <a:rPr lang="en-GB" altLang="zh-CN" sz="4000" b="1" dirty="0">
                <a:solidFill>
                  <a:srgbClr val="FFFF00"/>
                </a:solidFill>
                <a:latin typeface="微软雅黑" charset="0"/>
                <a:ea typeface="微软雅黑" charset="0"/>
                <a:cs typeface="微软雅黑" charset="0"/>
              </a:rPr>
              <a:t>Gaia XP </a:t>
            </a:r>
            <a:r>
              <a:rPr lang="zh-CN" altLang="en-US" sz="4000" b="1" dirty="0">
                <a:solidFill>
                  <a:srgbClr val="FFFF00"/>
                </a:solidFill>
                <a:latin typeface="微软雅黑" charset="0"/>
                <a:ea typeface="微软雅黑" charset="0"/>
                <a:cs typeface="微软雅黑" charset="0"/>
              </a:rPr>
              <a:t>光谱的巨星金属丰度测量</a:t>
            </a:r>
          </a:p>
        </p:txBody>
      </p:sp>
      <p:sp>
        <p:nvSpPr>
          <p:cNvPr id="4" name="矩形 3"/>
          <p:cNvSpPr/>
          <p:nvPr/>
        </p:nvSpPr>
        <p:spPr>
          <a:xfrm>
            <a:off x="0" y="3429000"/>
            <a:ext cx="12192000" cy="3429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800" dirty="0">
              <a:solidFill>
                <a:schemeClr val="tx1"/>
              </a:solidFill>
              <a:latin typeface="微软雅黑" charset="0"/>
              <a:ea typeface="微软雅黑" charset="0"/>
              <a:cs typeface="Times New Roman" panose="02020603050405020304" charset="0"/>
            </a:endParaRPr>
          </a:p>
          <a:p>
            <a:pPr algn="ctr">
              <a:lnSpc>
                <a:spcPct val="120000"/>
              </a:lnSpc>
            </a:pPr>
            <a:endParaRPr lang="zh-CN" altLang="en-US" sz="2800" dirty="0">
              <a:solidFill>
                <a:schemeClr val="tx1"/>
              </a:solidFill>
              <a:latin typeface="微软雅黑" charset="0"/>
              <a:ea typeface="微软雅黑" charset="0"/>
              <a:cs typeface="Times New Roman" panose="02020603050405020304" charset="0"/>
            </a:endParaRPr>
          </a:p>
          <a:p>
            <a:pPr algn="ctr">
              <a:lnSpc>
                <a:spcPct val="120000"/>
              </a:lnSpc>
            </a:pPr>
            <a:r>
              <a:rPr lang="zh-CN" altLang="en-US" sz="2800" dirty="0">
                <a:solidFill>
                  <a:schemeClr val="tx1"/>
                </a:solidFill>
                <a:latin typeface="微软雅黑" charset="0"/>
                <a:ea typeface="微软雅黑" charset="0"/>
                <a:cs typeface="Times New Roman" panose="02020603050405020304" charset="0"/>
              </a:rPr>
              <a:t>合作者：苑海波、黄博闻、张若羿、徐帅</a:t>
            </a:r>
            <a:r>
              <a:rPr lang="zh-CN" altLang="en-US" sz="2800" dirty="0">
                <a:solidFill>
                  <a:schemeClr val="tx1"/>
                </a:solidFill>
                <a:latin typeface="微软雅黑" charset="0"/>
                <a:ea typeface="微软雅黑" charset="0"/>
                <a:cs typeface="Times New Roman Bold" panose="02020603050405020304" charset="0"/>
              </a:rPr>
              <a:t>等</a:t>
            </a:r>
          </a:p>
          <a:p>
            <a:pPr algn="ctr">
              <a:lnSpc>
                <a:spcPct val="120000"/>
              </a:lnSpc>
            </a:pPr>
            <a:endParaRPr lang="zh-CN" altLang="en-US" sz="2800" dirty="0">
              <a:solidFill>
                <a:schemeClr val="tx1"/>
              </a:solidFill>
              <a:latin typeface="微软雅黑" charset="0"/>
              <a:ea typeface="微软雅黑" charset="0"/>
              <a:cs typeface="Times New Roman Bold" panose="02020603050405020304" charset="0"/>
              <a:sym typeface="+mn-ea"/>
            </a:endParaRPr>
          </a:p>
        </p:txBody>
      </p:sp>
      <p:sp>
        <p:nvSpPr>
          <p:cNvPr id="5" name="文本框 4"/>
          <p:cNvSpPr txBox="1"/>
          <p:nvPr/>
        </p:nvSpPr>
        <p:spPr>
          <a:xfrm>
            <a:off x="0" y="4076571"/>
            <a:ext cx="12192000" cy="700769"/>
          </a:xfrm>
          <a:prstGeom prst="rect">
            <a:avLst/>
          </a:prstGeom>
          <a:noFill/>
        </p:spPr>
        <p:txBody>
          <a:bodyPr wrap="square" rtlCol="0">
            <a:spAutoFit/>
          </a:bodyPr>
          <a:lstStyle/>
          <a:p>
            <a:pPr algn="ctr">
              <a:lnSpc>
                <a:spcPct val="120000"/>
              </a:lnSpc>
            </a:pPr>
            <a:r>
              <a:rPr lang="zh-CN" altLang="en-US" sz="3600" dirty="0">
                <a:latin typeface="微软雅黑" charset="0"/>
                <a:ea typeface="微软雅黑" charset="0"/>
                <a:cs typeface="Times New Roman" panose="02020603050405020304" charset="0"/>
                <a:sym typeface="+mn-ea"/>
              </a:rPr>
              <a:t>报告人：杨琳</a:t>
            </a:r>
          </a:p>
        </p:txBody>
      </p:sp>
      <p:sp>
        <p:nvSpPr>
          <p:cNvPr id="6" name="文本框 5"/>
          <p:cNvSpPr txBox="1"/>
          <p:nvPr/>
        </p:nvSpPr>
        <p:spPr>
          <a:xfrm>
            <a:off x="0" y="5949538"/>
            <a:ext cx="12192001" cy="662489"/>
          </a:xfrm>
          <a:prstGeom prst="rect">
            <a:avLst/>
          </a:prstGeom>
          <a:noFill/>
        </p:spPr>
        <p:txBody>
          <a:bodyPr wrap="square" rtlCol="0">
            <a:spAutoFit/>
          </a:bodyPr>
          <a:lstStyle/>
          <a:p>
            <a:pPr algn="ctr">
              <a:lnSpc>
                <a:spcPct val="150000"/>
              </a:lnSpc>
            </a:pPr>
            <a:r>
              <a:rPr lang="en-US" sz="2800" dirty="0">
                <a:solidFill>
                  <a:srgbClr val="2A2B2E"/>
                </a:solidFill>
                <a:latin typeface="微软雅黑" charset="0"/>
                <a:ea typeface="微软雅黑" charset="0"/>
              </a:rPr>
              <a:t>2024.0</a:t>
            </a:r>
            <a:r>
              <a:rPr lang="en-US" altLang="zh-CN" sz="2800" dirty="0">
                <a:solidFill>
                  <a:srgbClr val="2A2B2E"/>
                </a:solidFill>
                <a:latin typeface="微软雅黑" charset="0"/>
                <a:ea typeface="微软雅黑" charset="0"/>
              </a:rPr>
              <a:t>8</a:t>
            </a:r>
            <a:r>
              <a:rPr lang="en-US" sz="2800" dirty="0">
                <a:solidFill>
                  <a:srgbClr val="2A2B2E"/>
                </a:solidFill>
                <a:latin typeface="微软雅黑" charset="0"/>
                <a:ea typeface="微软雅黑" charset="0"/>
              </a:rPr>
              <a:t>.</a:t>
            </a:r>
            <a:r>
              <a:rPr lang="en-US" altLang="zh-CN" sz="2800" dirty="0">
                <a:solidFill>
                  <a:srgbClr val="2A2B2E"/>
                </a:solidFill>
                <a:latin typeface="微软雅黑" charset="0"/>
                <a:ea typeface="微软雅黑" charset="0"/>
              </a:rPr>
              <a:t>04</a:t>
            </a:r>
            <a:endParaRPr lang="en-US" altLang="en-US" sz="2800" dirty="0">
              <a:solidFill>
                <a:srgbClr val="2A2B2E"/>
              </a:solidFill>
              <a:latin typeface="微软雅黑" charset="0"/>
              <a:ea typeface="微软雅黑"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10</a:t>
            </a:fld>
            <a:endParaRPr lang="zh-CN" altLang="en-US" dirty="0">
              <a:solidFill>
                <a:srgbClr val="FFFF00"/>
              </a:solidFill>
            </a:endParaRPr>
          </a:p>
        </p:txBody>
      </p:sp>
      <p:sp>
        <p:nvSpPr>
          <p:cNvPr id="10" name="标题 1"/>
          <p:cNvSpPr txBox="1"/>
          <p:nvPr>
            <p:custDataLst>
              <p:tags r:id="rId1"/>
            </p:custDataLst>
          </p:nvPr>
        </p:nvSpPr>
        <p:spPr>
          <a:xfrm>
            <a:off x="1166400" y="187200"/>
            <a:ext cx="10916920"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sym typeface="+mn-ea"/>
              </a:rPr>
              <a:t>结果外部对比</a:t>
            </a:r>
            <a:r>
              <a:rPr lang="zh-CN" altLang="en-US" b="1" dirty="0">
                <a:solidFill>
                  <a:schemeClr val="bg1"/>
                </a:solidFill>
                <a:latin typeface="微软雅黑" charset="0"/>
                <a:ea typeface="微软雅黑" charset="0"/>
                <a:cs typeface="微软雅黑" charset="0"/>
              </a:rPr>
              <a:t>——碳增丰</a:t>
            </a:r>
            <a:r>
              <a:rPr lang="en-US" altLang="zh-CN" sz="3200" b="1" dirty="0">
                <a:solidFill>
                  <a:schemeClr val="bg1"/>
                </a:solidFill>
                <a:latin typeface="微软雅黑" charset="0"/>
                <a:ea typeface="微软雅黑" charset="0"/>
                <a:cs typeface="微软雅黑" charset="0"/>
              </a:rPr>
              <a:t>   </a:t>
            </a:r>
            <a:endParaRPr lang="zh-CN" altLang="en-US" sz="3200" b="1" dirty="0">
              <a:solidFill>
                <a:schemeClr val="bg1"/>
              </a:solidFill>
              <a:latin typeface="微软雅黑" charset="0"/>
              <a:ea typeface="微软雅黑" charset="0"/>
              <a:cs typeface="微软雅黑" charset="0"/>
            </a:endParaRPr>
          </a:p>
        </p:txBody>
      </p:sp>
      <p:sp>
        <p:nvSpPr>
          <p:cNvPr id="4" name="标题 1"/>
          <p:cNvSpPr txBox="1"/>
          <p:nvPr>
            <p:custDataLst>
              <p:tags r:id="rId2"/>
            </p:custDataLst>
          </p:nvPr>
        </p:nvSpPr>
        <p:spPr>
          <a:xfrm>
            <a:off x="805167" y="5301208"/>
            <a:ext cx="10916920"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zh-CN" altLang="en-US" sz="3600" b="1" dirty="0">
                <a:solidFill>
                  <a:schemeClr val="bg1"/>
                </a:solidFill>
                <a:latin typeface="微软雅黑" charset="0"/>
                <a:ea typeface="微软雅黑" charset="0"/>
                <a:cs typeface="微软雅黑" charset="0"/>
              </a:rPr>
              <a:t>贫金属星结果较好，不受</a:t>
            </a:r>
            <a:r>
              <a:rPr lang="en-US" altLang="zh-CN" sz="3600" b="1" dirty="0">
                <a:solidFill>
                  <a:schemeClr val="bg1"/>
                </a:solidFill>
                <a:latin typeface="微软雅黑" charset="0"/>
                <a:ea typeface="微软雅黑" charset="0"/>
                <a:cs typeface="微软雅黑" charset="0"/>
              </a:rPr>
              <a:t>[C/Fe]</a:t>
            </a:r>
            <a:r>
              <a:rPr lang="zh-CN" altLang="en-US" sz="3600" b="1" dirty="0">
                <a:solidFill>
                  <a:schemeClr val="bg1"/>
                </a:solidFill>
                <a:latin typeface="微软雅黑" charset="0"/>
                <a:ea typeface="微软雅黑" charset="0"/>
                <a:cs typeface="微软雅黑" charset="0"/>
              </a:rPr>
              <a:t>影响</a:t>
            </a:r>
          </a:p>
        </p:txBody>
      </p:sp>
      <p:pic>
        <p:nvPicPr>
          <p:cNvPr id="3" name="图片 2">
            <a:extLst>
              <a:ext uri="{FF2B5EF4-FFF2-40B4-BE49-F238E27FC236}">
                <a16:creationId xmlns:a16="http://schemas.microsoft.com/office/drawing/2014/main" id="{C5A7FCCA-F534-3036-9F56-8B1221631F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1210" y="1556792"/>
            <a:ext cx="11024834" cy="3168352"/>
          </a:xfrm>
          <a:prstGeom prst="rect">
            <a:avLst/>
          </a:prstGeom>
        </p:spPr>
      </p:pic>
    </p:spTree>
    <p:extLst>
      <p:ext uri="{BB962C8B-B14F-4D97-AF65-F5344CB8AC3E}">
        <p14:creationId xmlns:p14="http://schemas.microsoft.com/office/powerpoint/2010/main" val="12208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11</a:t>
            </a:fld>
            <a:endParaRPr lang="zh-CN" altLang="en-US" dirty="0">
              <a:solidFill>
                <a:srgbClr val="FFFF00"/>
              </a:solidFill>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p:blipFill>
        <p:spPr>
          <a:xfrm>
            <a:off x="1559496" y="935356"/>
            <a:ext cx="9417124" cy="5317953"/>
          </a:xfrm>
          <a:prstGeom prst="rect">
            <a:avLst/>
          </a:prstGeom>
        </p:spPr>
      </p:pic>
      <p:sp>
        <p:nvSpPr>
          <p:cNvPr id="3" name="标题 1"/>
          <p:cNvSpPr txBox="1"/>
          <p:nvPr>
            <p:custDataLst>
              <p:tags r:id="rId1"/>
            </p:custDataLst>
          </p:nvPr>
        </p:nvSpPr>
        <p:spPr>
          <a:xfrm>
            <a:off x="479425" y="116632"/>
            <a:ext cx="10761980"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zh-CN" altLang="en-US" b="1" dirty="0">
                <a:solidFill>
                  <a:schemeClr val="bg1"/>
                </a:solidFill>
                <a:latin typeface="微软雅黑" charset="0"/>
                <a:ea typeface="微软雅黑" charset="0"/>
                <a:cs typeface="微软雅黑" charset="0"/>
              </a:rPr>
              <a:t>星团测试结果</a:t>
            </a:r>
            <a:r>
              <a:rPr lang="en-US" altLang="zh-CN" b="1" dirty="0">
                <a:solidFill>
                  <a:schemeClr val="bg1"/>
                </a:solidFill>
                <a:latin typeface="微软雅黑" charset="0"/>
                <a:ea typeface="微软雅黑" charset="0"/>
                <a:cs typeface="微软雅黑" charset="0"/>
              </a:rPr>
              <a:t>  </a:t>
            </a:r>
          </a:p>
        </p:txBody>
      </p:sp>
    </p:spTree>
    <p:extLst>
      <p:ext uri="{BB962C8B-B14F-4D97-AF65-F5344CB8AC3E}">
        <p14:creationId xmlns:p14="http://schemas.microsoft.com/office/powerpoint/2010/main" val="364384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12</a:t>
            </a:fld>
            <a:endParaRPr lang="zh-CN" altLang="en-US" dirty="0">
              <a:solidFill>
                <a:srgbClr val="FFFF00"/>
              </a:solidFill>
            </a:endParaRPr>
          </a:p>
        </p:txBody>
      </p:sp>
      <p:sp>
        <p:nvSpPr>
          <p:cNvPr id="3" name="标题 1"/>
          <p:cNvSpPr txBox="1"/>
          <p:nvPr>
            <p:custDataLst>
              <p:tags r:id="rId1"/>
            </p:custDataLst>
          </p:nvPr>
        </p:nvSpPr>
        <p:spPr>
          <a:xfrm>
            <a:off x="4771390" y="187200"/>
            <a:ext cx="2649220" cy="718185"/>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rPr>
              <a:t>数量统计</a:t>
            </a:r>
            <a:r>
              <a:rPr lang="en-US" altLang="zh-CN" b="1" dirty="0">
                <a:solidFill>
                  <a:schemeClr val="bg1"/>
                </a:solidFill>
                <a:latin typeface="微软雅黑" charset="0"/>
                <a:ea typeface="微软雅黑" charset="0"/>
                <a:cs typeface="微软雅黑" charset="0"/>
              </a:rPr>
              <a:t>  </a:t>
            </a:r>
          </a:p>
        </p:txBody>
      </p:sp>
      <p:graphicFrame>
        <p:nvGraphicFramePr>
          <p:cNvPr id="4" name="表格 3"/>
          <p:cNvGraphicFramePr/>
          <p:nvPr>
            <p:custDataLst>
              <p:tags r:id="rId2"/>
            </p:custDataLst>
            <p:extLst>
              <p:ext uri="{D42A27DB-BD31-4B8C-83A1-F6EECF244321}">
                <p14:modId xmlns:p14="http://schemas.microsoft.com/office/powerpoint/2010/main" val="582379365"/>
              </p:ext>
            </p:extLst>
          </p:nvPr>
        </p:nvGraphicFramePr>
        <p:xfrm>
          <a:off x="2434334" y="3970385"/>
          <a:ext cx="7323330" cy="2286000"/>
        </p:xfrm>
        <a:graphic>
          <a:graphicData uri="http://schemas.openxmlformats.org/drawingml/2006/table">
            <a:tbl>
              <a:tblPr firstRow="1" bandRow="1">
                <a:tableStyleId>{5C22544A-7EE6-4342-B048-85BDC9FD1C3A}</a:tableStyleId>
              </a:tblPr>
              <a:tblGrid>
                <a:gridCol w="1902251">
                  <a:extLst>
                    <a:ext uri="{9D8B030D-6E8A-4147-A177-3AD203B41FA5}">
                      <a16:colId xmlns:a16="http://schemas.microsoft.com/office/drawing/2014/main" val="1286529666"/>
                    </a:ext>
                  </a:extLst>
                </a:gridCol>
                <a:gridCol w="1902251">
                  <a:extLst>
                    <a:ext uri="{9D8B030D-6E8A-4147-A177-3AD203B41FA5}">
                      <a16:colId xmlns:a16="http://schemas.microsoft.com/office/drawing/2014/main" val="20001"/>
                    </a:ext>
                  </a:extLst>
                </a:gridCol>
                <a:gridCol w="1836656">
                  <a:extLst>
                    <a:ext uri="{9D8B030D-6E8A-4147-A177-3AD203B41FA5}">
                      <a16:colId xmlns:a16="http://schemas.microsoft.com/office/drawing/2014/main" val="20002"/>
                    </a:ext>
                  </a:extLst>
                </a:gridCol>
                <a:gridCol w="1682172">
                  <a:extLst>
                    <a:ext uri="{9D8B030D-6E8A-4147-A177-3AD203B41FA5}">
                      <a16:colId xmlns:a16="http://schemas.microsoft.com/office/drawing/2014/main" val="20003"/>
                    </a:ext>
                  </a:extLst>
                </a:gridCol>
              </a:tblGrid>
              <a:tr h="303744">
                <a:tc>
                  <a:txBody>
                    <a:bodyPr/>
                    <a:lstStyle/>
                    <a:p>
                      <a:pPr algn="ctr">
                        <a:buNone/>
                      </a:pP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[Fe/H]&lt;-3</a:t>
                      </a:r>
                    </a:p>
                  </a:txBody>
                  <a:tcPr/>
                </a:tc>
                <a:tc>
                  <a:txBody>
                    <a:bodyPr/>
                    <a:lstStyle/>
                    <a:p>
                      <a:pPr algn="ctr">
                        <a:buNone/>
                      </a:pPr>
                      <a:r>
                        <a:rPr lang="en-US" altLang="zh-CN" sz="2400" dirty="0">
                          <a:latin typeface="微软雅黑" charset="0"/>
                          <a:ea typeface="微软雅黑" charset="0"/>
                          <a:sym typeface="+mn-ea"/>
                        </a:rPr>
                        <a:t>[Fe/H]&lt;-2</a:t>
                      </a:r>
                    </a:p>
                  </a:txBody>
                  <a:tcPr/>
                </a:tc>
                <a:tc>
                  <a:txBody>
                    <a:bodyPr/>
                    <a:lstStyle/>
                    <a:p>
                      <a:pPr algn="ctr">
                        <a:buNone/>
                      </a:pPr>
                      <a:r>
                        <a:rPr lang="zh-CN" altLang="en-US" sz="2400" dirty="0">
                          <a:latin typeface="微软雅黑" charset="0"/>
                          <a:ea typeface="微软雅黑" charset="0"/>
                          <a:sym typeface="+mn-ea"/>
                        </a:rPr>
                        <a:t>总计</a:t>
                      </a:r>
                    </a:p>
                  </a:txBody>
                  <a:tcPr/>
                </a:tc>
                <a:extLst>
                  <a:ext uri="{0D108BD9-81ED-4DB2-BD59-A6C34878D82A}">
                    <a16:rowId xmlns:a16="http://schemas.microsoft.com/office/drawing/2014/main" val="10000"/>
                  </a:ext>
                </a:extLst>
              </a:tr>
              <a:tr h="432776">
                <a:tc>
                  <a:txBody>
                    <a:bodyPr/>
                    <a:lstStyle/>
                    <a:p>
                      <a:pPr algn="ctr">
                        <a:buNone/>
                      </a:pPr>
                      <a:r>
                        <a:rPr lang="zh-CN" altLang="en-US" sz="2400" dirty="0">
                          <a:latin typeface="微软雅黑" charset="0"/>
                          <a:ea typeface="微软雅黑" charset="0"/>
                        </a:rPr>
                        <a:t>最终样本</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4</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27</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1834</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extLst>
                  <a:ext uri="{0D108BD9-81ED-4DB2-BD59-A6C34878D82A}">
                    <a16:rowId xmlns:a16="http://schemas.microsoft.com/office/drawing/2014/main" val="10001"/>
                  </a:ext>
                </a:extLst>
              </a:tr>
              <a:tr h="432776">
                <a:tc>
                  <a:txBody>
                    <a:bodyPr/>
                    <a:lstStyle/>
                    <a:p>
                      <a:pPr algn="ctr">
                        <a:buNone/>
                      </a:pPr>
                      <a:r>
                        <a:rPr lang="en-US" altLang="zh-CN" sz="2400" dirty="0">
                          <a:latin typeface="微软雅黑" charset="0"/>
                          <a:ea typeface="微软雅黑" charset="0"/>
                        </a:rPr>
                        <a:t>G&lt;16</a:t>
                      </a:r>
                    </a:p>
                  </a:txBody>
                  <a:tcPr/>
                </a:tc>
                <a:tc>
                  <a:txBody>
                    <a:bodyPr/>
                    <a:lstStyle/>
                    <a:p>
                      <a:pPr algn="ctr">
                        <a:buNone/>
                      </a:pPr>
                      <a:r>
                        <a:rPr lang="en-US" altLang="zh-CN" sz="2400" dirty="0">
                          <a:latin typeface="微软雅黑" charset="0"/>
                          <a:ea typeface="微软雅黑" charset="0"/>
                        </a:rPr>
                        <a:t>1.5</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13.4</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1351</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extLst>
                  <a:ext uri="{0D108BD9-81ED-4DB2-BD59-A6C34878D82A}">
                    <a16:rowId xmlns:a16="http://schemas.microsoft.com/office/drawing/2014/main" val="1274577481"/>
                  </a:ext>
                </a:extLst>
              </a:tr>
              <a:tr h="432776">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2400" dirty="0">
                          <a:latin typeface="微软雅黑" charset="0"/>
                          <a:ea typeface="微软雅黑" charset="0"/>
                        </a:rPr>
                        <a:t>G&lt;15</a:t>
                      </a:r>
                    </a:p>
                  </a:txBody>
                  <a:tcPr/>
                </a:tc>
                <a:tc>
                  <a:txBody>
                    <a:bodyPr/>
                    <a:lstStyle/>
                    <a:p>
                      <a:pPr algn="ctr">
                        <a:buNone/>
                      </a:pPr>
                      <a:r>
                        <a:rPr lang="en-US" altLang="zh-CN" sz="2400" dirty="0">
                          <a:latin typeface="微软雅黑" charset="0"/>
                          <a:ea typeface="微软雅黑" charset="0"/>
                        </a:rPr>
                        <a:t>0.4</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5.9</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831</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extLst>
                  <a:ext uri="{0D108BD9-81ED-4DB2-BD59-A6C34878D82A}">
                    <a16:rowId xmlns:a16="http://schemas.microsoft.com/office/drawing/2014/main" val="539119925"/>
                  </a:ext>
                </a:extLst>
              </a:tr>
              <a:tr h="432776">
                <a:tc>
                  <a:txBody>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2400" dirty="0">
                          <a:latin typeface="微软雅黑" charset="0"/>
                          <a:ea typeface="微软雅黑" charset="0"/>
                        </a:rPr>
                        <a:t>G&lt;14</a:t>
                      </a:r>
                    </a:p>
                  </a:txBody>
                  <a:tcPr/>
                </a:tc>
                <a:tc>
                  <a:txBody>
                    <a:bodyPr/>
                    <a:lstStyle/>
                    <a:p>
                      <a:pPr algn="ctr">
                        <a:buNone/>
                      </a:pPr>
                      <a:r>
                        <a:rPr lang="en-US" altLang="zh-CN" sz="2400" dirty="0">
                          <a:latin typeface="微软雅黑" charset="0"/>
                          <a:ea typeface="微软雅黑" charset="0"/>
                        </a:rPr>
                        <a:t>0.1</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2.3</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tc>
                  <a:txBody>
                    <a:bodyPr/>
                    <a:lstStyle/>
                    <a:p>
                      <a:pPr algn="ctr">
                        <a:buNone/>
                      </a:pPr>
                      <a:r>
                        <a:rPr lang="en-US" altLang="zh-CN" sz="2400" dirty="0">
                          <a:latin typeface="微软雅黑" charset="0"/>
                          <a:ea typeface="微软雅黑" charset="0"/>
                        </a:rPr>
                        <a:t>425</a:t>
                      </a:r>
                      <a:r>
                        <a:rPr lang="zh-CN" altLang="en-US" sz="2400" dirty="0">
                          <a:latin typeface="微软雅黑" charset="0"/>
                          <a:ea typeface="微软雅黑" charset="0"/>
                        </a:rPr>
                        <a:t>万</a:t>
                      </a:r>
                      <a:endParaRPr lang="en-US" altLang="zh-CN" sz="2400" dirty="0">
                        <a:latin typeface="微软雅黑" charset="0"/>
                        <a:ea typeface="微软雅黑" charset="0"/>
                      </a:endParaRPr>
                    </a:p>
                  </a:txBody>
                  <a:tcPr/>
                </a:tc>
                <a:extLst>
                  <a:ext uri="{0D108BD9-81ED-4DB2-BD59-A6C34878D82A}">
                    <a16:rowId xmlns:a16="http://schemas.microsoft.com/office/drawing/2014/main" val="2939679915"/>
                  </a:ext>
                </a:extLst>
              </a:tr>
            </a:tbl>
          </a:graphicData>
        </a:graphic>
      </p:graphicFrame>
      <p:pic>
        <p:nvPicPr>
          <p:cNvPr id="7" name="图片 6">
            <a:extLst>
              <a:ext uri="{FF2B5EF4-FFF2-40B4-BE49-F238E27FC236}">
                <a16:creationId xmlns:a16="http://schemas.microsoft.com/office/drawing/2014/main" id="{014DE799-F201-C2EA-A924-ED23C6ED2F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359235" y="944509"/>
            <a:ext cx="7473529" cy="2886545"/>
          </a:xfrm>
          <a:prstGeom prst="rect">
            <a:avLst/>
          </a:prstGeom>
        </p:spPr>
      </p:pic>
    </p:spTree>
    <p:extLst>
      <p:ext uri="{BB962C8B-B14F-4D97-AF65-F5344CB8AC3E}">
        <p14:creationId xmlns:p14="http://schemas.microsoft.com/office/powerpoint/2010/main" val="242290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13</a:t>
            </a:fld>
            <a:endParaRPr lang="zh-CN" altLang="en-US" dirty="0">
              <a:solidFill>
                <a:srgbClr val="FFFF00"/>
              </a:solidFill>
            </a:endParaRPr>
          </a:p>
        </p:txBody>
      </p:sp>
      <p:sp>
        <p:nvSpPr>
          <p:cNvPr id="3" name="标题 1"/>
          <p:cNvSpPr txBox="1"/>
          <p:nvPr>
            <p:custDataLst>
              <p:tags r:id="rId1"/>
            </p:custDataLst>
          </p:nvPr>
        </p:nvSpPr>
        <p:spPr>
          <a:xfrm>
            <a:off x="1738831" y="187200"/>
            <a:ext cx="9001000" cy="702945"/>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zh-CN" altLang="en-US" b="1" dirty="0">
                <a:solidFill>
                  <a:schemeClr val="bg1"/>
                </a:solidFill>
                <a:latin typeface="微软雅黑" charset="0"/>
                <a:ea typeface="微软雅黑" charset="0"/>
                <a:cs typeface="微软雅黑" charset="0"/>
              </a:rPr>
              <a:t>数目及丰度在</a:t>
            </a:r>
            <a:r>
              <a:rPr lang="en-US" altLang="zh-CN" b="1" dirty="0">
                <a:solidFill>
                  <a:schemeClr val="bg1"/>
                </a:solidFill>
                <a:latin typeface="微软雅黑" charset="0"/>
                <a:ea typeface="微软雅黑" charset="0"/>
                <a:cs typeface="微软雅黑" charset="0"/>
              </a:rPr>
              <a:t>R-Z</a:t>
            </a:r>
            <a:r>
              <a:rPr lang="zh-CN" altLang="en-US" b="1" dirty="0">
                <a:solidFill>
                  <a:schemeClr val="bg1"/>
                </a:solidFill>
                <a:latin typeface="微软雅黑" charset="0"/>
                <a:ea typeface="微软雅黑" charset="0"/>
                <a:cs typeface="微软雅黑" charset="0"/>
              </a:rPr>
              <a:t>空间的分布</a:t>
            </a:r>
            <a:r>
              <a:rPr lang="en-US" altLang="zh-CN" b="1" dirty="0">
                <a:solidFill>
                  <a:schemeClr val="bg1"/>
                </a:solidFill>
                <a:latin typeface="微软雅黑" charset="0"/>
                <a:ea typeface="微软雅黑" charset="0"/>
                <a:cs typeface="微软雅黑" charset="0"/>
              </a:rPr>
              <a:t>  </a:t>
            </a:r>
          </a:p>
        </p:txBody>
      </p:sp>
      <p:pic>
        <p:nvPicPr>
          <p:cNvPr id="4" name="图片 3">
            <a:extLst>
              <a:ext uri="{FF2B5EF4-FFF2-40B4-BE49-F238E27FC236}">
                <a16:creationId xmlns:a16="http://schemas.microsoft.com/office/drawing/2014/main" id="{951ACF65-6F9D-7866-ED31-926A14DF6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9" y="1651000"/>
            <a:ext cx="11107065" cy="3650208"/>
          </a:xfrm>
          <a:prstGeom prst="rect">
            <a:avLst/>
          </a:prstGeom>
        </p:spPr>
      </p:pic>
    </p:spTree>
    <p:extLst>
      <p:ext uri="{BB962C8B-B14F-4D97-AF65-F5344CB8AC3E}">
        <p14:creationId xmlns:p14="http://schemas.microsoft.com/office/powerpoint/2010/main" val="321675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384860" y="404665"/>
            <a:ext cx="12360696" cy="936104"/>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en-US" sz="3600" b="1" dirty="0">
                <a:solidFill>
                  <a:schemeClr val="bg1"/>
                </a:solidFill>
                <a:latin typeface="微软雅黑" charset="0"/>
                <a:ea typeface="微软雅黑" charset="0"/>
                <a:cs typeface="微软雅黑" charset="0"/>
              </a:rPr>
              <a:t>     </a:t>
            </a:r>
            <a:r>
              <a:rPr lang="zh-CN" altLang="en-US" sz="3600" b="1" dirty="0">
                <a:solidFill>
                  <a:schemeClr val="bg1"/>
                </a:solidFill>
                <a:latin typeface="微软雅黑" charset="0"/>
                <a:ea typeface="微软雅黑" charset="0"/>
                <a:cs typeface="微软雅黑" charset="0"/>
              </a:rPr>
              <a:t>总结</a:t>
            </a:r>
          </a:p>
        </p:txBody>
      </p:sp>
      <p:sp>
        <p:nvSpPr>
          <p:cNvPr id="5" name="文本框 4"/>
          <p:cNvSpPr txBox="1"/>
          <p:nvPr/>
        </p:nvSpPr>
        <p:spPr>
          <a:xfrm>
            <a:off x="623392" y="1340769"/>
            <a:ext cx="11136366" cy="5041194"/>
          </a:xfrm>
          <a:prstGeom prst="rect">
            <a:avLst/>
          </a:prstGeom>
          <a:noFill/>
        </p:spPr>
        <p:txBody>
          <a:bodyPr wrap="square" rtlCol="0">
            <a:noAutofit/>
          </a:bodyPr>
          <a:lstStyle/>
          <a:p>
            <a:pPr marL="285750" indent="-285750">
              <a:lnSpc>
                <a:spcPct val="120000"/>
              </a:lnSpc>
              <a:spcBef>
                <a:spcPts val="600"/>
              </a:spcBef>
              <a:spcAft>
                <a:spcPts val="0"/>
              </a:spcAft>
              <a:buFont typeface="Wingdings" panose="05000000000000000000" pitchFamily="2" charset="2"/>
              <a:buChar char="n"/>
            </a:pPr>
            <a:r>
              <a:rPr lang="zh-CN" altLang="en-US" sz="3200" b="1" dirty="0">
                <a:solidFill>
                  <a:srgbClr val="FFFFFF"/>
                </a:solidFill>
                <a:latin typeface="微软雅黑" charset="0"/>
                <a:ea typeface="微软雅黑" charset="0"/>
                <a:cs typeface="微软雅黑" charset="0"/>
              </a:rPr>
              <a:t> 基于</a:t>
            </a:r>
            <a:r>
              <a:rPr lang="en-US" altLang="zh-CN" sz="3200" b="1" dirty="0">
                <a:solidFill>
                  <a:srgbClr val="FFFFFF"/>
                </a:solidFill>
                <a:latin typeface="微软雅黑" charset="0"/>
                <a:ea typeface="微软雅黑" charset="0"/>
                <a:cs typeface="微软雅黑" charset="0"/>
              </a:rPr>
              <a:t>Gaia</a:t>
            </a:r>
            <a:r>
              <a:rPr lang="zh-CN" altLang="en-US" sz="3200" b="1" dirty="0">
                <a:solidFill>
                  <a:srgbClr val="FFFFFF"/>
                </a:solidFill>
                <a:latin typeface="微软雅黑" charset="0"/>
                <a:ea typeface="微软雅黑" charset="0"/>
                <a:cs typeface="微软雅黑" charset="0"/>
              </a:rPr>
              <a:t> </a:t>
            </a:r>
            <a:r>
              <a:rPr lang="en-US" altLang="zh-CN" sz="3200" b="1" dirty="0">
                <a:solidFill>
                  <a:srgbClr val="FFFFFF"/>
                </a:solidFill>
                <a:latin typeface="微软雅黑" charset="0"/>
                <a:ea typeface="微软雅黑" charset="0"/>
                <a:cs typeface="微软雅黑" charset="0"/>
              </a:rPr>
              <a:t>XP</a:t>
            </a:r>
            <a:r>
              <a:rPr lang="zh-CN" altLang="en-US" sz="3200" b="1" dirty="0">
                <a:solidFill>
                  <a:srgbClr val="FFFFFF"/>
                </a:solidFill>
                <a:latin typeface="微软雅黑" charset="0"/>
                <a:ea typeface="微软雅黑" charset="0"/>
                <a:cs typeface="微软雅黑" charset="0"/>
              </a:rPr>
              <a:t>光谱，获得约</a:t>
            </a:r>
            <a:r>
              <a:rPr lang="en-US" altLang="zh-CN" sz="3200" b="1" dirty="0">
                <a:solidFill>
                  <a:srgbClr val="FFFFFF"/>
                </a:solidFill>
                <a:latin typeface="微软雅黑" charset="0"/>
                <a:ea typeface="微软雅黑" charset="0"/>
                <a:cs typeface="微软雅黑" charset="0"/>
              </a:rPr>
              <a:t>2</a:t>
            </a:r>
            <a:r>
              <a:rPr lang="zh-CN" altLang="en-US" sz="3200" b="1" dirty="0">
                <a:solidFill>
                  <a:srgbClr val="FFFFFF"/>
                </a:solidFill>
                <a:latin typeface="微软雅黑" charset="0"/>
                <a:ea typeface="微软雅黑" charset="0"/>
                <a:cs typeface="微软雅黑" charset="0"/>
              </a:rPr>
              <a:t>千万巨星的金属丰度估计，其中，</a:t>
            </a:r>
            <a:r>
              <a:rPr lang="en-US" altLang="zh-CN" sz="3200" b="1" dirty="0">
                <a:solidFill>
                  <a:srgbClr val="FFFFFF"/>
                </a:solidFill>
                <a:latin typeface="微软雅黑" charset="0"/>
                <a:ea typeface="微软雅黑" charset="0"/>
                <a:cs typeface="微软雅黑" charset="0"/>
              </a:rPr>
              <a:t>[Fe/H]&lt;-2.0</a:t>
            </a:r>
            <a:r>
              <a:rPr lang="zh-CN" altLang="en-US" sz="3200" b="1" dirty="0">
                <a:solidFill>
                  <a:srgbClr val="FFFFFF"/>
                </a:solidFill>
                <a:latin typeface="微软雅黑" charset="0"/>
                <a:ea typeface="微软雅黑" charset="0"/>
                <a:cs typeface="微软雅黑" charset="0"/>
              </a:rPr>
              <a:t>的源</a:t>
            </a:r>
            <a:r>
              <a:rPr lang="en-US" altLang="zh-CN" sz="3200" b="1" dirty="0">
                <a:solidFill>
                  <a:srgbClr val="FFFFFF"/>
                </a:solidFill>
                <a:latin typeface="微软雅黑" charset="0"/>
                <a:ea typeface="微软雅黑" charset="0"/>
                <a:cs typeface="微软雅黑" charset="0"/>
              </a:rPr>
              <a:t>27</a:t>
            </a:r>
            <a:r>
              <a:rPr lang="zh-CN" altLang="en-US" sz="3200" b="1" dirty="0">
                <a:solidFill>
                  <a:srgbClr val="FFFFFF"/>
                </a:solidFill>
                <a:latin typeface="微软雅黑" charset="0"/>
                <a:ea typeface="微软雅黑" charset="0"/>
                <a:cs typeface="微软雅黑" charset="0"/>
              </a:rPr>
              <a:t>万，</a:t>
            </a:r>
            <a:r>
              <a:rPr lang="en-US" altLang="zh-CN" sz="3200" b="1" dirty="0">
                <a:solidFill>
                  <a:srgbClr val="FFFFFF"/>
                </a:solidFill>
                <a:latin typeface="微软雅黑" charset="0"/>
                <a:ea typeface="微软雅黑" charset="0"/>
                <a:cs typeface="微软雅黑" charset="0"/>
              </a:rPr>
              <a:t> [Fe/H]&lt;-3.0</a:t>
            </a:r>
            <a:r>
              <a:rPr lang="zh-CN" altLang="en-US" sz="3200" b="1" dirty="0">
                <a:solidFill>
                  <a:srgbClr val="FFFFFF"/>
                </a:solidFill>
                <a:latin typeface="微软雅黑" charset="0"/>
                <a:ea typeface="微软雅黑" charset="0"/>
                <a:cs typeface="微软雅黑" charset="0"/>
              </a:rPr>
              <a:t>的源</a:t>
            </a:r>
            <a:r>
              <a:rPr lang="en-US" altLang="zh-CN" sz="3200" b="1" dirty="0">
                <a:solidFill>
                  <a:srgbClr val="FFFFFF"/>
                </a:solidFill>
                <a:latin typeface="微软雅黑" charset="0"/>
                <a:ea typeface="微软雅黑" charset="0"/>
                <a:cs typeface="微软雅黑" charset="0"/>
              </a:rPr>
              <a:t>4</a:t>
            </a:r>
            <a:r>
              <a:rPr lang="zh-CN" altLang="en-US" sz="3200" b="1" dirty="0">
                <a:solidFill>
                  <a:srgbClr val="FFFFFF"/>
                </a:solidFill>
                <a:latin typeface="微软雅黑" charset="0"/>
                <a:ea typeface="微软雅黑" charset="0"/>
                <a:cs typeface="微软雅黑" charset="0"/>
              </a:rPr>
              <a:t>万，贫金属端达到</a:t>
            </a:r>
            <a:r>
              <a:rPr lang="en-US" altLang="zh-CN" sz="3200" b="1" dirty="0">
                <a:solidFill>
                  <a:srgbClr val="FFFFFF"/>
                </a:solidFill>
                <a:latin typeface="微软雅黑" charset="0"/>
                <a:ea typeface="微软雅黑" charset="0"/>
                <a:cs typeface="微软雅黑" charset="0"/>
              </a:rPr>
              <a:t>-4</a:t>
            </a:r>
          </a:p>
          <a:p>
            <a:pPr marL="285750" indent="-285750">
              <a:lnSpc>
                <a:spcPct val="120000"/>
              </a:lnSpc>
              <a:spcBef>
                <a:spcPts val="600"/>
              </a:spcBef>
              <a:spcAft>
                <a:spcPts val="0"/>
              </a:spcAft>
              <a:buFont typeface="Wingdings" panose="05000000000000000000" pitchFamily="2" charset="2"/>
              <a:buChar char="n"/>
            </a:pPr>
            <a:r>
              <a:rPr lang="zh-CN" altLang="en-US" sz="3200" b="1" dirty="0">
                <a:solidFill>
                  <a:srgbClr val="FFFFFF"/>
                </a:solidFill>
                <a:latin typeface="微软雅黑" charset="0"/>
                <a:ea typeface="微软雅黑" charset="0"/>
                <a:cs typeface="微软雅黑" charset="0"/>
              </a:rPr>
              <a:t> 高精度测光数据在测量恒星参数方面作用巨大</a:t>
            </a:r>
            <a:endParaRPr lang="en-US" altLang="zh-CN" sz="3200" b="1" dirty="0">
              <a:solidFill>
                <a:srgbClr val="FFFFFF"/>
              </a:solidFill>
              <a:latin typeface="微软雅黑" charset="0"/>
              <a:ea typeface="微软雅黑" charset="0"/>
              <a:cs typeface="微软雅黑" charset="0"/>
            </a:endParaRPr>
          </a:p>
          <a:p>
            <a:pPr marL="285750" indent="-285750">
              <a:lnSpc>
                <a:spcPct val="120000"/>
              </a:lnSpc>
              <a:spcBef>
                <a:spcPts val="600"/>
              </a:spcBef>
              <a:spcAft>
                <a:spcPts val="0"/>
              </a:spcAft>
              <a:buFont typeface="Wingdings" panose="05000000000000000000" pitchFamily="2" charset="2"/>
              <a:buChar char="n"/>
            </a:pPr>
            <a:endParaRPr lang="zh-CN" altLang="en-US" sz="3200" b="1" dirty="0">
              <a:solidFill>
                <a:srgbClr val="FFFFFF"/>
              </a:solidFill>
              <a:effectLst/>
              <a:latin typeface="微软雅黑" charset="0"/>
              <a:ea typeface="微软雅黑" charset="0"/>
              <a:cs typeface="微软雅黑" charset="0"/>
            </a:endParaRPr>
          </a:p>
          <a:p>
            <a:pPr>
              <a:lnSpc>
                <a:spcPct val="120000"/>
              </a:lnSpc>
              <a:spcBef>
                <a:spcPts val="600"/>
              </a:spcBef>
              <a:spcAft>
                <a:spcPts val="0"/>
              </a:spcAft>
              <a:buFont typeface="Wingdings" panose="05000000000000000000" pitchFamily="2" charset="2"/>
            </a:pPr>
            <a:r>
              <a:rPr lang="en-US" altLang="zh-CN" sz="2400" b="1" dirty="0">
                <a:solidFill>
                  <a:schemeClr val="bg1"/>
                </a:solidFill>
                <a:latin typeface="微软雅黑" charset="0"/>
                <a:ea typeface="微软雅黑" charset="0"/>
                <a:cs typeface="微软雅黑" charset="0"/>
                <a:sym typeface="+mn-ea"/>
              </a:rPr>
              <a:t> </a:t>
            </a:r>
          </a:p>
        </p:txBody>
      </p:sp>
      <p:sp>
        <p:nvSpPr>
          <p:cNvPr id="9" name="灯片编号占位符 1"/>
          <p:cNvSpPr txBox="1"/>
          <p:nvPr/>
        </p:nvSpPr>
        <p:spPr>
          <a:xfrm>
            <a:off x="8903970"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14</a:t>
            </a:fld>
            <a:endParaRPr lang="zh-CN" altLang="en-US"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384860" y="476993"/>
            <a:ext cx="12360696" cy="1276251"/>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en-US" sz="3600" b="1" dirty="0">
                <a:solidFill>
                  <a:schemeClr val="bg1"/>
                </a:solidFill>
                <a:latin typeface="微软雅黑" charset="0"/>
                <a:ea typeface="微软雅黑" charset="0"/>
                <a:cs typeface="微软雅黑" charset="0"/>
              </a:rPr>
              <a:t>    </a:t>
            </a:r>
            <a:r>
              <a:rPr lang="en-US" sz="3600" b="1" dirty="0" err="1">
                <a:solidFill>
                  <a:schemeClr val="bg1"/>
                </a:solidFill>
                <a:latin typeface="微软雅黑" charset="0"/>
                <a:ea typeface="微软雅黑" charset="0"/>
                <a:cs typeface="微软雅黑" charset="0"/>
              </a:rPr>
              <a:t>研究背景</a:t>
            </a:r>
            <a:endParaRPr lang="zh-CN" altLang="en-US" sz="3600" b="1" dirty="0">
              <a:solidFill>
                <a:schemeClr val="bg1"/>
              </a:solidFill>
              <a:latin typeface="微软雅黑" charset="0"/>
              <a:ea typeface="微软雅黑" charset="0"/>
              <a:cs typeface="微软雅黑" charset="0"/>
            </a:endParaRPr>
          </a:p>
        </p:txBody>
      </p:sp>
      <p:sp>
        <p:nvSpPr>
          <p:cNvPr id="5" name="文本框 4"/>
          <p:cNvSpPr txBox="1"/>
          <p:nvPr/>
        </p:nvSpPr>
        <p:spPr>
          <a:xfrm>
            <a:off x="839470" y="1412776"/>
            <a:ext cx="10081066" cy="5184576"/>
          </a:xfrm>
          <a:prstGeom prst="rect">
            <a:avLst/>
          </a:prstGeom>
          <a:noFill/>
        </p:spPr>
        <p:txBody>
          <a:bodyPr wrap="square" rtlCol="0">
            <a:noAutofit/>
          </a:bodyPr>
          <a:lstStyle/>
          <a:p>
            <a:pPr marL="285750" indent="-285750">
              <a:spcBef>
                <a:spcPts val="600"/>
              </a:spcBef>
              <a:spcAft>
                <a:spcPts val="0"/>
              </a:spcAft>
              <a:buFont typeface="Wingdings" panose="05000000000000000000" pitchFamily="2" charset="2"/>
              <a:buChar char="n"/>
            </a:pPr>
            <a:r>
              <a:rPr lang="zh-CN" altLang="en-US" sz="3200" b="1" dirty="0">
                <a:solidFill>
                  <a:srgbClr val="FFFFFF"/>
                </a:solidFill>
                <a:effectLst/>
                <a:latin typeface="微软雅黑" charset="0"/>
                <a:ea typeface="微软雅黑" charset="0"/>
                <a:cs typeface="微软雅黑" charset="0"/>
              </a:rPr>
              <a:t>金属丰度是最重要的恒星基本参数之一，对研究</a:t>
            </a:r>
            <a:r>
              <a:rPr lang="zh-CN" altLang="en-US" sz="3200" b="1" dirty="0">
                <a:solidFill>
                  <a:srgbClr val="FFFFFF"/>
                </a:solidFill>
                <a:latin typeface="微软雅黑" charset="0"/>
                <a:ea typeface="微软雅黑" charset="0"/>
                <a:cs typeface="微软雅黑" charset="0"/>
              </a:rPr>
              <a:t>恒星</a:t>
            </a:r>
            <a:r>
              <a:rPr lang="en-US" altLang="zh-CN" sz="3200" b="1" dirty="0">
                <a:solidFill>
                  <a:srgbClr val="FFFFFF"/>
                </a:solidFill>
                <a:latin typeface="微软雅黑" charset="0"/>
                <a:ea typeface="微软雅黑" charset="0"/>
                <a:cs typeface="微软雅黑" charset="0"/>
              </a:rPr>
              <a:t>/</a:t>
            </a:r>
            <a:r>
              <a:rPr lang="zh-CN" altLang="en-US" sz="3200" b="1" dirty="0">
                <a:solidFill>
                  <a:srgbClr val="FFFFFF"/>
                </a:solidFill>
                <a:latin typeface="微软雅黑" charset="0"/>
                <a:ea typeface="微软雅黑" charset="0"/>
                <a:cs typeface="微软雅黑" charset="0"/>
              </a:rPr>
              <a:t>星团</a:t>
            </a:r>
            <a:r>
              <a:rPr lang="en-US" altLang="zh-CN" sz="3200" b="1" dirty="0">
                <a:solidFill>
                  <a:srgbClr val="FFFFFF"/>
                </a:solidFill>
                <a:latin typeface="微软雅黑" charset="0"/>
                <a:ea typeface="微软雅黑" charset="0"/>
                <a:cs typeface="微软雅黑" charset="0"/>
              </a:rPr>
              <a:t>/</a:t>
            </a:r>
            <a:r>
              <a:rPr lang="zh-CN" altLang="en-US" sz="3200" b="1" dirty="0">
                <a:solidFill>
                  <a:srgbClr val="FFFFFF"/>
                </a:solidFill>
                <a:latin typeface="微软雅黑" charset="0"/>
                <a:ea typeface="微软雅黑" charset="0"/>
                <a:cs typeface="微软雅黑" charset="0"/>
              </a:rPr>
              <a:t>银河系的星族、结构、形成与演化具有重要意义</a:t>
            </a:r>
            <a:endParaRPr lang="en-US" altLang="zh-CN" sz="3200" b="1" dirty="0">
              <a:solidFill>
                <a:srgbClr val="FFFFFF"/>
              </a:solidFill>
              <a:latin typeface="微软雅黑" charset="0"/>
              <a:ea typeface="微软雅黑" charset="0"/>
              <a:cs typeface="微软雅黑" charset="0"/>
            </a:endParaRPr>
          </a:p>
          <a:p>
            <a:pPr marL="285750" indent="-285750">
              <a:spcBef>
                <a:spcPts val="600"/>
              </a:spcBef>
              <a:spcAft>
                <a:spcPts val="0"/>
              </a:spcAft>
              <a:buFont typeface="Wingdings" panose="05000000000000000000" pitchFamily="2" charset="2"/>
              <a:buChar char="n"/>
            </a:pPr>
            <a:endParaRPr lang="en-US" altLang="zh-CN" sz="3200" b="1" dirty="0">
              <a:solidFill>
                <a:srgbClr val="FFFFFF"/>
              </a:solidFill>
              <a:latin typeface="微软雅黑" charset="0"/>
              <a:ea typeface="微软雅黑" charset="0"/>
              <a:cs typeface="微软雅黑" charset="0"/>
            </a:endParaRPr>
          </a:p>
          <a:p>
            <a:pPr marL="285750" indent="-285750">
              <a:spcBef>
                <a:spcPts val="600"/>
              </a:spcBef>
              <a:spcAft>
                <a:spcPts val="0"/>
              </a:spcAft>
              <a:buFont typeface="Wingdings" panose="05000000000000000000" pitchFamily="2" charset="2"/>
              <a:buChar char="n"/>
            </a:pPr>
            <a:r>
              <a:rPr lang="zh-CN" altLang="en-US" sz="3200" b="1" dirty="0">
                <a:solidFill>
                  <a:srgbClr val="FFFFFF"/>
                </a:solidFill>
                <a:latin typeface="微软雅黑" charset="0"/>
                <a:ea typeface="微软雅黑" charset="0"/>
                <a:cs typeface="微软雅黑" charset="0"/>
              </a:rPr>
              <a:t>大规模测光巡天和无缝光谱巡天可以通过理解恒星颜色得到金属丰度</a:t>
            </a:r>
            <a:endParaRPr lang="en-US" altLang="zh-CN" sz="3200" b="1" dirty="0">
              <a:solidFill>
                <a:srgbClr val="FFFFFF"/>
              </a:solidFill>
              <a:latin typeface="微软雅黑" charset="0"/>
              <a:ea typeface="微软雅黑" charset="0"/>
              <a:cs typeface="微软雅黑" charset="0"/>
            </a:endParaRPr>
          </a:p>
          <a:p>
            <a:pPr marL="285750" indent="-285750">
              <a:spcBef>
                <a:spcPts val="600"/>
              </a:spcBef>
              <a:spcAft>
                <a:spcPts val="0"/>
              </a:spcAft>
              <a:buFont typeface="Wingdings" panose="05000000000000000000" pitchFamily="2" charset="2"/>
              <a:buChar char="n"/>
            </a:pPr>
            <a:endParaRPr lang="en-US" altLang="zh-CN" sz="3200" b="1" dirty="0">
              <a:solidFill>
                <a:srgbClr val="FFFFFF"/>
              </a:solidFill>
              <a:latin typeface="微软雅黑" charset="0"/>
              <a:ea typeface="微软雅黑" charset="0"/>
              <a:cs typeface="微软雅黑" charset="0"/>
            </a:endParaRPr>
          </a:p>
          <a:p>
            <a:pPr marL="285750" indent="-285750">
              <a:spcBef>
                <a:spcPts val="600"/>
              </a:spcBef>
              <a:spcAft>
                <a:spcPts val="0"/>
              </a:spcAft>
              <a:buFont typeface="Wingdings" panose="05000000000000000000" pitchFamily="2" charset="2"/>
              <a:buChar char="n"/>
            </a:pPr>
            <a:r>
              <a:rPr lang="zh-CN" altLang="en-US" sz="3200" b="1" dirty="0">
                <a:solidFill>
                  <a:srgbClr val="FFFFFF"/>
                </a:solidFill>
                <a:latin typeface="微软雅黑" charset="0"/>
                <a:ea typeface="微软雅黑" charset="0"/>
                <a:cs typeface="微软雅黑" charset="0"/>
              </a:rPr>
              <a:t> 数据驱动方法（例如深度学习）建立</a:t>
            </a:r>
            <a:r>
              <a:rPr lang="en-US" altLang="zh-CN" sz="3200" b="1" dirty="0">
                <a:solidFill>
                  <a:srgbClr val="FFFF00"/>
                </a:solidFill>
                <a:latin typeface="微软雅黑" charset="0"/>
                <a:ea typeface="微软雅黑" charset="0"/>
                <a:cs typeface="微软雅黑" charset="0"/>
              </a:rPr>
              <a:t>[Fe/H]=f(SED)</a:t>
            </a:r>
          </a:p>
        </p:txBody>
      </p:sp>
      <p:sp>
        <p:nvSpPr>
          <p:cNvPr id="9" name="灯片编号占位符 1"/>
          <p:cNvSpPr txBox="1"/>
          <p:nvPr/>
        </p:nvSpPr>
        <p:spPr>
          <a:xfrm>
            <a:off x="8903970"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2</a:t>
            </a:fld>
            <a:endParaRPr lang="zh-CN" altLang="en-US" dirty="0">
              <a:solidFill>
                <a:srgbClr val="FFFF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263475" y="124569"/>
            <a:ext cx="12360696" cy="786688"/>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en-US" sz="3600" b="1" dirty="0">
                <a:solidFill>
                  <a:schemeClr val="bg1"/>
                </a:solidFill>
                <a:latin typeface="微软雅黑" charset="0"/>
                <a:ea typeface="微软雅黑" charset="0"/>
                <a:cs typeface="Verdana" panose="020B0604030504040204" pitchFamily="34" charset="0"/>
              </a:rPr>
              <a:t>Gaia XP </a:t>
            </a:r>
            <a:r>
              <a:rPr lang="zh-CN" altLang="en-US" sz="3600" b="1" dirty="0">
                <a:solidFill>
                  <a:schemeClr val="bg1"/>
                </a:solidFill>
                <a:latin typeface="微软雅黑" charset="0"/>
                <a:ea typeface="微软雅黑" charset="0"/>
                <a:cs typeface="Verdana" panose="020B0604030504040204" pitchFamily="34" charset="0"/>
              </a:rPr>
              <a:t>光谱的问题</a:t>
            </a:r>
          </a:p>
        </p:txBody>
      </p:sp>
      <p:sp>
        <p:nvSpPr>
          <p:cNvPr id="3" name="文本框 2"/>
          <p:cNvSpPr txBox="1"/>
          <p:nvPr/>
        </p:nvSpPr>
        <p:spPr>
          <a:xfrm>
            <a:off x="901368" y="969373"/>
            <a:ext cx="5821680" cy="521970"/>
          </a:xfrm>
          <a:prstGeom prst="rect">
            <a:avLst/>
          </a:prstGeom>
          <a:noFill/>
        </p:spPr>
        <p:txBody>
          <a:bodyPr wrap="none" rtlCol="0">
            <a:spAutoFit/>
          </a:bodyPr>
          <a:lstStyle/>
          <a:p>
            <a:pPr algn="l"/>
            <a:r>
              <a:rPr kumimoji="1" lang="zh-CN" altLang="en-US" sz="2800" dirty="0">
                <a:solidFill>
                  <a:schemeClr val="bg1"/>
                </a:solidFill>
                <a:latin typeface="黑体" charset="0"/>
                <a:ea typeface="黑体" charset="0"/>
              </a:rPr>
              <a:t>存在同颜色和星等相关的</a:t>
            </a:r>
            <a:r>
              <a:rPr kumimoji="1" lang="zh-CN" altLang="en-US" sz="2800" dirty="0">
                <a:solidFill>
                  <a:schemeClr val="bg1"/>
                </a:solidFill>
                <a:latin typeface="黑体" charset="0"/>
                <a:ea typeface="黑体" charset="0"/>
                <a:sym typeface="+mn-ea"/>
              </a:rPr>
              <a:t>系统误差</a:t>
            </a:r>
            <a:r>
              <a:rPr kumimoji="1" lang="zh-CN" altLang="en-US" sz="2400" dirty="0">
                <a:solidFill>
                  <a:schemeClr val="bg1"/>
                </a:solidFill>
                <a:latin typeface="黑体" charset="0"/>
                <a:ea typeface="黑体" charset="0"/>
                <a:sym typeface="+mn-ea"/>
              </a:rPr>
              <a:t>！</a:t>
            </a:r>
            <a:endParaRPr kumimoji="1" lang="zh-CN" altLang="en-US" sz="2400" dirty="0">
              <a:solidFill>
                <a:schemeClr val="bg1"/>
              </a:solidFill>
              <a:latin typeface="黑体" charset="0"/>
              <a:ea typeface="黑体" charset="0"/>
            </a:endParaRPr>
          </a:p>
        </p:txBody>
      </p:sp>
      <p:sp>
        <p:nvSpPr>
          <p:cNvPr id="5" name="灯片编号占位符 1"/>
          <p:cNvSpPr txBox="1"/>
          <p:nvPr/>
        </p:nvSpPr>
        <p:spPr>
          <a:xfrm>
            <a:off x="8903970"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3</a:t>
            </a:fld>
            <a:endParaRPr lang="zh-CN" altLang="en-US" dirty="0">
              <a:solidFill>
                <a:srgbClr val="FFFF00"/>
              </a:solidFill>
            </a:endParaRPr>
          </a:p>
        </p:txBody>
      </p:sp>
      <p:grpSp>
        <p:nvGrpSpPr>
          <p:cNvPr id="13" name="组合 12"/>
          <p:cNvGrpSpPr>
            <a:grpSpLocks noChangeAspect="1"/>
          </p:cNvGrpSpPr>
          <p:nvPr/>
        </p:nvGrpSpPr>
        <p:grpSpPr>
          <a:xfrm>
            <a:off x="168078" y="1673281"/>
            <a:ext cx="7014981" cy="4290199"/>
            <a:chOff x="10464" y="3249"/>
            <a:chExt cx="8278" cy="5127"/>
          </a:xfrm>
        </p:grpSpPr>
        <p:grpSp>
          <p:nvGrpSpPr>
            <p:cNvPr id="7" name="组合 6"/>
            <p:cNvGrpSpPr/>
            <p:nvPr/>
          </p:nvGrpSpPr>
          <p:grpSpPr>
            <a:xfrm>
              <a:off x="10464" y="3249"/>
              <a:ext cx="8278" cy="5127"/>
              <a:chOff x="9525" y="1885"/>
              <a:chExt cx="9305" cy="5765"/>
            </a:xfrm>
          </p:grpSpPr>
          <p:pic>
            <p:nvPicPr>
              <p:cNvPr id="6" name="图片 5" descr="スクリーンショット 2022-12-13 14.16.24"/>
              <p:cNvPicPr>
                <a:picLocks noChangeAspect="1"/>
              </p:cNvPicPr>
              <p:nvPr/>
            </p:nvPicPr>
            <p:blipFill>
              <a:blip r:embed="rId4"/>
              <a:stretch>
                <a:fillRect/>
              </a:stretch>
            </p:blipFill>
            <p:spPr>
              <a:xfrm>
                <a:off x="9525" y="1998"/>
                <a:ext cx="9305" cy="5652"/>
              </a:xfrm>
              <a:prstGeom prst="rect">
                <a:avLst/>
              </a:prstGeom>
            </p:spPr>
          </p:pic>
          <p:sp>
            <p:nvSpPr>
              <p:cNvPr id="2" name="文本框 1"/>
              <p:cNvSpPr txBox="1"/>
              <p:nvPr/>
            </p:nvSpPr>
            <p:spPr>
              <a:xfrm>
                <a:off x="10720" y="1885"/>
                <a:ext cx="7591" cy="478"/>
              </a:xfrm>
              <a:prstGeom prst="rect">
                <a:avLst/>
              </a:prstGeom>
              <a:noFill/>
            </p:spPr>
            <p:txBody>
              <a:bodyPr wrap="square" rtlCol="0">
                <a:spAutoFit/>
              </a:bodyPr>
              <a:lstStyle/>
              <a:p>
                <a:r>
                  <a:rPr kumimoji="1" lang="en-US" altLang="zh-CN" sz="1400" dirty="0">
                    <a:solidFill>
                      <a:schemeClr val="tx1"/>
                    </a:solidFill>
                  </a:rPr>
                  <a:t>Gaia XP spectra vs. SPSS, PVL and NGSL spectra</a:t>
                </a:r>
              </a:p>
            </p:txBody>
          </p:sp>
        </p:grpSp>
        <p:sp>
          <p:nvSpPr>
            <p:cNvPr id="12" name="文本框 11"/>
            <p:cNvSpPr txBox="1"/>
            <p:nvPr/>
          </p:nvSpPr>
          <p:spPr>
            <a:xfrm>
              <a:off x="14276" y="7462"/>
              <a:ext cx="3905" cy="894"/>
            </a:xfrm>
            <a:prstGeom prst="rect">
              <a:avLst/>
            </a:prstGeom>
            <a:noFill/>
          </p:spPr>
          <p:txBody>
            <a:bodyPr wrap="square">
              <a:spAutoFit/>
            </a:bodyPr>
            <a:lstStyle/>
            <a:p>
              <a:r>
                <a:rPr lang="en-US" altLang="zh-CN" b="1" dirty="0">
                  <a:solidFill>
                    <a:schemeClr val="tx1"/>
                  </a:solidFill>
                  <a:latin typeface="Arial Regular" panose="020B0604020202090204" charset="0"/>
                  <a:cs typeface="Arial Regular" panose="020B0604020202090204" charset="0"/>
                  <a:sym typeface="+mn-ea"/>
                </a:rPr>
                <a:t>(</a:t>
              </a:r>
              <a:r>
                <a:rPr lang="zh-CN" altLang="en-US" b="1" dirty="0">
                  <a:solidFill>
                    <a:schemeClr val="tx1"/>
                  </a:solidFill>
                  <a:latin typeface="Arial Regular" panose="020B0604020202090204" charset="0"/>
                  <a:cs typeface="Arial Regular" panose="020B0604020202090204" charset="0"/>
                  <a:sym typeface="+mn-ea"/>
                </a:rPr>
                <a:t>Montegriffo</a:t>
              </a:r>
              <a:r>
                <a:rPr lang="en-US" altLang="zh-CN" b="1" dirty="0">
                  <a:solidFill>
                    <a:schemeClr val="tx1"/>
                  </a:solidFill>
                  <a:latin typeface="Arial Regular" panose="020B0604020202090204" charset="0"/>
                  <a:cs typeface="Arial Regular" panose="020B0604020202090204" charset="0"/>
                  <a:sym typeface="+mn-ea"/>
                </a:rPr>
                <a:t> et al. 2023)</a:t>
              </a:r>
            </a:p>
          </p:txBody>
        </p:sp>
      </p:grpSp>
      <p:pic>
        <p:nvPicPr>
          <p:cNvPr id="4" name="图片 3" descr="会议图">
            <a:extLst>
              <a:ext uri="{FF2B5EF4-FFF2-40B4-BE49-F238E27FC236}">
                <a16:creationId xmlns:a16="http://schemas.microsoft.com/office/drawing/2014/main" id="{F5C0134C-7DA5-FA11-BDFF-6537AC6CFAE5}"/>
              </a:ext>
            </a:extLst>
          </p:cNvPr>
          <p:cNvPicPr>
            <a:picLocks noChangeAspect="1"/>
          </p:cNvPicPr>
          <p:nvPr/>
        </p:nvPicPr>
        <p:blipFill rotWithShape="1">
          <a:blip r:embed="rId5"/>
          <a:srcRect l="34461" t="3253" r="50046"/>
          <a:stretch/>
        </p:blipFill>
        <p:spPr>
          <a:xfrm>
            <a:off x="7605471" y="3083480"/>
            <a:ext cx="2075863" cy="2880000"/>
          </a:xfrm>
          <a:prstGeom prst="rect">
            <a:avLst/>
          </a:prstGeom>
        </p:spPr>
      </p:pic>
      <p:pic>
        <p:nvPicPr>
          <p:cNvPr id="8" name="图片 7" descr="会议图">
            <a:extLst>
              <a:ext uri="{FF2B5EF4-FFF2-40B4-BE49-F238E27FC236}">
                <a16:creationId xmlns:a16="http://schemas.microsoft.com/office/drawing/2014/main" id="{82B95CD7-26FE-50AE-ECDF-4CCE882CBE88}"/>
              </a:ext>
            </a:extLst>
          </p:cNvPr>
          <p:cNvPicPr>
            <a:picLocks noChangeAspect="1"/>
          </p:cNvPicPr>
          <p:nvPr/>
        </p:nvPicPr>
        <p:blipFill rotWithShape="1">
          <a:blip r:embed="rId5"/>
          <a:srcRect l="80941" t="3544" r="3566"/>
          <a:stretch/>
        </p:blipFill>
        <p:spPr>
          <a:xfrm>
            <a:off x="9681334" y="3085343"/>
            <a:ext cx="2080800" cy="2878137"/>
          </a:xfrm>
          <a:prstGeom prst="rect">
            <a:avLst/>
          </a:prstGeom>
        </p:spPr>
      </p:pic>
      <p:sp>
        <p:nvSpPr>
          <p:cNvPr id="9" name="标题 1">
            <a:extLst>
              <a:ext uri="{FF2B5EF4-FFF2-40B4-BE49-F238E27FC236}">
                <a16:creationId xmlns:a16="http://schemas.microsoft.com/office/drawing/2014/main" id="{AA3CB746-3603-DB32-1166-F474CA7BA065}"/>
              </a:ext>
            </a:extLst>
          </p:cNvPr>
          <p:cNvSpPr txBox="1"/>
          <p:nvPr>
            <p:custDataLst>
              <p:tags r:id="rId1"/>
            </p:custDataLst>
          </p:nvPr>
        </p:nvSpPr>
        <p:spPr>
          <a:xfrm>
            <a:off x="7674793" y="969373"/>
            <a:ext cx="4073976" cy="52197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zh-CN" altLang="en-US" sz="2800" dirty="0">
                <a:solidFill>
                  <a:schemeClr val="bg1"/>
                </a:solidFill>
                <a:latin typeface="SimHei" panose="02010609060101010101" pitchFamily="49" charset="-122"/>
                <a:ea typeface="SimHei" panose="02010609060101010101" pitchFamily="49" charset="-122"/>
                <a:cs typeface="Verdana" panose="020B0604030504040204" pitchFamily="34" charset="0"/>
              </a:rPr>
              <a:t>系统误差有效改正</a:t>
            </a:r>
          </a:p>
        </p:txBody>
      </p:sp>
      <p:sp>
        <p:nvSpPr>
          <p:cNvPr id="11" name="文本框 10">
            <a:extLst>
              <a:ext uri="{FF2B5EF4-FFF2-40B4-BE49-F238E27FC236}">
                <a16:creationId xmlns:a16="http://schemas.microsoft.com/office/drawing/2014/main" id="{08657D8D-F86E-C4CC-6B3E-597318715AB9}"/>
              </a:ext>
            </a:extLst>
          </p:cNvPr>
          <p:cNvSpPr txBox="1"/>
          <p:nvPr/>
        </p:nvSpPr>
        <p:spPr>
          <a:xfrm>
            <a:off x="7674793" y="1491343"/>
            <a:ext cx="4073977" cy="1486931"/>
          </a:xfrm>
          <a:prstGeom prst="rect">
            <a:avLst/>
          </a:prstGeom>
          <a:noFill/>
        </p:spPr>
        <p:txBody>
          <a:bodyPr wrap="square" rtlCol="0">
            <a:noAutofit/>
          </a:bodyPr>
          <a:lstStyle/>
          <a:p>
            <a:pPr>
              <a:lnSpc>
                <a:spcPct val="120000"/>
              </a:lnSpc>
              <a:spcBef>
                <a:spcPts val="600"/>
              </a:spcBef>
              <a:spcAft>
                <a:spcPts val="0"/>
              </a:spcAft>
              <a:buFont typeface="Wingdings" panose="05000000000000000000" pitchFamily="2" charset="2"/>
            </a:pPr>
            <a:r>
              <a:rPr lang="zh-CN" altLang="en-US" sz="2400" b="1" dirty="0">
                <a:solidFill>
                  <a:schemeClr val="bg1"/>
                </a:solidFill>
                <a:effectLst/>
                <a:latin typeface="微软雅黑" charset="0"/>
                <a:ea typeface="微软雅黑" charset="0"/>
                <a:cs typeface="微软雅黑" charset="0"/>
                <a:sym typeface="+mn-ea"/>
              </a:rPr>
              <a:t>适用范围：</a:t>
            </a:r>
            <a:r>
              <a:rPr lang="en-US" altLang="zh-CN" sz="2400" b="1" dirty="0">
                <a:solidFill>
                  <a:schemeClr val="bg1"/>
                </a:solidFill>
                <a:effectLst/>
                <a:latin typeface="微软雅黑" charset="0"/>
                <a:ea typeface="微软雅黑" charset="0"/>
                <a:cs typeface="微软雅黑" charset="0"/>
                <a:sym typeface="+mn-ea"/>
              </a:rPr>
              <a:t>-0.5&lt;BP-RP&lt;2, 3&lt;G&lt;17.5, E(B-V)&lt;0.8</a:t>
            </a:r>
          </a:p>
          <a:p>
            <a:pPr>
              <a:lnSpc>
                <a:spcPct val="120000"/>
              </a:lnSpc>
              <a:spcBef>
                <a:spcPts val="600"/>
              </a:spcBef>
              <a:spcAft>
                <a:spcPts val="0"/>
              </a:spcAft>
              <a:buFont typeface="Wingdings" panose="05000000000000000000" pitchFamily="2" charset="2"/>
            </a:pPr>
            <a:r>
              <a:rPr lang="en-US" altLang="zh-CN" sz="2400" b="1" dirty="0">
                <a:solidFill>
                  <a:srgbClr val="FFC000"/>
                </a:solidFill>
                <a:effectLst/>
                <a:latin typeface="微软雅黑" charset="0"/>
                <a:ea typeface="微软雅黑" charset="0"/>
                <a:cs typeface="微软雅黑" charset="0"/>
                <a:sym typeface="+mn-ea"/>
              </a:rPr>
              <a:t>(Huang et al. 2024)</a:t>
            </a:r>
            <a:endParaRPr lang="zh-CN" altLang="en-US" sz="2400" b="1" dirty="0">
              <a:solidFill>
                <a:srgbClr val="FFC000"/>
              </a:solidFill>
              <a:effectLst/>
              <a:latin typeface="微软雅黑" charset="0"/>
              <a:ea typeface="微软雅黑" charset="0"/>
              <a:cs typeface="微软雅黑" charset="0"/>
              <a:sym typeface="+mn-ea"/>
            </a:endParaRPr>
          </a:p>
        </p:txBody>
      </p:sp>
    </p:spTree>
    <p:extLst>
      <p:ext uri="{BB962C8B-B14F-4D97-AF65-F5344CB8AC3E}">
        <p14:creationId xmlns:p14="http://schemas.microsoft.com/office/powerpoint/2010/main" val="479934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4</a:t>
            </a:fld>
            <a:endParaRPr lang="zh-CN" altLang="en-US" dirty="0">
              <a:solidFill>
                <a:srgbClr val="FFFF00"/>
              </a:solidFill>
            </a:endParaRPr>
          </a:p>
        </p:txBody>
      </p:sp>
      <p:sp>
        <p:nvSpPr>
          <p:cNvPr id="4" name="标题 1"/>
          <p:cNvSpPr txBox="1"/>
          <p:nvPr/>
        </p:nvSpPr>
        <p:spPr>
          <a:xfrm>
            <a:off x="1127449" y="260350"/>
            <a:ext cx="9505056" cy="761787"/>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en-US" altLang="zh-CN" sz="4000" b="1" dirty="0">
                <a:solidFill>
                  <a:schemeClr val="bg1"/>
                </a:solidFill>
                <a:latin typeface="微软雅黑" charset="0"/>
                <a:ea typeface="微软雅黑" charset="0"/>
                <a:cs typeface="微软雅黑" charset="0"/>
              </a:rPr>
              <a:t>Gaia</a:t>
            </a:r>
            <a:r>
              <a:rPr lang="zh-CN" altLang="en-US" sz="4000" b="1" dirty="0">
                <a:solidFill>
                  <a:schemeClr val="bg1"/>
                </a:solidFill>
                <a:latin typeface="微软雅黑" charset="0"/>
                <a:ea typeface="微软雅黑" charset="0"/>
                <a:cs typeface="微软雅黑" charset="0"/>
              </a:rPr>
              <a:t>改正后的</a:t>
            </a:r>
            <a:r>
              <a:rPr lang="en-US" altLang="zh-CN" sz="4000" b="1" dirty="0">
                <a:solidFill>
                  <a:schemeClr val="bg1"/>
                </a:solidFill>
                <a:latin typeface="微软雅黑" charset="0"/>
                <a:ea typeface="微软雅黑" charset="0"/>
                <a:cs typeface="微软雅黑" charset="0"/>
              </a:rPr>
              <a:t>XP</a:t>
            </a:r>
            <a:r>
              <a:rPr lang="zh-CN" altLang="en-US" sz="4000" b="1" dirty="0">
                <a:solidFill>
                  <a:schemeClr val="bg1"/>
                </a:solidFill>
                <a:latin typeface="微软雅黑" charset="0"/>
                <a:ea typeface="微软雅黑" charset="0"/>
                <a:cs typeface="微软雅黑" charset="0"/>
              </a:rPr>
              <a:t>光谱对金属丰度敏感</a:t>
            </a:r>
          </a:p>
        </p:txBody>
      </p:sp>
      <p:pic>
        <p:nvPicPr>
          <p:cNvPr id="5" name="图片 4">
            <a:extLst>
              <a:ext uri="{FF2B5EF4-FFF2-40B4-BE49-F238E27FC236}">
                <a16:creationId xmlns:a16="http://schemas.microsoft.com/office/drawing/2014/main" id="{974E99DA-0B03-BF89-1AD0-BED184F788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07032" y="1304005"/>
            <a:ext cx="8777935" cy="4796454"/>
          </a:xfrm>
          <a:prstGeom prst="rect">
            <a:avLst/>
          </a:prstGeom>
        </p:spPr>
      </p:pic>
      <p:sp>
        <p:nvSpPr>
          <p:cNvPr id="11" name="文本框 10">
            <a:extLst>
              <a:ext uri="{FF2B5EF4-FFF2-40B4-BE49-F238E27FC236}">
                <a16:creationId xmlns:a16="http://schemas.microsoft.com/office/drawing/2014/main" id="{8E723AE7-6ED0-EA90-0CCE-5F60958AF6A1}"/>
              </a:ext>
            </a:extLst>
          </p:cNvPr>
          <p:cNvSpPr txBox="1"/>
          <p:nvPr/>
        </p:nvSpPr>
        <p:spPr>
          <a:xfrm>
            <a:off x="6668566" y="1484784"/>
            <a:ext cx="2254978" cy="815008"/>
          </a:xfrm>
          <a:prstGeom prst="rect">
            <a:avLst/>
          </a:prstGeom>
          <a:noFill/>
        </p:spPr>
        <p:txBody>
          <a:bodyPr wrap="square" rtlCol="0">
            <a:noAutofit/>
          </a:bodyPr>
          <a:lstStyle/>
          <a:p>
            <a:pPr>
              <a:lnSpc>
                <a:spcPct val="120000"/>
              </a:lnSpc>
              <a:spcBef>
                <a:spcPts val="600"/>
              </a:spcBef>
              <a:spcAft>
                <a:spcPts val="0"/>
              </a:spcAft>
              <a:buFont typeface="Wingdings" panose="05000000000000000000" pitchFamily="2" charset="2"/>
            </a:pPr>
            <a:r>
              <a:rPr lang="en-US" altLang="zh-CN" sz="2400" b="1" dirty="0">
                <a:effectLst/>
                <a:latin typeface="微软雅黑" charset="0"/>
                <a:ea typeface="微软雅黑" charset="0"/>
                <a:cs typeface="微软雅黑" charset="0"/>
                <a:sym typeface="+mn-ea"/>
              </a:rPr>
              <a:t>BP-RP</a:t>
            </a:r>
            <a:r>
              <a:rPr lang="zh-CN" altLang="en-US" sz="2400" b="1" dirty="0">
                <a:effectLst/>
                <a:latin typeface="微软雅黑" charset="0"/>
                <a:ea typeface="微软雅黑" charset="0"/>
                <a:cs typeface="微软雅黑" charset="0"/>
                <a:sym typeface="+mn-ea"/>
              </a:rPr>
              <a:t>～</a:t>
            </a:r>
            <a:r>
              <a:rPr lang="en-US" altLang="zh-CN" sz="2400" b="1" dirty="0">
                <a:effectLst/>
                <a:latin typeface="微软雅黑" charset="0"/>
                <a:ea typeface="微软雅黑" charset="0"/>
                <a:cs typeface="微软雅黑" charset="0"/>
                <a:sym typeface="+mn-ea"/>
              </a:rPr>
              <a:t>1.15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5</a:t>
            </a:fld>
            <a:endParaRPr lang="zh-CN" altLang="en-US" dirty="0">
              <a:solidFill>
                <a:srgbClr val="FFFF00"/>
              </a:solidFill>
            </a:endParaRPr>
          </a:p>
        </p:txBody>
      </p:sp>
      <p:sp>
        <p:nvSpPr>
          <p:cNvPr id="4" name="标题 1"/>
          <p:cNvSpPr txBox="1"/>
          <p:nvPr/>
        </p:nvSpPr>
        <p:spPr>
          <a:xfrm>
            <a:off x="1127449" y="260350"/>
            <a:ext cx="9505056" cy="761787"/>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zh-CN" altLang="en-US" sz="4000" b="1" dirty="0">
                <a:solidFill>
                  <a:schemeClr val="bg1"/>
                </a:solidFill>
                <a:latin typeface="微软雅黑" charset="0"/>
                <a:ea typeface="微软雅黑" charset="0"/>
                <a:cs typeface="微软雅黑" charset="0"/>
              </a:rPr>
              <a:t>测光丰度测量模型训练</a:t>
            </a:r>
          </a:p>
        </p:txBody>
      </p:sp>
      <p:pic>
        <p:nvPicPr>
          <p:cNvPr id="3" name="图片 2">
            <a:extLst>
              <a:ext uri="{FF2B5EF4-FFF2-40B4-BE49-F238E27FC236}">
                <a16:creationId xmlns:a16="http://schemas.microsoft.com/office/drawing/2014/main" id="{8AFD5180-0DD2-2147-ED24-5967F851C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208" y="2060848"/>
            <a:ext cx="5914794" cy="3739053"/>
          </a:xfrm>
          <a:prstGeom prst="rect">
            <a:avLst/>
          </a:prstGeom>
        </p:spPr>
      </p:pic>
      <p:pic>
        <p:nvPicPr>
          <p:cNvPr id="7" name="图片 6">
            <a:extLst>
              <a:ext uri="{FF2B5EF4-FFF2-40B4-BE49-F238E27FC236}">
                <a16:creationId xmlns:a16="http://schemas.microsoft.com/office/drawing/2014/main" id="{A22296BF-B6D2-BF3A-4276-FE79A598C8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5610" y="2059200"/>
            <a:ext cx="5043335" cy="3740400"/>
          </a:xfrm>
          <a:prstGeom prst="rect">
            <a:avLst/>
          </a:prstGeom>
        </p:spPr>
      </p:pic>
      <p:sp>
        <p:nvSpPr>
          <p:cNvPr id="12" name="标题 1">
            <a:extLst>
              <a:ext uri="{FF2B5EF4-FFF2-40B4-BE49-F238E27FC236}">
                <a16:creationId xmlns:a16="http://schemas.microsoft.com/office/drawing/2014/main" id="{FCA50042-A6BA-5BE4-3111-3F0F412E7DB4}"/>
              </a:ext>
            </a:extLst>
          </p:cNvPr>
          <p:cNvSpPr txBox="1"/>
          <p:nvPr/>
        </p:nvSpPr>
        <p:spPr>
          <a:xfrm>
            <a:off x="947427" y="1347108"/>
            <a:ext cx="4014285" cy="71374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nSpc>
                <a:spcPct val="110000"/>
              </a:lnSpc>
            </a:pPr>
            <a:r>
              <a:rPr lang="en-US" altLang="zh-CN" sz="3200" b="1" dirty="0">
                <a:solidFill>
                  <a:schemeClr val="bg1"/>
                </a:solidFill>
                <a:latin typeface="微软雅黑" charset="0"/>
                <a:ea typeface="微软雅黑" charset="0"/>
                <a:cs typeface="微软雅黑" charset="0"/>
              </a:rPr>
              <a:t>PASTEL</a:t>
            </a:r>
            <a:r>
              <a:rPr lang="zh-CN" altLang="en-US" sz="3200" b="1" dirty="0">
                <a:solidFill>
                  <a:schemeClr val="bg1"/>
                </a:solidFill>
                <a:latin typeface="微软雅黑" charset="0"/>
                <a:ea typeface="微软雅黑" charset="0"/>
                <a:cs typeface="微软雅黑" charset="0"/>
              </a:rPr>
              <a:t>训练样本</a:t>
            </a:r>
            <a:endParaRPr lang="en-US" altLang="zh-CN" sz="3200" b="1" dirty="0">
              <a:solidFill>
                <a:schemeClr val="bg1"/>
              </a:solidFill>
              <a:latin typeface="微软雅黑" charset="0"/>
              <a:ea typeface="微软雅黑" charset="0"/>
              <a:cs typeface="微软雅黑" charset="0"/>
            </a:endParaRPr>
          </a:p>
        </p:txBody>
      </p:sp>
      <p:sp>
        <p:nvSpPr>
          <p:cNvPr id="13" name="标题 1">
            <a:extLst>
              <a:ext uri="{FF2B5EF4-FFF2-40B4-BE49-F238E27FC236}">
                <a16:creationId xmlns:a16="http://schemas.microsoft.com/office/drawing/2014/main" id="{C702CE07-DD1D-B81F-52B3-375F46037CEA}"/>
              </a:ext>
            </a:extLst>
          </p:cNvPr>
          <p:cNvSpPr txBox="1"/>
          <p:nvPr/>
        </p:nvSpPr>
        <p:spPr>
          <a:xfrm>
            <a:off x="6175625" y="1346400"/>
            <a:ext cx="5573780" cy="71374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采用的深度学习模型结构图</a:t>
            </a:r>
            <a:endParaRPr kumimoji="1" lang="en-GB" altLang="zh-CN"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0885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6</a:t>
            </a:fld>
            <a:endParaRPr lang="zh-CN" altLang="en-US" dirty="0">
              <a:solidFill>
                <a:srgbClr val="FFFF00"/>
              </a:solidFill>
            </a:endParaRPr>
          </a:p>
        </p:txBody>
      </p:sp>
      <p:pic>
        <p:nvPicPr>
          <p:cNvPr id="8" name="图片 7">
            <a:extLst>
              <a:ext uri="{FF2B5EF4-FFF2-40B4-BE49-F238E27FC236}">
                <a16:creationId xmlns:a16="http://schemas.microsoft.com/office/drawing/2014/main" id="{32453B62-DA3C-2231-EB04-53F0359E72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9141" y="1181113"/>
            <a:ext cx="9361039" cy="4960476"/>
          </a:xfrm>
          <a:prstGeom prst="rect">
            <a:avLst/>
          </a:prstGeom>
        </p:spPr>
      </p:pic>
      <p:sp>
        <p:nvSpPr>
          <p:cNvPr id="11" name="标题 1">
            <a:extLst>
              <a:ext uri="{FF2B5EF4-FFF2-40B4-BE49-F238E27FC236}">
                <a16:creationId xmlns:a16="http://schemas.microsoft.com/office/drawing/2014/main" id="{A04DFFF7-0A36-E245-EF55-00453A9DAD36}"/>
              </a:ext>
            </a:extLst>
          </p:cNvPr>
          <p:cNvSpPr txBox="1"/>
          <p:nvPr>
            <p:custDataLst>
              <p:tags r:id="rId1"/>
            </p:custDataLst>
          </p:nvPr>
        </p:nvSpPr>
        <p:spPr>
          <a:xfrm>
            <a:off x="1166787" y="188595"/>
            <a:ext cx="11337925"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rPr>
              <a:t>训练结果——</a:t>
            </a:r>
            <a:r>
              <a:rPr lang="en-US" altLang="zh-CN" b="1" dirty="0">
                <a:solidFill>
                  <a:schemeClr val="bg1"/>
                </a:solidFill>
                <a:latin typeface="微软雅黑" charset="0"/>
                <a:ea typeface="微软雅黑" charset="0"/>
                <a:cs typeface="微软雅黑" charset="0"/>
              </a:rPr>
              <a:t>PASTEL</a:t>
            </a:r>
            <a:r>
              <a:rPr lang="en-US" altLang="zh-CN" sz="3200" b="1" dirty="0">
                <a:solidFill>
                  <a:schemeClr val="bg1"/>
                </a:solidFill>
                <a:latin typeface="微软雅黑" charset="0"/>
                <a:ea typeface="微软雅黑" charset="0"/>
                <a:cs typeface="微软雅黑" charset="0"/>
              </a:rPr>
              <a:t> </a:t>
            </a:r>
            <a:endParaRPr lang="zh-CN" altLang="en-US" sz="3200" b="1" dirty="0">
              <a:solidFill>
                <a:schemeClr val="bg1"/>
              </a:solidFill>
              <a:latin typeface="微软雅黑" charset="0"/>
              <a:ea typeface="微软雅黑" charset="0"/>
              <a:cs typeface="微软雅黑" charset="0"/>
            </a:endParaRPr>
          </a:p>
        </p:txBody>
      </p:sp>
    </p:spTree>
    <p:extLst>
      <p:ext uri="{BB962C8B-B14F-4D97-AF65-F5344CB8AC3E}">
        <p14:creationId xmlns:p14="http://schemas.microsoft.com/office/powerpoint/2010/main" val="19633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7</a:t>
            </a:fld>
            <a:endParaRPr lang="zh-CN" altLang="en-US" dirty="0">
              <a:solidFill>
                <a:srgbClr val="FFFF00"/>
              </a:solidFill>
            </a:endParaRPr>
          </a:p>
        </p:txBody>
      </p:sp>
      <p:sp>
        <p:nvSpPr>
          <p:cNvPr id="10" name="标题 1"/>
          <p:cNvSpPr txBox="1"/>
          <p:nvPr>
            <p:custDataLst>
              <p:tags r:id="rId1"/>
            </p:custDataLst>
          </p:nvPr>
        </p:nvSpPr>
        <p:spPr>
          <a:xfrm>
            <a:off x="1166787" y="188595"/>
            <a:ext cx="11337925"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rPr>
              <a:t>结果外部对比——</a:t>
            </a:r>
            <a:r>
              <a:rPr lang="en-US" altLang="zh-CN" b="1" dirty="0">
                <a:solidFill>
                  <a:schemeClr val="bg1"/>
                </a:solidFill>
                <a:latin typeface="微软雅黑" charset="0"/>
                <a:ea typeface="微软雅黑" charset="0"/>
                <a:cs typeface="微软雅黑" charset="0"/>
              </a:rPr>
              <a:t>SAGA</a:t>
            </a:r>
            <a:r>
              <a:rPr lang="en-US" altLang="zh-CN" sz="3200" b="1" dirty="0">
                <a:solidFill>
                  <a:schemeClr val="bg1"/>
                </a:solidFill>
                <a:latin typeface="微软雅黑" charset="0"/>
                <a:ea typeface="微软雅黑" charset="0"/>
                <a:cs typeface="微软雅黑" charset="0"/>
              </a:rPr>
              <a:t> </a:t>
            </a:r>
            <a:endParaRPr lang="zh-CN" altLang="en-US" sz="3200" b="1" dirty="0">
              <a:solidFill>
                <a:schemeClr val="bg1"/>
              </a:solidFill>
              <a:latin typeface="微软雅黑" charset="0"/>
              <a:ea typeface="微软雅黑" charset="0"/>
              <a:cs typeface="微软雅黑" charset="0"/>
            </a:endParaRPr>
          </a:p>
        </p:txBody>
      </p:sp>
      <p:pic>
        <p:nvPicPr>
          <p:cNvPr id="3" name="图片 2">
            <a:extLst>
              <a:ext uri="{FF2B5EF4-FFF2-40B4-BE49-F238E27FC236}">
                <a16:creationId xmlns:a16="http://schemas.microsoft.com/office/drawing/2014/main" id="{311EB765-0849-1586-D9BE-82A1FA0689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8800" y="1180800"/>
            <a:ext cx="9217023" cy="4884161"/>
          </a:xfrm>
          <a:prstGeom prst="rect">
            <a:avLst/>
          </a:prstGeom>
        </p:spPr>
      </p:pic>
    </p:spTree>
    <p:extLst>
      <p:ext uri="{BB962C8B-B14F-4D97-AF65-F5344CB8AC3E}">
        <p14:creationId xmlns:p14="http://schemas.microsoft.com/office/powerpoint/2010/main" val="2608720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8</a:t>
            </a:fld>
            <a:endParaRPr lang="zh-CN" altLang="en-US" dirty="0">
              <a:solidFill>
                <a:srgbClr val="FFFF00"/>
              </a:solidFill>
            </a:endParaRPr>
          </a:p>
        </p:txBody>
      </p:sp>
      <p:sp>
        <p:nvSpPr>
          <p:cNvPr id="10" name="标题 1"/>
          <p:cNvSpPr txBox="1"/>
          <p:nvPr>
            <p:custDataLst>
              <p:tags r:id="rId1"/>
            </p:custDataLst>
          </p:nvPr>
        </p:nvSpPr>
        <p:spPr>
          <a:xfrm>
            <a:off x="1166787" y="188595"/>
            <a:ext cx="11337925"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rPr>
              <a:t>结果外部对比——</a:t>
            </a:r>
            <a:r>
              <a:rPr lang="en-US" altLang="zh-CN" b="1" dirty="0">
                <a:solidFill>
                  <a:schemeClr val="bg1"/>
                </a:solidFill>
                <a:latin typeface="微软雅黑" charset="0"/>
                <a:ea typeface="微软雅黑" charset="0"/>
                <a:cs typeface="微软雅黑" charset="0"/>
              </a:rPr>
              <a:t>SDSS</a:t>
            </a:r>
            <a:r>
              <a:rPr lang="zh-CN" altLang="en-US" b="1" dirty="0">
                <a:solidFill>
                  <a:schemeClr val="bg1"/>
                </a:solidFill>
                <a:latin typeface="微软雅黑" charset="0"/>
                <a:ea typeface="微软雅黑" charset="0"/>
                <a:cs typeface="微软雅黑" charset="0"/>
              </a:rPr>
              <a:t> </a:t>
            </a:r>
            <a:r>
              <a:rPr lang="en-US" altLang="zh-CN" b="1" dirty="0">
                <a:solidFill>
                  <a:schemeClr val="bg1"/>
                </a:solidFill>
                <a:latin typeface="微软雅黑" charset="0"/>
                <a:ea typeface="微软雅黑" charset="0"/>
                <a:cs typeface="微软雅黑" charset="0"/>
              </a:rPr>
              <a:t>SEGUE</a:t>
            </a:r>
            <a:r>
              <a:rPr lang="en-US" altLang="zh-CN" sz="3200" b="1" dirty="0">
                <a:solidFill>
                  <a:schemeClr val="bg1"/>
                </a:solidFill>
                <a:latin typeface="微软雅黑" charset="0"/>
                <a:ea typeface="微软雅黑" charset="0"/>
                <a:cs typeface="微软雅黑" charset="0"/>
              </a:rPr>
              <a:t> </a:t>
            </a:r>
            <a:endParaRPr lang="zh-CN" altLang="en-US" sz="3200" b="1" dirty="0">
              <a:solidFill>
                <a:schemeClr val="bg1"/>
              </a:solidFill>
              <a:latin typeface="微软雅黑" charset="0"/>
              <a:ea typeface="微软雅黑" charset="0"/>
              <a:cs typeface="微软雅黑" charset="0"/>
            </a:endParaRPr>
          </a:p>
        </p:txBody>
      </p:sp>
      <p:pic>
        <p:nvPicPr>
          <p:cNvPr id="3" name="图片 2">
            <a:extLst>
              <a:ext uri="{FF2B5EF4-FFF2-40B4-BE49-F238E27FC236}">
                <a16:creationId xmlns:a16="http://schemas.microsoft.com/office/drawing/2014/main" id="{311EB765-0849-1586-D9BE-82A1FA0689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98800" y="1323482"/>
            <a:ext cx="9217024" cy="4598796"/>
          </a:xfrm>
          <a:prstGeom prst="rect">
            <a:avLst/>
          </a:prstGeom>
        </p:spPr>
      </p:pic>
    </p:spTree>
    <p:extLst>
      <p:ext uri="{BB962C8B-B14F-4D97-AF65-F5344CB8AC3E}">
        <p14:creationId xmlns:p14="http://schemas.microsoft.com/office/powerpoint/2010/main" val="2176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1"/>
          <p:cNvSpPr txBox="1"/>
          <p:nvPr/>
        </p:nvSpPr>
        <p:spPr>
          <a:xfrm>
            <a:off x="8904605" y="6381963"/>
            <a:ext cx="2844800" cy="476250"/>
          </a:xfrm>
          <a:prstGeom prst="rect">
            <a:avLst/>
          </a:prstGeom>
          <a:noFill/>
          <a:ln w="9525">
            <a:noFill/>
          </a:ln>
        </p:spPr>
        <p:txBody>
          <a:bodyPr/>
          <a:lstStyle>
            <a:defPPr>
              <a:defRPr lang="zh-CN"/>
            </a:defPPr>
            <a:lvl1pPr marL="0" lvl="0" indent="0" algn="r" defTabSz="914400" eaLnBrk="1" fontAlgn="base" latinLnBrk="0" hangingPunct="1">
              <a:lnSpc>
                <a:spcPct val="100000"/>
              </a:lnSpc>
              <a:spcBef>
                <a:spcPct val="0"/>
              </a:spcBef>
              <a:spcAft>
                <a:spcPct val="0"/>
              </a:spcAft>
              <a:buNone/>
              <a:defRPr sz="1400" b="0" i="0" u="none" kern="1200" baseline="0">
                <a:solidFill>
                  <a:schemeClr val="tx1"/>
                </a:solidFill>
                <a:latin typeface="Arial" panose="020B0604020202090204" pitchFamily="34" charset="0"/>
                <a:ea typeface="宋体"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90204" pitchFamily="34" charset="0"/>
                <a:ea typeface="宋体" pitchFamily="2" charset="-122"/>
                <a:cs typeface="+mn-cs"/>
              </a:defRPr>
            </a:lvl9pPr>
          </a:lstStyle>
          <a:p>
            <a:fld id="{9A0DB2DC-4C9A-4742-B13C-FB6460FD3503}" type="slidenum">
              <a:rPr lang="zh-CN" altLang="en-US" smtClean="0">
                <a:solidFill>
                  <a:srgbClr val="FFFF00"/>
                </a:solidFill>
              </a:rPr>
              <a:t>9</a:t>
            </a:fld>
            <a:endParaRPr lang="zh-CN" altLang="en-US" dirty="0">
              <a:solidFill>
                <a:srgbClr val="FFFF00"/>
              </a:solidFill>
            </a:endParaRPr>
          </a:p>
        </p:txBody>
      </p:sp>
      <p:sp>
        <p:nvSpPr>
          <p:cNvPr id="10" name="标题 1"/>
          <p:cNvSpPr txBox="1"/>
          <p:nvPr>
            <p:custDataLst>
              <p:tags r:id="rId1"/>
            </p:custDataLst>
          </p:nvPr>
        </p:nvSpPr>
        <p:spPr>
          <a:xfrm>
            <a:off x="1166787" y="188595"/>
            <a:ext cx="11337925" cy="742950"/>
          </a:xfrm>
          <a:prstGeom prst="rect">
            <a:avLst/>
          </a:prstGeom>
        </p:spPr>
        <p:txBody>
          <a:bodyPr/>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lnSpc>
                <a:spcPct val="110000"/>
              </a:lnSpc>
            </a:pPr>
            <a:r>
              <a:rPr lang="zh-CN" altLang="en-US" b="1" dirty="0">
                <a:solidFill>
                  <a:schemeClr val="bg1"/>
                </a:solidFill>
                <a:latin typeface="微软雅黑" charset="0"/>
                <a:ea typeface="微软雅黑" charset="0"/>
                <a:cs typeface="微软雅黑" charset="0"/>
              </a:rPr>
              <a:t>结果外部对比——</a:t>
            </a:r>
            <a:r>
              <a:rPr lang="en-US" altLang="zh-CN" b="1" dirty="0">
                <a:solidFill>
                  <a:schemeClr val="bg1"/>
                </a:solidFill>
                <a:latin typeface="微软雅黑" charset="0"/>
                <a:ea typeface="微软雅黑" charset="0"/>
                <a:cs typeface="微软雅黑" charset="0"/>
              </a:rPr>
              <a:t>LAMOST</a:t>
            </a:r>
            <a:r>
              <a:rPr lang="en-US" altLang="zh-CN" sz="3200" b="1" dirty="0">
                <a:solidFill>
                  <a:schemeClr val="bg1"/>
                </a:solidFill>
                <a:latin typeface="微软雅黑" charset="0"/>
                <a:ea typeface="微软雅黑" charset="0"/>
                <a:cs typeface="微软雅黑" charset="0"/>
              </a:rPr>
              <a:t> </a:t>
            </a:r>
            <a:endParaRPr lang="zh-CN" altLang="en-US" sz="3200" b="1" dirty="0">
              <a:solidFill>
                <a:schemeClr val="bg1"/>
              </a:solidFill>
              <a:latin typeface="微软雅黑" charset="0"/>
              <a:ea typeface="微软雅黑" charset="0"/>
              <a:cs typeface="微软雅黑" charset="0"/>
            </a:endParaRPr>
          </a:p>
        </p:txBody>
      </p:sp>
      <p:pic>
        <p:nvPicPr>
          <p:cNvPr id="3" name="图片 2">
            <a:extLst>
              <a:ext uri="{FF2B5EF4-FFF2-40B4-BE49-F238E27FC236}">
                <a16:creationId xmlns:a16="http://schemas.microsoft.com/office/drawing/2014/main" id="{311EB765-0849-1586-D9BE-82A1FA0689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5400" y="1342424"/>
            <a:ext cx="7720380" cy="3841200"/>
          </a:xfrm>
          <a:prstGeom prst="rect">
            <a:avLst/>
          </a:prstGeom>
        </p:spPr>
      </p:pic>
      <p:pic>
        <p:nvPicPr>
          <p:cNvPr id="4" name="图片 3">
            <a:extLst>
              <a:ext uri="{FF2B5EF4-FFF2-40B4-BE49-F238E27FC236}">
                <a16:creationId xmlns:a16="http://schemas.microsoft.com/office/drawing/2014/main" id="{ECE69D9B-F0C1-CF6C-5542-BD0F3F6F3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8936" y="1340768"/>
            <a:ext cx="2844800" cy="3842856"/>
          </a:xfrm>
          <a:prstGeom prst="rect">
            <a:avLst/>
          </a:prstGeom>
        </p:spPr>
      </p:pic>
      <p:sp>
        <p:nvSpPr>
          <p:cNvPr id="5" name="矩形 4">
            <a:extLst>
              <a:ext uri="{FF2B5EF4-FFF2-40B4-BE49-F238E27FC236}">
                <a16:creationId xmlns:a16="http://schemas.microsoft.com/office/drawing/2014/main" id="{B73D35A5-5F68-37B8-7CC4-ED482274B461}"/>
              </a:ext>
            </a:extLst>
          </p:cNvPr>
          <p:cNvSpPr/>
          <p:nvPr/>
        </p:nvSpPr>
        <p:spPr>
          <a:xfrm>
            <a:off x="5735960" y="1268760"/>
            <a:ext cx="2808312" cy="4032448"/>
          </a:xfrm>
          <a:prstGeom prst="rect">
            <a:avLst/>
          </a:prstGeom>
          <a:noFill/>
          <a:ln w="25400">
            <a:solidFill>
              <a:srgbClr val="FFFF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6" name="矩形 5">
            <a:extLst>
              <a:ext uri="{FF2B5EF4-FFF2-40B4-BE49-F238E27FC236}">
                <a16:creationId xmlns:a16="http://schemas.microsoft.com/office/drawing/2014/main" id="{0631A95D-3A14-320F-1C70-B96CD4BAA618}"/>
              </a:ext>
            </a:extLst>
          </p:cNvPr>
          <p:cNvSpPr/>
          <p:nvPr/>
        </p:nvSpPr>
        <p:spPr>
          <a:xfrm>
            <a:off x="8793858" y="1268760"/>
            <a:ext cx="3134789" cy="4032448"/>
          </a:xfrm>
          <a:prstGeom prst="rect">
            <a:avLst/>
          </a:prstGeom>
          <a:noFill/>
          <a:ln w="25400">
            <a:solidFill>
              <a:srgbClr val="FFFF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C6BAE56B-7E7F-7A5B-8809-220DA469F951}"/>
              </a:ext>
            </a:extLst>
          </p:cNvPr>
          <p:cNvSpPr txBox="1"/>
          <p:nvPr/>
        </p:nvSpPr>
        <p:spPr>
          <a:xfrm>
            <a:off x="1847528" y="5638423"/>
            <a:ext cx="8928992" cy="523220"/>
          </a:xfrm>
          <a:prstGeom prst="rect">
            <a:avLst/>
          </a:prstGeom>
          <a:noFill/>
        </p:spPr>
        <p:txBody>
          <a:bodyPr wrap="square" rtlCol="0" anchor="t">
            <a:spAutoFit/>
          </a:bodyPr>
          <a:lstStyle/>
          <a:p>
            <a:pPr marL="753745" fontAlgn="auto">
              <a:spcBef>
                <a:spcPts val="600"/>
              </a:spcBef>
              <a:spcAft>
                <a:spcPts val="600"/>
              </a:spcAft>
            </a:pPr>
            <a:r>
              <a:rPr kumimoji="1" lang="zh-CN" altLang="en-US" sz="2800" b="1" dirty="0">
                <a:solidFill>
                  <a:schemeClr val="bg1"/>
                </a:solidFill>
                <a:latin typeface="Times New Roman Regular" panose="02020603050405020304" charset="0"/>
                <a:ea typeface="微软雅黑" charset="0"/>
                <a:cs typeface="Times New Roman Regular" panose="02020603050405020304" charset="0"/>
                <a:sym typeface="+mn-ea"/>
              </a:rPr>
              <a:t>系统误差来源于</a:t>
            </a:r>
            <a:r>
              <a:rPr kumimoji="1" lang="en" altLang="zh-CN" sz="2800" b="1" dirty="0">
                <a:solidFill>
                  <a:schemeClr val="bg1"/>
                </a:solidFill>
                <a:latin typeface="Times New Roman Regular" panose="02020603050405020304" charset="0"/>
                <a:ea typeface="微软雅黑" charset="0"/>
                <a:cs typeface="Times New Roman Regular" panose="02020603050405020304" charset="0"/>
                <a:sym typeface="+mn-ea"/>
              </a:rPr>
              <a:t>LAMOST</a:t>
            </a:r>
            <a:r>
              <a:rPr kumimoji="1" lang="zh-CN" altLang="en-US" sz="2800" b="1" dirty="0">
                <a:solidFill>
                  <a:schemeClr val="bg1"/>
                </a:solidFill>
                <a:latin typeface="Times New Roman Regular" panose="02020603050405020304" charset="0"/>
                <a:ea typeface="微软雅黑" charset="0"/>
                <a:cs typeface="Times New Roman Regular" panose="02020603050405020304" charset="0"/>
                <a:sym typeface="+mn-ea"/>
              </a:rPr>
              <a:t>和</a:t>
            </a:r>
            <a:r>
              <a:rPr kumimoji="1" lang="en" altLang="zh-CN" sz="2800" b="1" dirty="0">
                <a:solidFill>
                  <a:schemeClr val="bg1"/>
                </a:solidFill>
                <a:latin typeface="Times New Roman Regular" panose="02020603050405020304" charset="0"/>
                <a:ea typeface="微软雅黑" charset="0"/>
                <a:cs typeface="Times New Roman Regular" panose="02020603050405020304" charset="0"/>
                <a:sym typeface="+mn-ea"/>
              </a:rPr>
              <a:t>PASTEL</a:t>
            </a:r>
            <a:r>
              <a:rPr kumimoji="1" lang="zh-CN" altLang="en-US" sz="2800" b="1" dirty="0">
                <a:solidFill>
                  <a:schemeClr val="bg1"/>
                </a:solidFill>
                <a:latin typeface="Times New Roman Regular" panose="02020603050405020304" charset="0"/>
                <a:ea typeface="微软雅黑" charset="0"/>
                <a:cs typeface="Times New Roman Regular" panose="02020603050405020304" charset="0"/>
                <a:sym typeface="+mn-ea"/>
              </a:rPr>
              <a:t>的差异</a:t>
            </a:r>
            <a:endParaRPr kumimoji="1" lang="en-US" altLang="zh-CN" sz="2800" b="1" dirty="0">
              <a:solidFill>
                <a:schemeClr val="bg1"/>
              </a:solidFill>
              <a:latin typeface="Times New Roman Regular" panose="02020603050405020304" charset="0"/>
              <a:ea typeface="微软雅黑" charset="0"/>
              <a:cs typeface="Times New Roman Regular" panose="02020603050405020304" charset="0"/>
              <a:sym typeface="+mn-ea"/>
            </a:endParaRPr>
          </a:p>
        </p:txBody>
      </p:sp>
    </p:spTree>
    <p:extLst>
      <p:ext uri="{BB962C8B-B14F-4D97-AF65-F5344CB8AC3E}">
        <p14:creationId xmlns:p14="http://schemas.microsoft.com/office/powerpoint/2010/main" val="64092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TABLE_ENDDRAG_ORIGIN_RECT" val="496*372"/>
  <p:tag name="TABLE_ENDDRAG_RECT" val="440*105*496*372"/>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3432</TotalTime>
  <Words>1534</Words>
  <Application>Microsoft Macintosh PowerPoint</Application>
  <PresentationFormat>宽屏</PresentationFormat>
  <Paragraphs>104</Paragraphs>
  <Slides>14</Slides>
  <Notes>14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14</vt:i4>
      </vt:variant>
    </vt:vector>
  </HeadingPairs>
  <TitlesOfParts>
    <vt:vector size="27" baseType="lpstr">
      <vt:lpstr>Arial</vt:lpstr>
      <vt:lpstr>Verdana</vt:lpstr>
      <vt:lpstr>Arial Regular</vt:lpstr>
      <vt:lpstr>Times New Roman Regular</vt:lpstr>
      <vt:lpstr>微软雅黑</vt:lpstr>
      <vt:lpstr>黑体</vt:lpstr>
      <vt:lpstr>宋体</vt:lpstr>
      <vt:lpstr>Calibri</vt:lpstr>
      <vt:lpstr>Wingdings</vt:lpstr>
      <vt:lpstr>微软雅黑</vt:lpstr>
      <vt:lpstr>楷体</vt:lpstr>
      <vt:lpstr>黑体</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肖凯</dc:creator>
  <cp:lastModifiedBy>Microsoft Office User</cp:lastModifiedBy>
  <cp:revision>1444</cp:revision>
  <dcterms:created xsi:type="dcterms:W3CDTF">2024-04-29T03:35:32Z</dcterms:created>
  <dcterms:modified xsi:type="dcterms:W3CDTF">2024-08-04T06:54:11Z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6829886E9B0BF62A83152F667E08AD77_43</vt:lpwstr>
  </property>
</Properties>
</file>