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4" r:id="rId2"/>
    <p:sldId id="315" r:id="rId3"/>
    <p:sldId id="577" r:id="rId4"/>
    <p:sldId id="574" r:id="rId5"/>
    <p:sldId id="575" r:id="rId6"/>
    <p:sldId id="616" r:id="rId7"/>
    <p:sldId id="674" r:id="rId8"/>
    <p:sldId id="581" r:id="rId9"/>
    <p:sldId id="650" r:id="rId10"/>
    <p:sldId id="651" r:id="rId11"/>
    <p:sldId id="653" r:id="rId12"/>
    <p:sldId id="656" r:id="rId13"/>
    <p:sldId id="657" r:id="rId14"/>
    <p:sldId id="681" r:id="rId15"/>
    <p:sldId id="658" r:id="rId16"/>
    <p:sldId id="686" r:id="rId17"/>
    <p:sldId id="514" r:id="rId18"/>
    <p:sldId id="660" r:id="rId19"/>
    <p:sldId id="683" r:id="rId20"/>
    <p:sldId id="684" r:id="rId21"/>
    <p:sldId id="663" r:id="rId22"/>
    <p:sldId id="679" r:id="rId23"/>
    <p:sldId id="685" r:id="rId24"/>
    <p:sldId id="669" r:id="rId25"/>
    <p:sldId id="687" r:id="rId26"/>
    <p:sldId id="688" r:id="rId27"/>
    <p:sldId id="680" r:id="rId28"/>
    <p:sldId id="668" r:id="rId29"/>
    <p:sldId id="676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nda Li (Physics and Astronomy)" initials="TL(aA" lastIdx="1" clrIdx="0">
    <p:extLst>
      <p:ext uri="{19B8F6BF-5375-455C-9EA6-DF929625EA0E}">
        <p15:presenceInfo xmlns:p15="http://schemas.microsoft.com/office/powerpoint/2012/main" userId="S::t.li.2@bham.ac.uk::1c5f7ea8-e5c1-4e0e-80dc-0b972c9ccb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82"/>
    <p:restoredTop sz="92679" autoAdjust="0"/>
  </p:normalViewPr>
  <p:slideViewPr>
    <p:cSldViewPr>
      <p:cViewPr varScale="1">
        <p:scale>
          <a:sx n="126" d="100"/>
          <a:sy n="126" d="100"/>
        </p:scale>
        <p:origin x="224" y="5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0T02:57:49.0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5062 24575,'93'0'0,"1"0"0,-1 0 0,1 0 0,-10 0 0,2 0 0,-8 0 0,-18 0 0,3 0 0,-16 0 0,13-2 0,-25 0 0,-4-1 0,-1 2 0,2 0 0,3-1 0,6-3 0,3-1 0,-3-1 0,-3 0 0,-6 2 0,-4 0 0,-3 0 0,-4 3 0,-2-2 0,-4-1 0,3-2 0,4-2 0,3-3 0,7-1 0,0-2 0,3-2 0,5-1 0,2-2 0,0 0 0,-3 2 0,-6 3 0,-4 3 0,-2 4 0,-4 1 0,-2 0 0,-3 0 0,1-1 0,2-1 0,0 0 0,0 2 0,-1 1 0,-2 0 0,0-1 0,2-1 0,1-1 0,3 0 0,-1 0 0,-1 0 0,-2-1 0,1 2 0,0-1 0,0 0 0,-1 0 0,-1 0 0,-1 1 0,0 1 0,0-1 0,0 1 0,1 0 0,2-4 0,-8 6 0,6-5 0,-7 3 0,4-2 0,2-1 0,0-1 0,1 0 0,-1 1 0,0 1 0,0 3 0,-2-1 0,0 0 0,0-2 0,3-5 0,5-2 0,3-1 0,-1 3 0,-3 1 0,-3 2 0,-2 1 0,0-1 0,0 0 0,0 0 0,1-2 0,-1 2 0,2-1 0,4-2 0,3 0 0,5-4 0,5-5 0,4-6 0,6-6 0,0-4 0,-4 0 0,-2 3 0,-6 4 0,-3 2 0,0 0 0,-3 1 0,-3 0 0,-2 2 0,0 3 0,-3 0 0,1 1 0,-1-4 0,-2 0 0,0-2 0,0 0 0,0 3 0,0 2 0,0 3 0,-2 2 0,-1-1 0,0-2 0,-1-2 0,-1 1 0,-1 3 0,-3 0 0,0 4 0,3-1 0,-5 8 0,0-4 0,0-2 0,7-11 0,8-7 0,7-8 0,-13 19 0,4-6 0,-9 13 0,5-7 0,2 1 0,0 0 0,-1 0 0,0 2 0,-1-2 0,-1 1 0,-4 1 0,-1 1 0,0 0 0,0 1 0,0 1 0,0 0 0,1 0 0,-1 0 0,3-3 0,-1-2 0,2-3 0,1-1 0,1-2 0,1-2 0,1 3 0,0 1 0,-3 4 0,-2 3 0,-3 0 0,-1 0 0,0-1 0,2 0 0,2-2 0,3-2 0,1-3 0,1-4 0,0-1 0,0-1 0,1 1 0,-1 2 0,0 2 0,3-2 0,-1 0 0,2 0 0,1-2 0,-1 2 0,2 0 0,-2 3 0,-2 2 0,-3 5 0,-5 3 0,-1 0 0,-1 0 0,3-5 0,0-2 0,2-1 0,-3-1 0,-1 2 0,0 0 0,1-3 0,2-3 0,3-3 0,-1-3 0,0 1 0,0 2 0,0-2 0,3 2 0,2-1 0,3 2 0,1 1 0,0 2 0,0 2 0,-2 2 0,-1 3 0,-2-1 0,-2 3 0,-1 1 0,1 0 0,-1 1 0,0-2 0,1-2 0,-1-1 0,3-1 0,1-2 0,2-1 0,0 0 0,-2 0 0,-1 1 0,-3 3 0,-1 3 0,-4 4 0,-1-1 0,-1 0 0,1-2 0,2-3 0,2-1 0,1-2 0,2-2 0,-1 0 0,0-2 0,-2 2 0,-2 4 0,-3 5 0,-1 5 0,-3 2 0,1-2 0,2 2 0,1-1 0,0 0 0,0 0 0,1-2 0,2 0 0,0-1 0,1 1 0,1-3 0,1 0 0,4-2 0,3-3 0,5-3 0,3-2 0,1-1 0,-1 0 0,-3 3 0,-2 1 0,-2 3 0,-2 2 0,-3 1 0,1 0 0,0 3 0,4-3 0,-10 5 0,4-4 0,-7 4 0,4-6 0,3-2 0,0-2 0,-1-1 0,1 0 0,0 1 0,-1 2 0,0 1 0,1 1 0,1 2 0,2 1 0,0 1 0,0 2 0,-1-1 0,0 2 0,-1 1 0,-3 2 0,-3 4 0,-2 2 0,-2-2 0,-3 3 0,4-4 0,-2 3 0,5-1 0,2-1 0,1 0 0,3 0 0,2-3 0,2 1 0,0-1 0,-3 0 0,-2 1 0,-1 1 0,-6 2 0,-2 1 0,-6 2 0,3 0 0,1 0 0,5 0 0,-3 0 0,4 0 0,-4 0 0,5-2 0,1 0 0,2-3 0,0 1 0,0-1 0,0 1 0,3-2 0,-7 3 0,4-1 0,-6 2 0,5 0 0,1-3 0,0 1 0,-2 0 0,-4-1 0,-3 3 0,-3 0 0,-1 2 0,0 0 0,0 0 0,1 0 0,4 0 0,3 0 0,2 0 0,5 0 0,5 0 0,7 0 0,5 0 0,2 0 0,-1 0 0,-6 0 0,-7 0 0,-2 0 0,-10 0 0,-1 2 0,-8 1 0,1 0 0,-1 0 0,2 0 0,1-1 0,4-2 0,4 0 0,1 0 0,-1 0 0,-3 0 0,-1 0 0,3 1 0,1 1 0,2 0 0,2 4 0,2 1 0,0 1 0,2 2 0,0-2 0,-2 1 0,2-1 0,0 0 0,1 0 0,0-2 0,-4 1 0,-1 0 0,2 1 0,-8 0 0,3 1 0,-7-3 0,1 1 0,-1-3 0,0-2 0,-2-2 0,0 2 0,0 0 0,3 1 0,0 1 0,7-2 0,-7 3 0,6 0 0,-4-1 0,5 2 0,1 1 0,2 0 0,3 2 0,5 0 0,4 1 0,0 0 0,0 1 0,-2 1 0,-1 1 0,-1 0 0,-1-1 0,-4 1 0,-3-1 0,-2 0 0,0 1 0,-2 1 0,-3-1 0,-1 1 0,-4-2 0,-1 0 0,-1 0 0,-1-3 0,1 1 0,-1-1 0,0 2 0,1-1 0,2 2 0,-1 1 0,3 1 0,0 0 0,0 0 0,1 0 0,-2-2 0,0 1 0,0-1 0,-1 0 0,-2 0 0,0-3 0,0-2 0,0 1 0,1 0 0,-1 2 0,3 0 0,2 2 0,1 3 0,4-1 0,3 2 0,5 0 0,2 1 0,2 2 0,0 0 0,0 0 0,-1 0 0,-4 0 0,1 0 0,-2-1 0,-1 1 0,-1-1 0,-2 0 0,0 0 0,-1 0 0,0 0 0,-3 0 0,0 1 0,-1-1 0,-1 0 0,0 2 0,1 1 0,0 0 0,3 0 0,0-3 0,2 1 0,1 2 0,-1 1 0,1 2 0,1 7 0,5 10 0,4 11 0,5 10 0,2 4 0,0-5 0,-4-7 0,-4-8 0,-2-7 0,-4-4 0,2-2 0,-2-2 0,0-2 0,-1 0 0,-2-1 0,3 5 0,2 1 0,5 4 0,6 5 0,5 1 0,4 0 0,3 0 0,4-1 0,1 7 0,8 17 0,-27-25 0,-1 3 0,1 8 0,0 2 0,1 4 0,-2-1 0,-5-9 0,-2-2 0,8 21 0,-11-18 0,-6-9 0,5 3 0,11 7 0,5-6 0,6 2 0,5 4 0,0-6 0,2 3 0,0 4 0,2 7 0,-2 6 0,-2-1 0,-3-5 0,-5-8 0,-1-6 0,-1-1 0,3 0 0,3 3 0,4 1 0,-1-5 0,-6-5 0,-1-6 0,-5-2 0,-3-3 0,3 0 0,-2-1 0,1-1 0,0 1 0,-1 0 0,2 1 0,4 2 0,5 2 0,6 1 0,0-1 0,-4-3 0,-7-3 0,-6-5 0,-4-3 0,4 0 0,5 1 0,12 2 0,9 2 0,-2-1 0,-3 1 0,-5-1 0,1 2 0,11 4 0,22 5 0,-32-14 0,9-2 0,-23-14 0,24 4 0,34 7 0,-32-3 0,4 3 0,4 2 0,2 1 0,3 2 0,0 1 0,-8 0 0,-4-1 0,-8-1 0,-4 0 0,36 12 0,-15-2 0,-4 0 0,-3-2 0,-1-2 0,-5-4 0,-6-5 0,-8-6 0,-9-1 0,-5-2 0,-3 0 0,0-1 0,-2 1 0,-4-1 0,0-2 0,-2 1 0,2-1 0,2 3 0,-1-1 0,2 0 0,-2 0 0,1-2 0,-2 1 0,3 1 0,6-2 0,3 1 0,8-1 0,1-2 0,0 0 0,1 0 0,0 0 0,7 0 0,4 0 0,2 0 0,-5 0 0,-5 0 0,-5 0 0,-3 0 0,0 0 0,0 0 0,-1 0 0,-1 0 0,0-2 0,1-1 0,3-2 0,4 0 0,1 0 0,0-2 0,-6 2 0,-6 0 0,-6 2 0,-2 0 0,1-1 0,3-1 0,5 2 0,0-2 0,-3 1 0,-4-1 0,-4 0 0,-3 0 0,0 3 0,0-2 0,2 1 0,-9 1 0,0 0 0,-8 2 0,2 0 0,1 0 0,2 0 0,3 0 0,1 0 0,0 0 0,-2 0 0,-1-2 0,0 0 0,-2-1 0,-2 1 0,-1 2 0,-3 0 0,-1 0 0,-2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086EE-5D5D-433C-A42E-F865BDAEF01D}" type="datetimeFigureOut">
              <a:rPr lang="zh-CN" altLang="en-US" smtClean="0"/>
              <a:t>2024/8/3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D2DBF-0DB8-4C2C-B7BD-DC3F63B44E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D2DBF-0DB8-4C2C-B7BD-DC3F63B44E45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D2DBF-0DB8-4C2C-B7BD-DC3F63B44E45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D2DBF-0DB8-4C2C-B7BD-DC3F63B44E4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046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D2DBF-0DB8-4C2C-B7BD-DC3F63B44E4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535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D2DBF-0DB8-4C2C-B7BD-DC3F63B44E4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425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Times" pitchFamily="2" charset="0"/>
              </a:rPr>
              <a:t>KIC 9970396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D2DBF-0DB8-4C2C-B7BD-DC3F63B44E4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505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600" y="274680"/>
            <a:ext cx="1097232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i.adsabs.harvard.edu/#abs/2022ApJ...927..167L/abstract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ui.adsabs.harvard.edu/#abs/2023ApJ...953..182W/abstract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customXml" Target="../ink/ink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255863-48F5-391C-79B4-DCD62B9C2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sp>
        <p:nvSpPr>
          <p:cNvPr id="114" name="TextShape 1"/>
          <p:cNvSpPr txBox="1"/>
          <p:nvPr/>
        </p:nvSpPr>
        <p:spPr>
          <a:xfrm>
            <a:off x="263352" y="-171400"/>
            <a:ext cx="11449272" cy="652534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en-GB" altLang="zh-CN" sz="44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pPr algn="ctr"/>
            <a:r>
              <a:rPr lang="zh-CN" altLang="en-US" sz="44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星震学为大样本恒星提供高精度的定标样本 </a:t>
            </a:r>
          </a:p>
          <a:p>
            <a:pPr algn="ctr"/>
            <a:endParaRPr lang="en-US" sz="3200" b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pPr algn="ctr"/>
            <a:r>
              <a:rPr lang="en-US" sz="3200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报告人</a:t>
            </a:r>
            <a:r>
              <a:rPr lang="zh-CN" altLang="en-US" sz="32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：</a:t>
            </a:r>
            <a:r>
              <a:rPr lang="en-US" sz="3200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李坦达</a:t>
            </a:r>
            <a:endParaRPr lang="en-GB" sz="3200" b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pPr algn="ctr"/>
            <a:r>
              <a:rPr lang="zh-CN" altLang="en-US" sz="32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北京师范大学</a:t>
            </a:r>
            <a:endParaRPr lang="en-US" sz="3200" b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pPr algn="ctr"/>
            <a:endParaRPr lang="en-US" sz="3200" b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pPr algn="ctr"/>
            <a:r>
              <a:rPr lang="zh-CN" altLang="en-US" sz="2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主要合作者</a:t>
            </a:r>
            <a:r>
              <a:rPr lang="zh-CN" altLang="en-US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：</a:t>
            </a:r>
            <a:endParaRPr lang="en-GB" altLang="zh-CN" sz="2000" b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pPr algn="ctr"/>
            <a:r>
              <a:rPr lang="zh-CN" altLang="en-US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毕少兰、王颖翔、周建昭、李梦杰 </a:t>
            </a:r>
            <a:r>
              <a:rPr lang="en-US" altLang="zh-CN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(BNU)</a:t>
            </a:r>
          </a:p>
          <a:p>
            <a:pPr algn="ctr"/>
            <a:r>
              <a:rPr lang="zh-CN" altLang="en-US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武雅倩，张睿之（</a:t>
            </a:r>
            <a:r>
              <a:rPr lang="en-US" altLang="zh-CN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NAOC</a:t>
            </a:r>
            <a:r>
              <a:rPr lang="zh-CN" altLang="en-US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）</a:t>
            </a:r>
            <a:endParaRPr lang="en-US" altLang="zh-CN" sz="2000" b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pPr algn="ctr"/>
            <a:r>
              <a:rPr lang="zh-CN" altLang="en-US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李亚光（</a:t>
            </a:r>
            <a:r>
              <a:rPr lang="en-US" altLang="zh-CN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HU</a:t>
            </a:r>
            <a:r>
              <a:rPr lang="zh-CN" altLang="en-US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）， </a:t>
            </a:r>
            <a:r>
              <a:rPr lang="en-US" altLang="zh-CN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Tim</a:t>
            </a:r>
            <a:r>
              <a:rPr lang="zh-CN" altLang="en-US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 </a:t>
            </a:r>
            <a:r>
              <a:rPr lang="en-US" altLang="zh-CN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Bedding</a:t>
            </a:r>
            <a:r>
              <a:rPr lang="zh-CN" altLang="en-US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 </a:t>
            </a:r>
            <a:r>
              <a:rPr lang="en-US" altLang="zh-CN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(USYD)</a:t>
            </a:r>
          </a:p>
          <a:p>
            <a:pPr algn="ctr"/>
            <a:r>
              <a:rPr lang="en-US" altLang="zh-CN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Guy</a:t>
            </a:r>
            <a:r>
              <a:rPr lang="zh-CN" altLang="en-US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 </a:t>
            </a:r>
            <a:r>
              <a:rPr lang="en-US" altLang="zh-CN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Davies,</a:t>
            </a:r>
            <a:r>
              <a:rPr lang="zh-CN" altLang="en-US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 </a:t>
            </a:r>
            <a:r>
              <a:rPr lang="en-US" altLang="zh-CN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Martin</a:t>
            </a:r>
            <a:r>
              <a:rPr lang="zh-CN" altLang="en-US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 </a:t>
            </a:r>
            <a:r>
              <a:rPr lang="en-US" altLang="zh-CN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Nielsen</a:t>
            </a:r>
            <a:r>
              <a:rPr lang="zh-CN" altLang="en-US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 </a:t>
            </a:r>
            <a:r>
              <a:rPr lang="en-US" altLang="zh-CN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(UOB)</a:t>
            </a:r>
            <a:endParaRPr lang="en-GB" altLang="zh-CN" sz="2000" b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pPr algn="ctr"/>
            <a:r>
              <a:rPr lang="zh-CN" altLang="en-US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余杰 </a:t>
            </a:r>
            <a:r>
              <a:rPr lang="en-US" altLang="zh-CN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(ANU)</a:t>
            </a:r>
            <a:r>
              <a:rPr lang="zh-CN" altLang="en-US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，</a:t>
            </a:r>
            <a:r>
              <a:rPr lang="en-US" altLang="zh-CN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 Tiago</a:t>
            </a:r>
            <a:r>
              <a:rPr lang="zh-CN" altLang="en-US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 </a:t>
            </a:r>
            <a:r>
              <a:rPr lang="en-US" altLang="zh-CN" sz="2000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Campante</a:t>
            </a:r>
            <a:r>
              <a:rPr lang="zh-CN" altLang="en-US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（</a:t>
            </a:r>
            <a:r>
              <a:rPr lang="en-US" altLang="zh-CN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PU</a:t>
            </a:r>
            <a:r>
              <a:rPr lang="zh-CN" altLang="en-US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） </a:t>
            </a:r>
            <a:endParaRPr lang="en-US" altLang="zh-CN" sz="2000" b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pPr algn="ctr"/>
            <a:endParaRPr lang="en-US" sz="2800" b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pPr algn="ctr"/>
            <a:r>
              <a:rPr lang="zh-CN" altLang="en-US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云南</a:t>
            </a:r>
            <a:r>
              <a:rPr lang="en-US" altLang="zh-CN" sz="2000" b="1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-</a:t>
            </a:r>
            <a:r>
              <a:rPr lang="zh-CN" altLang="en-US" sz="2000" b="1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丽江</a:t>
            </a:r>
            <a:endParaRPr lang="zh-CN" altLang="en-US" sz="2000" b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pPr algn="ctr"/>
            <a:r>
              <a:rPr lang="zh-CN" altLang="en-US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 银 河 系 及 近 邻 星 系 多 波 段 全 色 时 域 研 究 </a:t>
            </a:r>
          </a:p>
          <a:p>
            <a:pPr algn="ctr"/>
            <a:r>
              <a:rPr lang="en-US" altLang="zh-CN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2024</a:t>
            </a:r>
            <a:r>
              <a:rPr lang="zh-CN" altLang="en-US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年</a:t>
            </a:r>
            <a:r>
              <a:rPr lang="en-US" altLang="zh-CN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8</a:t>
            </a:r>
            <a:r>
              <a:rPr lang="zh-CN" altLang="en-US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月</a:t>
            </a:r>
            <a:r>
              <a:rPr lang="en-US" altLang="zh-CN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3-7</a:t>
            </a:r>
            <a:r>
              <a:rPr lang="zh-CN" altLang="en-US" sz="20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STZhongsong" panose="02010600040101010101" pitchFamily="2" charset="-122"/>
                <a:ea typeface="STZhongsong" panose="02010600040101010101" pitchFamily="2" charset="-122"/>
              </a:rPr>
              <a:t>日</a:t>
            </a:r>
            <a:endParaRPr lang="en-US" sz="2000" b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3406DF-9B54-4F69-2452-856F81B84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265DF2-0FB6-7624-3404-01641C6D8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类太阳振动的</a:t>
            </a:r>
            <a:r>
              <a:rPr lang="en-US" sz="4000" dirty="0" err="1">
                <a:solidFill>
                  <a:schemeClr val="bg1"/>
                </a:solidFill>
              </a:rPr>
              <a:t>Scaling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Relations</a:t>
            </a:r>
            <a:endParaRPr lang="en-US" sz="4000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93A70B1-BF85-789A-0A5B-3E71ABBFC8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9692682"/>
              </p:ext>
            </p:extLst>
          </p:nvPr>
        </p:nvGraphicFramePr>
        <p:xfrm>
          <a:off x="1271464" y="4581128"/>
          <a:ext cx="9235026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4578">
                  <a:extLst>
                    <a:ext uri="{9D8B030D-6E8A-4147-A177-3AD203B41FA5}">
                      <a16:colId xmlns:a16="http://schemas.microsoft.com/office/drawing/2014/main" val="1567600242"/>
                    </a:ext>
                  </a:extLst>
                </a:gridCol>
                <a:gridCol w="742848">
                  <a:extLst>
                    <a:ext uri="{9D8B030D-6E8A-4147-A177-3AD203B41FA5}">
                      <a16:colId xmlns:a16="http://schemas.microsoft.com/office/drawing/2014/main" val="130182976"/>
                    </a:ext>
                  </a:extLst>
                </a:gridCol>
                <a:gridCol w="678491">
                  <a:extLst>
                    <a:ext uri="{9D8B030D-6E8A-4147-A177-3AD203B41FA5}">
                      <a16:colId xmlns:a16="http://schemas.microsoft.com/office/drawing/2014/main" val="380406675"/>
                    </a:ext>
                  </a:extLst>
                </a:gridCol>
                <a:gridCol w="904656">
                  <a:extLst>
                    <a:ext uri="{9D8B030D-6E8A-4147-A177-3AD203B41FA5}">
                      <a16:colId xmlns:a16="http://schemas.microsoft.com/office/drawing/2014/main" val="1219835699"/>
                    </a:ext>
                  </a:extLst>
                </a:gridCol>
                <a:gridCol w="1356984">
                  <a:extLst>
                    <a:ext uri="{9D8B030D-6E8A-4147-A177-3AD203B41FA5}">
                      <a16:colId xmlns:a16="http://schemas.microsoft.com/office/drawing/2014/main" val="583200603"/>
                    </a:ext>
                  </a:extLst>
                </a:gridCol>
                <a:gridCol w="1206208">
                  <a:extLst>
                    <a:ext uri="{9D8B030D-6E8A-4147-A177-3AD203B41FA5}">
                      <a16:colId xmlns:a16="http://schemas.microsoft.com/office/drawing/2014/main" val="2123365515"/>
                    </a:ext>
                  </a:extLst>
                </a:gridCol>
                <a:gridCol w="892092">
                  <a:extLst>
                    <a:ext uri="{9D8B030D-6E8A-4147-A177-3AD203B41FA5}">
                      <a16:colId xmlns:a16="http://schemas.microsoft.com/office/drawing/2014/main" val="2705455762"/>
                    </a:ext>
                  </a:extLst>
                </a:gridCol>
                <a:gridCol w="1539169">
                  <a:extLst>
                    <a:ext uri="{9D8B030D-6E8A-4147-A177-3AD203B41FA5}">
                      <a16:colId xmlns:a16="http://schemas.microsoft.com/office/drawing/2014/main" val="7871291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参数</a:t>
                      </a:r>
                      <a:endParaRPr lang="en-US" sz="24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Age</a:t>
                      </a:r>
                      <a:endParaRPr lang="en-US" sz="2400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logg</a:t>
                      </a:r>
                      <a:endParaRPr lang="en-US" sz="2400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Teff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𝜟</a:t>
                      </a:r>
                      <a:r>
                        <a:rPr lang="en-US" altLang="zh-CN" sz="2400" b="1" i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v</a:t>
                      </a:r>
                      <a:endParaRPr lang="en-US" sz="2400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i="1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v</a:t>
                      </a:r>
                      <a:r>
                        <a:rPr lang="en-US" altLang="zh-CN" sz="2400" b="1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max</a:t>
                      </a:r>
                      <a:endParaRPr lang="en-US" sz="2400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8410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SR</a:t>
                      </a:r>
                      <a:r>
                        <a:rPr lang="zh-CN" altLang="en-US" sz="2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公式  </a:t>
                      </a:r>
                      <a:endParaRPr lang="en-US" sz="24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8%</a:t>
                      </a:r>
                      <a:endParaRPr lang="en-US" sz="2400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3%</a:t>
                      </a:r>
                      <a:endParaRPr lang="en-US" sz="2400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25%</a:t>
                      </a:r>
                      <a:endParaRPr lang="en-US" sz="2400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0.01dex</a:t>
                      </a:r>
                      <a:endParaRPr lang="en-US" sz="2400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~1-2%</a:t>
                      </a:r>
                      <a:endParaRPr lang="en-US" sz="2400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~1%</a:t>
                      </a:r>
                      <a:endParaRPr lang="en-US" sz="2400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~2%</a:t>
                      </a:r>
                      <a:endParaRPr lang="en-US" sz="2400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1759961"/>
                  </a:ext>
                </a:extLst>
              </a:tr>
            </a:tbl>
          </a:graphicData>
        </a:graphic>
      </p:graphicFrame>
      <p:pic>
        <p:nvPicPr>
          <p:cNvPr id="7" name="Picture 6" descr="A picture containing text, font, handwriting, diagram&#10;&#10;Description automatically generated">
            <a:extLst>
              <a:ext uri="{FF2B5EF4-FFF2-40B4-BE49-F238E27FC236}">
                <a16:creationId xmlns:a16="http://schemas.microsoft.com/office/drawing/2014/main" id="{2EABC4E8-B51D-1274-EC95-DB1ED580E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1503276"/>
            <a:ext cx="5976664" cy="25415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B5017F-88CC-CDBD-4C80-106647DA110E}"/>
              </a:ext>
            </a:extLst>
          </p:cNvPr>
          <p:cNvSpPr txBox="1"/>
          <p:nvPr/>
        </p:nvSpPr>
        <p:spPr>
          <a:xfrm>
            <a:off x="1838355" y="5644379"/>
            <a:ext cx="8515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u="sng" dirty="0">
                <a:solidFill>
                  <a:schemeClr val="bg1">
                    <a:lumMod val="95000"/>
                  </a:schemeClr>
                </a:solidFill>
              </a:rPr>
              <a:t>Results</a:t>
            </a:r>
            <a:r>
              <a:rPr lang="zh-CN" altLang="en-US" sz="2000" b="1" u="sng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000" b="1" u="sng" dirty="0">
                <a:solidFill>
                  <a:schemeClr val="bg1">
                    <a:lumMod val="95000"/>
                  </a:schemeClr>
                </a:solidFill>
              </a:rPr>
              <a:t>are</a:t>
            </a:r>
            <a:r>
              <a:rPr lang="zh-CN" altLang="en-US" sz="2000" b="1" u="sng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000" b="1" u="sng" dirty="0">
                <a:solidFill>
                  <a:schemeClr val="bg1">
                    <a:lumMod val="95000"/>
                  </a:schemeClr>
                </a:solidFill>
              </a:rPr>
              <a:t>based</a:t>
            </a:r>
            <a:r>
              <a:rPr lang="zh-CN" altLang="en-US" sz="2000" b="1" u="sng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000" b="1" u="sng" dirty="0">
                <a:solidFill>
                  <a:schemeClr val="bg1">
                    <a:lumMod val="95000"/>
                  </a:schemeClr>
                </a:solidFill>
              </a:rPr>
              <a:t>on</a:t>
            </a:r>
            <a:r>
              <a:rPr lang="zh-CN" altLang="en-US" sz="2000" b="1" u="sng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000" b="1" u="sng" dirty="0">
                <a:solidFill>
                  <a:schemeClr val="bg1">
                    <a:lumMod val="95000"/>
                  </a:schemeClr>
                </a:solidFill>
              </a:rPr>
              <a:t>16,000</a:t>
            </a:r>
            <a:r>
              <a:rPr lang="zh-CN" altLang="en-US" sz="2000" b="1" u="sng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000" b="1" u="sng" dirty="0">
                <a:solidFill>
                  <a:schemeClr val="bg1">
                    <a:lumMod val="95000"/>
                  </a:schemeClr>
                </a:solidFill>
              </a:rPr>
              <a:t>Kepler</a:t>
            </a:r>
            <a:r>
              <a:rPr lang="zh-CN" altLang="en-US" sz="2000" b="1" u="sng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000" b="1" u="sng" dirty="0">
                <a:solidFill>
                  <a:schemeClr val="bg1">
                    <a:lumMod val="95000"/>
                  </a:schemeClr>
                </a:solidFill>
              </a:rPr>
              <a:t>RGS</a:t>
            </a:r>
            <a:r>
              <a:rPr lang="zh-CN" altLang="en-US" sz="2000" b="1" u="sng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000" b="1" u="sng" dirty="0">
                <a:solidFill>
                  <a:schemeClr val="bg1">
                    <a:lumMod val="95000"/>
                  </a:schemeClr>
                </a:solidFill>
              </a:rPr>
              <a:t>from</a:t>
            </a:r>
            <a:r>
              <a:rPr lang="zh-CN" altLang="en-US" sz="2000" b="1" u="sng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000" b="1" u="sng" dirty="0">
                <a:solidFill>
                  <a:schemeClr val="bg1">
                    <a:lumMod val="95000"/>
                  </a:schemeClr>
                </a:solidFill>
              </a:rPr>
              <a:t>Yu</a:t>
            </a:r>
            <a:r>
              <a:rPr lang="zh-CN" altLang="en-US" sz="2000" b="1" u="sng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000" b="1" u="sng" dirty="0">
                <a:solidFill>
                  <a:schemeClr val="bg1">
                    <a:lumMod val="95000"/>
                  </a:schemeClr>
                </a:solidFill>
              </a:rPr>
              <a:t>et</a:t>
            </a:r>
            <a:r>
              <a:rPr lang="zh-CN" altLang="en-US" sz="2000" b="1" u="sng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000" b="1" u="sng" dirty="0">
                <a:solidFill>
                  <a:schemeClr val="bg1">
                    <a:lumMod val="95000"/>
                  </a:schemeClr>
                </a:solidFill>
              </a:rPr>
              <a:t>al.</a:t>
            </a:r>
            <a:r>
              <a:rPr lang="zh-CN" altLang="en-US" sz="2000" b="1" u="sng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000" b="1" u="sng" dirty="0">
                <a:solidFill>
                  <a:schemeClr val="bg1">
                    <a:lumMod val="95000"/>
                  </a:schemeClr>
                </a:solidFill>
              </a:rPr>
              <a:t>2018</a:t>
            </a:r>
            <a:r>
              <a:rPr lang="zh-CN" altLang="en-US" sz="2000" b="1" u="sng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000" b="1" u="sng" dirty="0">
                <a:solidFill>
                  <a:schemeClr val="bg1">
                    <a:lumMod val="95000"/>
                  </a:schemeClr>
                </a:solidFill>
              </a:rPr>
              <a:t>and</a:t>
            </a:r>
            <a:r>
              <a:rPr lang="zh-CN" altLang="en-US" sz="2000" b="1" u="sng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000" b="1" u="sng" dirty="0" err="1">
                <a:solidFill>
                  <a:schemeClr val="bg1">
                    <a:lumMod val="95000"/>
                  </a:schemeClr>
                </a:solidFill>
              </a:rPr>
              <a:t>Yu&amp;Li</a:t>
            </a:r>
            <a:r>
              <a:rPr lang="en-US" altLang="zh-CN" sz="2000" b="1" u="sng" dirty="0">
                <a:solidFill>
                  <a:schemeClr val="bg1">
                    <a:lumMod val="95000"/>
                  </a:schemeClr>
                </a:solidFill>
              </a:rPr>
              <a:t>,</a:t>
            </a:r>
            <a:r>
              <a:rPr lang="zh-CN" altLang="en-US" sz="2000" b="1" u="sng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000" b="1" u="sng" dirty="0">
                <a:solidFill>
                  <a:schemeClr val="bg1">
                    <a:lumMod val="95000"/>
                  </a:schemeClr>
                </a:solidFill>
              </a:rPr>
              <a:t>in</a:t>
            </a:r>
            <a:r>
              <a:rPr lang="zh-CN" altLang="en-US" sz="2000" b="1" u="sng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000" b="1" u="sng" dirty="0">
                <a:solidFill>
                  <a:schemeClr val="bg1">
                    <a:lumMod val="95000"/>
                  </a:schemeClr>
                </a:solidFill>
              </a:rPr>
              <a:t>prep</a:t>
            </a:r>
            <a:endParaRPr lang="en-US" sz="2000" b="1" u="sng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284DE7-C4E4-D14C-BDC8-AC4A3587E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96EFC9-32C1-D64F-AA0B-B77DAAF85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E261AB-5A1C-3C41-8B25-96664C4D8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877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4EBD7313-C8FA-6741-A17C-D45ABE0B2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6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265DF2-0FB6-7624-3404-01641C6D8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通过星震学频率限制恒星参数</a:t>
            </a:r>
            <a:br>
              <a:rPr lang="en-US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</a:br>
            <a:r>
              <a:rPr lang="en-US" altLang="zh-CN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(</a:t>
            </a:r>
            <a:r>
              <a:rPr lang="zh-CN" altLang="en-US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精细星震学</a:t>
            </a:r>
            <a:r>
              <a:rPr lang="en-US" altLang="zh-CN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1.0,</a:t>
            </a:r>
            <a:r>
              <a:rPr lang="zh-CN" altLang="en-US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径向模式</a:t>
            </a:r>
            <a:r>
              <a:rPr lang="en-US" altLang="zh-CN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)</a:t>
            </a:r>
            <a:endParaRPr lang="en-US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5" name="Content Placeholder 5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742C0CEF-9973-09BE-561B-04DAC7DD0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2204864"/>
            <a:ext cx="9001000" cy="3744416"/>
          </a:xfr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102A22D8-3871-ACAA-B7D5-7B80B5E2F6AE}"/>
              </a:ext>
            </a:extLst>
          </p:cNvPr>
          <p:cNvGrpSpPr/>
          <p:nvPr/>
        </p:nvGrpSpPr>
        <p:grpSpPr>
          <a:xfrm>
            <a:off x="4223792" y="2924944"/>
            <a:ext cx="4752528" cy="2304256"/>
            <a:chOff x="2699792" y="2924944"/>
            <a:chExt cx="4752528" cy="230425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93461F9-ED30-0D8E-5632-2F72B564FFD6}"/>
                </a:ext>
              </a:extLst>
            </p:cNvPr>
            <p:cNvGrpSpPr/>
            <p:nvPr/>
          </p:nvGrpSpPr>
          <p:grpSpPr>
            <a:xfrm>
              <a:off x="2699792" y="2924944"/>
              <a:ext cx="288032" cy="2304256"/>
              <a:chOff x="2699792" y="2924944"/>
              <a:chExt cx="288032" cy="230425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9009667-CD13-D6F8-6E1E-4CCC7FFEE74E}"/>
                  </a:ext>
                </a:extLst>
              </p:cNvPr>
              <p:cNvSpPr txBox="1"/>
              <p:nvPr/>
            </p:nvSpPr>
            <p:spPr>
              <a:xfrm>
                <a:off x="2699792" y="2924944"/>
                <a:ext cx="2880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FF0000"/>
                    </a:solidFill>
                  </a:rPr>
                  <a:t>0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C643CB06-602A-D265-B720-ED2F779B38BC}"/>
                  </a:ext>
                </a:extLst>
              </p:cNvPr>
              <p:cNvCxnSpPr>
                <a:cxnSpLocks/>
                <a:stCxn id="8" idx="2"/>
              </p:cNvCxnSpPr>
              <p:nvPr/>
            </p:nvCxnSpPr>
            <p:spPr>
              <a:xfrm>
                <a:off x="2843808" y="3386609"/>
                <a:ext cx="0" cy="1842591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961121B-23BE-7F86-207A-43F007BAEC29}"/>
                </a:ext>
              </a:extLst>
            </p:cNvPr>
            <p:cNvGrpSpPr/>
            <p:nvPr/>
          </p:nvGrpSpPr>
          <p:grpSpPr>
            <a:xfrm>
              <a:off x="3419872" y="2924944"/>
              <a:ext cx="288032" cy="2304256"/>
              <a:chOff x="2699792" y="2924944"/>
              <a:chExt cx="288032" cy="2304256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E73BB57-A1B5-E2E3-95E5-AA4FD1A18E73}"/>
                  </a:ext>
                </a:extLst>
              </p:cNvPr>
              <p:cNvSpPr txBox="1"/>
              <p:nvPr/>
            </p:nvSpPr>
            <p:spPr>
              <a:xfrm>
                <a:off x="2699792" y="2924944"/>
                <a:ext cx="2880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FF0000"/>
                    </a:solidFill>
                  </a:rPr>
                  <a:t>0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3B71A14-048E-A290-13A4-762379BEFF95}"/>
                  </a:ext>
                </a:extLst>
              </p:cNvPr>
              <p:cNvCxnSpPr>
                <a:cxnSpLocks/>
                <a:stCxn id="17" idx="2"/>
              </p:cNvCxnSpPr>
              <p:nvPr/>
            </p:nvCxnSpPr>
            <p:spPr>
              <a:xfrm>
                <a:off x="2843808" y="3386609"/>
                <a:ext cx="0" cy="1842591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394458A-0BF7-CCA2-6A2C-611A226A87EB}"/>
                </a:ext>
              </a:extLst>
            </p:cNvPr>
            <p:cNvGrpSpPr/>
            <p:nvPr/>
          </p:nvGrpSpPr>
          <p:grpSpPr>
            <a:xfrm>
              <a:off x="4211960" y="2924944"/>
              <a:ext cx="288032" cy="2304256"/>
              <a:chOff x="2699792" y="2924944"/>
              <a:chExt cx="288032" cy="2304256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7D211D7-7FC7-9EF1-FF29-88431E5573F5}"/>
                  </a:ext>
                </a:extLst>
              </p:cNvPr>
              <p:cNvSpPr txBox="1"/>
              <p:nvPr/>
            </p:nvSpPr>
            <p:spPr>
              <a:xfrm>
                <a:off x="2699792" y="2924944"/>
                <a:ext cx="2880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FF0000"/>
                    </a:solidFill>
                  </a:rPr>
                  <a:t>0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93340E44-B722-6AD1-6090-D8AEF81A09EA}"/>
                  </a:ext>
                </a:extLst>
              </p:cNvPr>
              <p:cNvCxnSpPr>
                <a:cxnSpLocks/>
                <a:stCxn id="20" idx="2"/>
              </p:cNvCxnSpPr>
              <p:nvPr/>
            </p:nvCxnSpPr>
            <p:spPr>
              <a:xfrm>
                <a:off x="2843808" y="3386609"/>
                <a:ext cx="0" cy="1842591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897FE95-BEE1-6407-1237-038391A105E1}"/>
                </a:ext>
              </a:extLst>
            </p:cNvPr>
            <p:cNvGrpSpPr/>
            <p:nvPr/>
          </p:nvGrpSpPr>
          <p:grpSpPr>
            <a:xfrm>
              <a:off x="4932040" y="2924944"/>
              <a:ext cx="288032" cy="2304256"/>
              <a:chOff x="2699792" y="2924944"/>
              <a:chExt cx="288032" cy="2304256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26A5206-3981-6A18-6A62-41EC8C57D780}"/>
                  </a:ext>
                </a:extLst>
              </p:cNvPr>
              <p:cNvSpPr txBox="1"/>
              <p:nvPr/>
            </p:nvSpPr>
            <p:spPr>
              <a:xfrm>
                <a:off x="2699792" y="2924944"/>
                <a:ext cx="2880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FF0000"/>
                    </a:solidFill>
                  </a:rPr>
                  <a:t>0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7B918244-B8E1-2521-C7A7-BF3B98B2CCF0}"/>
                  </a:ext>
                </a:extLst>
              </p:cNvPr>
              <p:cNvCxnSpPr>
                <a:cxnSpLocks/>
                <a:stCxn id="23" idx="2"/>
              </p:cNvCxnSpPr>
              <p:nvPr/>
            </p:nvCxnSpPr>
            <p:spPr>
              <a:xfrm>
                <a:off x="2843808" y="3386609"/>
                <a:ext cx="0" cy="1842591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41A208C-D94D-6E80-BB07-2B8204A7B9F2}"/>
                </a:ext>
              </a:extLst>
            </p:cNvPr>
            <p:cNvGrpSpPr/>
            <p:nvPr/>
          </p:nvGrpSpPr>
          <p:grpSpPr>
            <a:xfrm>
              <a:off x="5724128" y="2924944"/>
              <a:ext cx="288032" cy="2304256"/>
              <a:chOff x="2699792" y="2924944"/>
              <a:chExt cx="288032" cy="2304256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E89EA76-1E7D-8DD5-F0D5-29A5E2CDA4AF}"/>
                  </a:ext>
                </a:extLst>
              </p:cNvPr>
              <p:cNvSpPr txBox="1"/>
              <p:nvPr/>
            </p:nvSpPr>
            <p:spPr>
              <a:xfrm>
                <a:off x="2699792" y="2924944"/>
                <a:ext cx="2880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FF0000"/>
                    </a:solidFill>
                  </a:rPr>
                  <a:t>0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1888E71C-D1E4-E610-847C-0D5364EA9EC4}"/>
                  </a:ext>
                </a:extLst>
              </p:cNvPr>
              <p:cNvCxnSpPr>
                <a:cxnSpLocks/>
                <a:stCxn id="26" idx="2"/>
              </p:cNvCxnSpPr>
              <p:nvPr/>
            </p:nvCxnSpPr>
            <p:spPr>
              <a:xfrm>
                <a:off x="2843808" y="3386609"/>
                <a:ext cx="0" cy="1842591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B7A4627-D8D3-701B-BD61-391760432701}"/>
                </a:ext>
              </a:extLst>
            </p:cNvPr>
            <p:cNvGrpSpPr/>
            <p:nvPr/>
          </p:nvGrpSpPr>
          <p:grpSpPr>
            <a:xfrm>
              <a:off x="6444208" y="2924944"/>
              <a:ext cx="288032" cy="2304256"/>
              <a:chOff x="2699792" y="2924944"/>
              <a:chExt cx="288032" cy="2304256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EFB9F86-33C1-9D99-89D1-597313262E59}"/>
                  </a:ext>
                </a:extLst>
              </p:cNvPr>
              <p:cNvSpPr txBox="1"/>
              <p:nvPr/>
            </p:nvSpPr>
            <p:spPr>
              <a:xfrm>
                <a:off x="2699792" y="2924944"/>
                <a:ext cx="2880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FF0000"/>
                    </a:solidFill>
                  </a:rPr>
                  <a:t>0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1440900-FEF4-5986-5E15-3542D91E3312}"/>
                  </a:ext>
                </a:extLst>
              </p:cNvPr>
              <p:cNvCxnSpPr>
                <a:cxnSpLocks/>
                <a:stCxn id="29" idx="2"/>
              </p:cNvCxnSpPr>
              <p:nvPr/>
            </p:nvCxnSpPr>
            <p:spPr>
              <a:xfrm>
                <a:off x="2843808" y="3386609"/>
                <a:ext cx="0" cy="1842591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DE10283-675F-7F56-1732-99A6F36B6CA3}"/>
                </a:ext>
              </a:extLst>
            </p:cNvPr>
            <p:cNvGrpSpPr/>
            <p:nvPr/>
          </p:nvGrpSpPr>
          <p:grpSpPr>
            <a:xfrm>
              <a:off x="7164288" y="2924944"/>
              <a:ext cx="288032" cy="2304256"/>
              <a:chOff x="2699792" y="2924944"/>
              <a:chExt cx="288032" cy="2304256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7EC6E34-C450-5F86-99AD-CAA33AAFF30F}"/>
                  </a:ext>
                </a:extLst>
              </p:cNvPr>
              <p:cNvSpPr txBox="1"/>
              <p:nvPr/>
            </p:nvSpPr>
            <p:spPr>
              <a:xfrm>
                <a:off x="2699792" y="2924944"/>
                <a:ext cx="2880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FF0000"/>
                    </a:solidFill>
                  </a:rPr>
                  <a:t>0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7EEFD1BB-E286-B487-9801-6860AC03E5E1}"/>
                  </a:ext>
                </a:extLst>
              </p:cNvPr>
              <p:cNvCxnSpPr>
                <a:cxnSpLocks/>
                <a:stCxn id="32" idx="2"/>
              </p:cNvCxnSpPr>
              <p:nvPr/>
            </p:nvCxnSpPr>
            <p:spPr>
              <a:xfrm>
                <a:off x="2843808" y="3386609"/>
                <a:ext cx="0" cy="1842591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3CB95-E2C1-5E4B-8CE1-82F97B266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87C6EF-AE3E-BB47-BB56-681F85FBF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2CBD4-0EF5-5744-891A-1A3AF731F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49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3406DF-9B54-4F69-2452-856F81B84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265DF2-0FB6-7624-3404-01641C6D8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精细星震学</a:t>
            </a:r>
            <a:r>
              <a:rPr lang="en-US" altLang="zh-CN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1.0</a:t>
            </a:r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的参数精度</a:t>
            </a:r>
            <a:endParaRPr lang="en-US" sz="40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F9891CB-3DA8-6BE1-1FE7-8ADD5FAE99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6166432"/>
              </p:ext>
            </p:extLst>
          </p:nvPr>
        </p:nvGraphicFramePr>
        <p:xfrm>
          <a:off x="1343472" y="2288027"/>
          <a:ext cx="9073007" cy="22819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34619">
                  <a:extLst>
                    <a:ext uri="{9D8B030D-6E8A-4147-A177-3AD203B41FA5}">
                      <a16:colId xmlns:a16="http://schemas.microsoft.com/office/drawing/2014/main" val="1567600242"/>
                    </a:ext>
                  </a:extLst>
                </a:gridCol>
                <a:gridCol w="1271493">
                  <a:extLst>
                    <a:ext uri="{9D8B030D-6E8A-4147-A177-3AD203B41FA5}">
                      <a16:colId xmlns:a16="http://schemas.microsoft.com/office/drawing/2014/main" val="130182976"/>
                    </a:ext>
                  </a:extLst>
                </a:gridCol>
                <a:gridCol w="1214479">
                  <a:extLst>
                    <a:ext uri="{9D8B030D-6E8A-4147-A177-3AD203B41FA5}">
                      <a16:colId xmlns:a16="http://schemas.microsoft.com/office/drawing/2014/main" val="380406675"/>
                    </a:ext>
                  </a:extLst>
                </a:gridCol>
                <a:gridCol w="1168183">
                  <a:extLst>
                    <a:ext uri="{9D8B030D-6E8A-4147-A177-3AD203B41FA5}">
                      <a16:colId xmlns:a16="http://schemas.microsoft.com/office/drawing/2014/main" val="2123365515"/>
                    </a:ext>
                  </a:extLst>
                </a:gridCol>
                <a:gridCol w="2184233">
                  <a:extLst>
                    <a:ext uri="{9D8B030D-6E8A-4147-A177-3AD203B41FA5}">
                      <a16:colId xmlns:a16="http://schemas.microsoft.com/office/drawing/2014/main" val="2705455762"/>
                    </a:ext>
                  </a:extLst>
                </a:gridCol>
              </a:tblGrid>
              <a:tr h="7715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3200" b="1" kern="120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  <a:cs typeface="+mn-cs"/>
                        </a:rPr>
                        <a:t>参数</a:t>
                      </a:r>
                      <a:endParaRPr lang="en-US" sz="32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32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  <a:cs typeface="+mn-cs"/>
                        </a:rPr>
                        <a:t>M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32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  <a:cs typeface="+mn-cs"/>
                        </a:rPr>
                        <a:t>R</a:t>
                      </a:r>
                      <a:endParaRPr lang="en-US" sz="32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32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  <a:cs typeface="+mn-cs"/>
                        </a:rPr>
                        <a:t>Age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  <a:cs typeface="+mn-cs"/>
                        </a:rPr>
                        <a:t>logg</a:t>
                      </a:r>
                      <a:endParaRPr lang="en-US" sz="32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8410676"/>
                  </a:ext>
                </a:extLst>
              </a:tr>
              <a:tr h="7551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32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  <a:cs typeface="+mn-cs"/>
                        </a:rPr>
                        <a:t>SR</a:t>
                      </a:r>
                      <a:r>
                        <a:rPr lang="zh-CN" altLang="en-US" sz="32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  <a:cs typeface="+mn-cs"/>
                        </a:rPr>
                        <a:t>公式</a:t>
                      </a:r>
                      <a:endParaRPr lang="en-US" sz="32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32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  <a:cs typeface="+mn-cs"/>
                        </a:rPr>
                        <a:t>8%</a:t>
                      </a:r>
                      <a:endParaRPr lang="en-US" sz="32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32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  <a:cs typeface="+mn-cs"/>
                        </a:rPr>
                        <a:t>3%</a:t>
                      </a:r>
                      <a:endParaRPr lang="en-US" sz="32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32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  <a:cs typeface="+mn-cs"/>
                        </a:rPr>
                        <a:t>25%</a:t>
                      </a:r>
                      <a:endParaRPr lang="en-US" sz="32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32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  <a:cs typeface="+mn-cs"/>
                        </a:rPr>
                        <a:t>0.01dex</a:t>
                      </a:r>
                      <a:endParaRPr lang="en-US" sz="32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1759961"/>
                  </a:ext>
                </a:extLst>
              </a:tr>
              <a:tr h="7551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32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  <a:cs typeface="+mn-cs"/>
                        </a:rPr>
                        <a:t>拟合</a:t>
                      </a:r>
                      <a:r>
                        <a:rPr lang="zh-CN" altLang="en-GB" sz="32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  <a:cs typeface="+mn-cs"/>
                        </a:rPr>
                        <a:t>径向</a:t>
                      </a:r>
                      <a:r>
                        <a:rPr lang="zh-CN" altLang="en-US" sz="32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  <a:cs typeface="+mn-cs"/>
                        </a:rPr>
                        <a:t>振动</a:t>
                      </a:r>
                      <a:endParaRPr lang="en-US" sz="32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32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  <a:cs typeface="+mn-cs"/>
                        </a:rPr>
                        <a:t>4.5%</a:t>
                      </a:r>
                      <a:endParaRPr lang="en-US" sz="32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32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  <a:cs typeface="+mn-cs"/>
                        </a:rPr>
                        <a:t>1.7%</a:t>
                      </a:r>
                      <a:endParaRPr lang="en-US" sz="32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32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  <a:cs typeface="+mn-cs"/>
                        </a:rPr>
                        <a:t>16%</a:t>
                      </a:r>
                      <a:endParaRPr lang="en-US" sz="32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32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  <a:cs typeface="+mn-cs"/>
                        </a:rPr>
                        <a:t>0.006dex</a:t>
                      </a:r>
                      <a:endParaRPr lang="en-US" sz="32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250817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A7FFB8-8773-3E4C-83F9-582DE494D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4FABC-2AEB-8E41-8672-3CBE269A1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AF940A-15C7-0349-8EFA-2A9E69C6C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12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8F7CCB-FE11-2548-9943-D45C492FCC6F}"/>
              </a:ext>
            </a:extLst>
          </p:cNvPr>
          <p:cNvSpPr txBox="1"/>
          <p:nvPr/>
        </p:nvSpPr>
        <p:spPr>
          <a:xfrm>
            <a:off x="1343472" y="5085184"/>
            <a:ext cx="85152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Li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</a:rPr>
              <a:t>et al. 2022 </a:t>
            </a:r>
          </a:p>
          <a:p>
            <a:r>
              <a:rPr lang="en-GB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Asteroseismology of 3642 Kepler Red Giants: Correcting the Scaling Relations Based on Detailed Modeling</a:t>
            </a:r>
          </a:p>
        </p:txBody>
      </p:sp>
    </p:spTree>
    <p:extLst>
      <p:ext uri="{BB962C8B-B14F-4D97-AF65-F5344CB8AC3E}">
        <p14:creationId xmlns:p14="http://schemas.microsoft.com/office/powerpoint/2010/main" val="798507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3406DF-9B54-4F69-2452-856F81B84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265DF2-0FB6-7624-3404-01641C6D8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434" y="274638"/>
            <a:ext cx="4052966" cy="1143000"/>
          </a:xfrm>
        </p:spPr>
        <p:txBody>
          <a:bodyPr>
            <a:norm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精细星震学</a:t>
            </a:r>
            <a:r>
              <a:rPr lang="en-US" altLang="zh-CN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2.0</a:t>
            </a:r>
            <a:endParaRPr lang="en-US" sz="40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7" name="Content Placeholder 6" descr="A picture containing screenshot, line, plot, diagram&#10;&#10;Description automatically generated">
            <a:extLst>
              <a:ext uri="{FF2B5EF4-FFF2-40B4-BE49-F238E27FC236}">
                <a16:creationId xmlns:a16="http://schemas.microsoft.com/office/drawing/2014/main" id="{820F0E30-C4C8-8634-F75C-D92B739A1D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" r="45751"/>
          <a:stretch/>
        </p:blipFill>
        <p:spPr>
          <a:xfrm>
            <a:off x="3294527" y="2847705"/>
            <a:ext cx="6062351" cy="1698845"/>
          </a:xfrm>
        </p:spPr>
      </p:pic>
      <p:pic>
        <p:nvPicPr>
          <p:cNvPr id="5" name="Content Placeholder 5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DB2859EE-C033-572C-1C86-59C767D49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234403"/>
            <a:ext cx="5616624" cy="2336516"/>
          </a:xfrm>
          <a:prstGeom prst="rect">
            <a:avLst/>
          </a:prstGeom>
        </p:spPr>
      </p:pic>
      <p:pic>
        <p:nvPicPr>
          <p:cNvPr id="8" name="Content Placeholder 6" descr="A picture containing screenshot, line, plot, diagram&#10;&#10;Description automatically generated">
            <a:extLst>
              <a:ext uri="{FF2B5EF4-FFF2-40B4-BE49-F238E27FC236}">
                <a16:creationId xmlns:a16="http://schemas.microsoft.com/office/drawing/2014/main" id="{AA5C020A-C2DE-8E22-8C33-0CC6491C02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0" t="8148" r="-296"/>
          <a:stretch/>
        </p:blipFill>
        <p:spPr>
          <a:xfrm>
            <a:off x="5077629" y="4897656"/>
            <a:ext cx="5051522" cy="168570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22AE9B-CC77-23C1-D9F9-C08978C00B7F}"/>
              </a:ext>
            </a:extLst>
          </p:cNvPr>
          <p:cNvCxnSpPr>
            <a:cxnSpLocks/>
          </p:cNvCxnSpPr>
          <p:nvPr/>
        </p:nvCxnSpPr>
        <p:spPr>
          <a:xfrm flipH="1">
            <a:off x="3294526" y="2132856"/>
            <a:ext cx="1289306" cy="6915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92A364-285B-F022-E8AF-AA70B7298BEB}"/>
              </a:ext>
            </a:extLst>
          </p:cNvPr>
          <p:cNvCxnSpPr>
            <a:cxnSpLocks/>
          </p:cNvCxnSpPr>
          <p:nvPr/>
        </p:nvCxnSpPr>
        <p:spPr>
          <a:xfrm>
            <a:off x="5303913" y="2132857"/>
            <a:ext cx="4052965" cy="7520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C2698E-51E5-5BBE-2AC2-863C6FE67385}"/>
              </a:ext>
            </a:extLst>
          </p:cNvPr>
          <p:cNvCxnSpPr>
            <a:cxnSpLocks/>
          </p:cNvCxnSpPr>
          <p:nvPr/>
        </p:nvCxnSpPr>
        <p:spPr>
          <a:xfrm flipH="1">
            <a:off x="5077630" y="4293096"/>
            <a:ext cx="874355" cy="6045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8B2C518-3110-16F8-D19B-9E298DFEEE5A}"/>
              </a:ext>
            </a:extLst>
          </p:cNvPr>
          <p:cNvCxnSpPr>
            <a:cxnSpLocks/>
          </p:cNvCxnSpPr>
          <p:nvPr/>
        </p:nvCxnSpPr>
        <p:spPr>
          <a:xfrm>
            <a:off x="7232877" y="4301688"/>
            <a:ext cx="2896274" cy="5959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FC87E29-3F01-B49E-EBDE-C58FD1C77846}"/>
              </a:ext>
            </a:extLst>
          </p:cNvPr>
          <p:cNvSpPr txBox="1"/>
          <p:nvPr/>
        </p:nvSpPr>
        <p:spPr>
          <a:xfrm>
            <a:off x="4579468" y="2824372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420031-A481-14E2-C1CE-3A7B09158249}"/>
              </a:ext>
            </a:extLst>
          </p:cNvPr>
          <p:cNvSpPr txBox="1"/>
          <p:nvPr/>
        </p:nvSpPr>
        <p:spPr>
          <a:xfrm>
            <a:off x="4082668" y="2817832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7E6F50-609E-54A1-EDC9-F266505348B2}"/>
              </a:ext>
            </a:extLst>
          </p:cNvPr>
          <p:cNvSpPr txBox="1"/>
          <p:nvPr/>
        </p:nvSpPr>
        <p:spPr>
          <a:xfrm>
            <a:off x="8328248" y="2817832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BFB5B3-1AB3-6900-9A25-C0A407D88230}"/>
              </a:ext>
            </a:extLst>
          </p:cNvPr>
          <p:cNvSpPr txBox="1"/>
          <p:nvPr/>
        </p:nvSpPr>
        <p:spPr>
          <a:xfrm>
            <a:off x="7831448" y="2811292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B9F8BD-A489-56BA-BDE8-20C08ADA2D75}"/>
              </a:ext>
            </a:extLst>
          </p:cNvPr>
          <p:cNvSpPr txBox="1"/>
          <p:nvPr/>
        </p:nvSpPr>
        <p:spPr>
          <a:xfrm>
            <a:off x="5310114" y="2836801"/>
            <a:ext cx="2161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Dipole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mixed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modes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635317-7B01-181D-3BD3-973001E85C94}"/>
              </a:ext>
            </a:extLst>
          </p:cNvPr>
          <p:cNvSpPr txBox="1"/>
          <p:nvPr/>
        </p:nvSpPr>
        <p:spPr>
          <a:xfrm>
            <a:off x="1631504" y="3305058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P</a:t>
            </a:r>
            <a:r>
              <a:rPr lang="zh-CN" altLang="en-US" sz="2000" b="1" dirty="0">
                <a:solidFill>
                  <a:srgbClr val="FF0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模振动：</a:t>
            </a:r>
            <a:endParaRPr lang="en-GB" altLang="zh-CN" sz="2000" b="1" dirty="0">
              <a:solidFill>
                <a:srgbClr val="FF0000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zh-CN" altLang="en-US" sz="2000" b="1" dirty="0">
                <a:solidFill>
                  <a:srgbClr val="FF0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恒星外层信息</a:t>
            </a:r>
            <a:endParaRPr lang="en-US" sz="2000" b="1" dirty="0">
              <a:solidFill>
                <a:srgbClr val="FF0000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49BDC7-211B-2EDE-8705-BCC32C2D13E9}"/>
              </a:ext>
            </a:extLst>
          </p:cNvPr>
          <p:cNvSpPr txBox="1"/>
          <p:nvPr/>
        </p:nvSpPr>
        <p:spPr>
          <a:xfrm>
            <a:off x="2700422" y="5357856"/>
            <a:ext cx="2095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混合模式振动：恒星中心信息</a:t>
            </a:r>
            <a:endParaRPr lang="en-US" sz="2000" b="1" dirty="0">
              <a:solidFill>
                <a:srgbClr val="FF0000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3F6D7-F99C-744B-8521-7790F0400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8BB96A-C6B5-B64E-87EB-064D14F3C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8E15D-365C-A14D-A8BC-566D21D77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79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3406DF-9B54-4F69-2452-856F81B84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265DF2-0FB6-7624-3404-01641C6D8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精细星震学</a:t>
            </a:r>
            <a:r>
              <a:rPr lang="en-US" altLang="zh-CN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2.0</a:t>
            </a:r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的参数精度</a:t>
            </a:r>
            <a:endParaRPr lang="en-US" sz="40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F9891CB-3DA8-6BE1-1FE7-8ADD5FAE99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8342788"/>
              </p:ext>
            </p:extLst>
          </p:nvPr>
        </p:nvGraphicFramePr>
        <p:xfrm>
          <a:off x="1271464" y="1910436"/>
          <a:ext cx="10009111" cy="30371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68349">
                  <a:extLst>
                    <a:ext uri="{9D8B030D-6E8A-4147-A177-3AD203B41FA5}">
                      <a16:colId xmlns:a16="http://schemas.microsoft.com/office/drawing/2014/main" val="1567600242"/>
                    </a:ext>
                  </a:extLst>
                </a:gridCol>
                <a:gridCol w="1402679">
                  <a:extLst>
                    <a:ext uri="{9D8B030D-6E8A-4147-A177-3AD203B41FA5}">
                      <a16:colId xmlns:a16="http://schemas.microsoft.com/office/drawing/2014/main" val="130182976"/>
                    </a:ext>
                  </a:extLst>
                </a:gridCol>
                <a:gridCol w="1339782">
                  <a:extLst>
                    <a:ext uri="{9D8B030D-6E8A-4147-A177-3AD203B41FA5}">
                      <a16:colId xmlns:a16="http://schemas.microsoft.com/office/drawing/2014/main" val="380406675"/>
                    </a:ext>
                  </a:extLst>
                </a:gridCol>
                <a:gridCol w="1288710">
                  <a:extLst>
                    <a:ext uri="{9D8B030D-6E8A-4147-A177-3AD203B41FA5}">
                      <a16:colId xmlns:a16="http://schemas.microsoft.com/office/drawing/2014/main" val="2123365515"/>
                    </a:ext>
                  </a:extLst>
                </a:gridCol>
                <a:gridCol w="2409591">
                  <a:extLst>
                    <a:ext uri="{9D8B030D-6E8A-4147-A177-3AD203B41FA5}">
                      <a16:colId xmlns:a16="http://schemas.microsoft.com/office/drawing/2014/main" val="2705455762"/>
                    </a:ext>
                  </a:extLst>
                </a:gridCol>
              </a:tblGrid>
              <a:tr h="771582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参数</a:t>
                      </a:r>
                      <a:endParaRPr lang="en-US" sz="32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M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R</a:t>
                      </a:r>
                      <a:endParaRPr lang="en-US" sz="32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Age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logg</a:t>
                      </a:r>
                      <a:endParaRPr lang="en-US" sz="32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8410676"/>
                  </a:ext>
                </a:extLst>
              </a:tr>
              <a:tr h="755182">
                <a:tc>
                  <a:txBody>
                    <a:bodyPr/>
                    <a:lstStyle/>
                    <a:p>
                      <a:r>
                        <a:rPr lang="en-US" altLang="zh-CN" sz="3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SR</a:t>
                      </a:r>
                      <a:r>
                        <a:rPr lang="zh-CN" altLang="en-US" sz="3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公式</a:t>
                      </a:r>
                      <a:endParaRPr lang="en-US" sz="32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8%</a:t>
                      </a:r>
                      <a:endParaRPr lang="en-US" sz="32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3%</a:t>
                      </a:r>
                      <a:endParaRPr lang="en-US" sz="32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25%</a:t>
                      </a:r>
                      <a:endParaRPr lang="en-US" sz="32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0.01dex</a:t>
                      </a:r>
                      <a:endParaRPr lang="en-US" sz="32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1759961"/>
                  </a:ext>
                </a:extLst>
              </a:tr>
              <a:tr h="755182">
                <a:tc>
                  <a:txBody>
                    <a:bodyPr/>
                    <a:lstStyle/>
                    <a:p>
                      <a:r>
                        <a:rPr lang="zh-CN" altLang="en-US" sz="3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拟合</a:t>
                      </a:r>
                      <a:r>
                        <a:rPr lang="zh-CN" altLang="en-GB" sz="3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径向</a:t>
                      </a:r>
                      <a:r>
                        <a:rPr lang="zh-CN" altLang="en-US" sz="3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振动</a:t>
                      </a:r>
                      <a:endParaRPr lang="en-US" sz="32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4.5%</a:t>
                      </a:r>
                      <a:endParaRPr lang="en-US" sz="32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1.7%</a:t>
                      </a:r>
                      <a:endParaRPr lang="en-US" sz="32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16%</a:t>
                      </a:r>
                      <a:endParaRPr lang="en-US" sz="32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0.006dex</a:t>
                      </a:r>
                      <a:endParaRPr lang="en-US" sz="32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250817"/>
                  </a:ext>
                </a:extLst>
              </a:tr>
              <a:tr h="755182">
                <a:tc>
                  <a:txBody>
                    <a:bodyPr/>
                    <a:lstStyle/>
                    <a:p>
                      <a:r>
                        <a:rPr lang="zh-CN" altLang="en-US" sz="3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拟合所有振动信息</a:t>
                      </a:r>
                      <a:endParaRPr lang="en-US" sz="32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2.9%</a:t>
                      </a:r>
                      <a:endParaRPr lang="en-US" sz="2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1.0%</a:t>
                      </a:r>
                      <a:endParaRPr lang="en-US" sz="2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11%</a:t>
                      </a:r>
                      <a:endParaRPr lang="en-US" sz="2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0.004dex</a:t>
                      </a:r>
                      <a:endParaRPr lang="en-US" sz="2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651549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46C132-186A-F34C-9A14-E14C52A7A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05182-2F63-194B-8A23-5F435642C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4B9DF2-DC21-F64D-B71A-1B710184F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14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DDF715-DC2B-D245-B78E-02C0D29B9C5A}"/>
              </a:ext>
            </a:extLst>
          </p:cNvPr>
          <p:cNvSpPr txBox="1"/>
          <p:nvPr/>
        </p:nvSpPr>
        <p:spPr>
          <a:xfrm>
            <a:off x="1249470" y="5277965"/>
            <a:ext cx="9289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</a:rPr>
              <a:t>Wang et al. 2023 </a:t>
            </a:r>
          </a:p>
          <a:p>
            <a:r>
              <a:rPr lang="en-GB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Asteroseismic Modeling of 1153 Kepler Red Giant Branch Stars: Improved Stellar Parameters with Gravity-mode Period Spacings and Luminosity Constraints</a:t>
            </a:r>
          </a:p>
        </p:txBody>
      </p:sp>
    </p:spTree>
    <p:extLst>
      <p:ext uri="{BB962C8B-B14F-4D97-AF65-F5344CB8AC3E}">
        <p14:creationId xmlns:p14="http://schemas.microsoft.com/office/powerpoint/2010/main" val="268995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3406DF-9B54-4F69-2452-856F81B84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265DF2-0FB6-7624-3404-01641C6D8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星震学参数</a:t>
            </a:r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的准确性高（双星检验）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0023F87D-1D8F-A742-56F1-DF53A8C75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758307"/>
            <a:ext cx="8229600" cy="377504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CB9927-5CCD-C10F-4CBC-5243A8ADF964}"/>
              </a:ext>
            </a:extLst>
          </p:cNvPr>
          <p:cNvSpPr txBox="1"/>
          <p:nvPr/>
        </p:nvSpPr>
        <p:spPr>
          <a:xfrm>
            <a:off x="2315580" y="5748505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u="sng" dirty="0">
                <a:solidFill>
                  <a:schemeClr val="bg1"/>
                </a:solidFill>
              </a:rPr>
              <a:t>Detailed</a:t>
            </a:r>
            <a:r>
              <a:rPr lang="zh-CN" altLang="en-US" u="sng" dirty="0">
                <a:solidFill>
                  <a:schemeClr val="bg1"/>
                </a:solidFill>
              </a:rPr>
              <a:t> </a:t>
            </a:r>
            <a:r>
              <a:rPr lang="en-US" altLang="zh-CN" u="sng" dirty="0">
                <a:solidFill>
                  <a:schemeClr val="bg1"/>
                </a:solidFill>
              </a:rPr>
              <a:t>modelling</a:t>
            </a:r>
            <a:r>
              <a:rPr lang="zh-CN" altLang="en-US" u="sng" dirty="0">
                <a:solidFill>
                  <a:schemeClr val="bg1"/>
                </a:solidFill>
              </a:rPr>
              <a:t> </a:t>
            </a:r>
            <a:r>
              <a:rPr lang="en-US" altLang="zh-CN" u="sng" dirty="0">
                <a:solidFill>
                  <a:schemeClr val="bg1"/>
                </a:solidFill>
              </a:rPr>
              <a:t>of</a:t>
            </a:r>
            <a:r>
              <a:rPr lang="zh-CN" altLang="en-US" u="sng" dirty="0">
                <a:solidFill>
                  <a:schemeClr val="bg1"/>
                </a:solidFill>
              </a:rPr>
              <a:t> </a:t>
            </a:r>
            <a:r>
              <a:rPr lang="en-US" altLang="zh-CN" u="sng" dirty="0">
                <a:solidFill>
                  <a:schemeClr val="bg1"/>
                </a:solidFill>
              </a:rPr>
              <a:t>a</a:t>
            </a:r>
            <a:r>
              <a:rPr lang="zh-CN" altLang="en-US" u="sng" dirty="0">
                <a:solidFill>
                  <a:schemeClr val="bg1"/>
                </a:solidFill>
              </a:rPr>
              <a:t> </a:t>
            </a:r>
            <a:r>
              <a:rPr lang="en-US" altLang="zh-CN" u="sng" dirty="0">
                <a:solidFill>
                  <a:schemeClr val="bg1"/>
                </a:solidFill>
              </a:rPr>
              <a:t>Kepler</a:t>
            </a:r>
            <a:r>
              <a:rPr lang="zh-CN" altLang="en-US" u="sng" dirty="0">
                <a:solidFill>
                  <a:schemeClr val="bg1"/>
                </a:solidFill>
              </a:rPr>
              <a:t> </a:t>
            </a:r>
            <a:r>
              <a:rPr lang="en-US" altLang="zh-CN" u="sng" dirty="0">
                <a:solidFill>
                  <a:schemeClr val="bg1"/>
                </a:solidFill>
              </a:rPr>
              <a:t>RG</a:t>
            </a:r>
            <a:r>
              <a:rPr lang="zh-CN" altLang="en-US" u="sng" dirty="0">
                <a:solidFill>
                  <a:schemeClr val="bg1"/>
                </a:solidFill>
              </a:rPr>
              <a:t> </a:t>
            </a:r>
            <a:r>
              <a:rPr lang="en-US" altLang="zh-CN" u="sng" dirty="0">
                <a:solidFill>
                  <a:schemeClr val="bg1"/>
                </a:solidFill>
              </a:rPr>
              <a:t>in</a:t>
            </a:r>
            <a:r>
              <a:rPr lang="zh-CN" altLang="en-US" u="sng" dirty="0">
                <a:solidFill>
                  <a:schemeClr val="bg1"/>
                </a:solidFill>
              </a:rPr>
              <a:t> </a:t>
            </a:r>
            <a:r>
              <a:rPr lang="en-US" altLang="zh-CN" u="sng" dirty="0">
                <a:solidFill>
                  <a:schemeClr val="bg1"/>
                </a:solidFill>
              </a:rPr>
              <a:t>EB</a:t>
            </a:r>
            <a:r>
              <a:rPr lang="zh-CN" altLang="en-US" u="sng" dirty="0">
                <a:solidFill>
                  <a:schemeClr val="bg1"/>
                </a:solidFill>
              </a:rPr>
              <a:t> </a:t>
            </a:r>
            <a:r>
              <a:rPr lang="en-US" altLang="zh-CN" u="sng" dirty="0">
                <a:solidFill>
                  <a:schemeClr val="bg1"/>
                </a:solidFill>
              </a:rPr>
              <a:t>system</a:t>
            </a:r>
            <a:r>
              <a:rPr lang="zh-CN" altLang="en-US" u="sng" dirty="0">
                <a:solidFill>
                  <a:schemeClr val="bg1"/>
                </a:solidFill>
              </a:rPr>
              <a:t> </a:t>
            </a:r>
            <a:r>
              <a:rPr lang="en-US" altLang="zh-CN" u="sng" dirty="0">
                <a:solidFill>
                  <a:schemeClr val="bg1"/>
                </a:solidFill>
              </a:rPr>
              <a:t>(</a:t>
            </a:r>
            <a:r>
              <a:rPr lang="en-US" altLang="zh-CN" u="sng" dirty="0" err="1">
                <a:solidFill>
                  <a:schemeClr val="bg1"/>
                </a:solidFill>
              </a:rPr>
              <a:t>Campante</a:t>
            </a:r>
            <a:r>
              <a:rPr lang="en-US" altLang="zh-CN" u="sng" dirty="0">
                <a:solidFill>
                  <a:schemeClr val="bg1"/>
                </a:solidFill>
              </a:rPr>
              <a:t>,</a:t>
            </a:r>
            <a:r>
              <a:rPr lang="zh-CN" altLang="en-US" u="sng" dirty="0">
                <a:solidFill>
                  <a:schemeClr val="bg1"/>
                </a:solidFill>
              </a:rPr>
              <a:t> </a:t>
            </a:r>
            <a:r>
              <a:rPr lang="en-US" altLang="zh-CN" u="sng" dirty="0">
                <a:solidFill>
                  <a:schemeClr val="bg1"/>
                </a:solidFill>
              </a:rPr>
              <a:t>Li,</a:t>
            </a:r>
            <a:r>
              <a:rPr lang="zh-CN" altLang="en-US" u="sng" dirty="0">
                <a:solidFill>
                  <a:schemeClr val="bg1"/>
                </a:solidFill>
              </a:rPr>
              <a:t> </a:t>
            </a:r>
            <a:r>
              <a:rPr lang="en-US" altLang="zh-CN" u="sng" dirty="0">
                <a:solidFill>
                  <a:schemeClr val="bg1"/>
                </a:solidFill>
              </a:rPr>
              <a:t>Joel</a:t>
            </a:r>
            <a:r>
              <a:rPr lang="zh-CN" altLang="en-US" u="sng" dirty="0">
                <a:solidFill>
                  <a:schemeClr val="bg1"/>
                </a:solidFill>
              </a:rPr>
              <a:t> </a:t>
            </a:r>
            <a:r>
              <a:rPr lang="en-US" altLang="zh-CN" u="sng" dirty="0">
                <a:solidFill>
                  <a:schemeClr val="bg1"/>
                </a:solidFill>
              </a:rPr>
              <a:t>et</a:t>
            </a:r>
            <a:r>
              <a:rPr lang="zh-CN" altLang="en-US" u="sng" dirty="0">
                <a:solidFill>
                  <a:schemeClr val="bg1"/>
                </a:solidFill>
              </a:rPr>
              <a:t> </a:t>
            </a:r>
            <a:r>
              <a:rPr lang="en-US" altLang="zh-CN" u="sng" dirty="0">
                <a:solidFill>
                  <a:schemeClr val="bg1"/>
                </a:solidFill>
              </a:rPr>
              <a:t>al.</a:t>
            </a:r>
            <a:r>
              <a:rPr lang="zh-CN" altLang="en-US" u="sng" dirty="0">
                <a:solidFill>
                  <a:schemeClr val="bg1"/>
                </a:solidFill>
              </a:rPr>
              <a:t> </a:t>
            </a:r>
            <a:r>
              <a:rPr lang="en-US" altLang="zh-CN" u="sng" dirty="0">
                <a:solidFill>
                  <a:schemeClr val="bg1"/>
                </a:solidFill>
              </a:rPr>
              <a:t>2023)</a:t>
            </a:r>
            <a:r>
              <a:rPr lang="zh-CN" altLang="en-US" u="sng" dirty="0">
                <a:solidFill>
                  <a:schemeClr val="bg1"/>
                </a:solidFill>
              </a:rPr>
              <a:t> </a:t>
            </a:r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0003702A-92CE-F55F-1705-F310AD65B9D0}"/>
              </a:ext>
            </a:extLst>
          </p:cNvPr>
          <p:cNvSpPr/>
          <p:nvPr/>
        </p:nvSpPr>
        <p:spPr>
          <a:xfrm>
            <a:off x="7536160" y="2924944"/>
            <a:ext cx="288032" cy="2160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48A4B7-9E1C-1AF9-B37F-24B5653624A9}"/>
              </a:ext>
            </a:extLst>
          </p:cNvPr>
          <p:cNvSpPr txBox="1"/>
          <p:nvPr/>
        </p:nvSpPr>
        <p:spPr>
          <a:xfrm>
            <a:off x="6806694" y="2709791"/>
            <a:ext cx="873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B050"/>
                </a:solidFill>
              </a:rPr>
              <a:t>动力学质量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F93A81-267E-DF4C-958F-23349C8B9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1E6BA-1825-8544-997A-928EC83E5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F92FA59-C508-DA4C-A984-A7A802105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967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4C1CB2-A923-3BCD-693F-95E0E2BDF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FB3CD7C-E114-6B48-B3E5-3882257697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83" y="1991296"/>
            <a:ext cx="6489718" cy="2949872"/>
          </a:xfr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7ECEA98-C593-22A5-8A08-44A7C5E85314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2144143" y="265122"/>
            <a:ext cx="7903714" cy="14909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altLang="zh-CN" sz="2400" b="1" dirty="0">
              <a:solidFill>
                <a:schemeClr val="tx1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6E2E1B1-65D5-07F4-37E8-F4A67455305C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300572" y="227229"/>
            <a:ext cx="9590856" cy="14909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星震学参数的准确性高（星团检验）</a:t>
            </a:r>
            <a:endParaRPr lang="en-GB" altLang="zh-CN" sz="40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A262B9-E6E1-0647-B35E-E4E7A2C4E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884" y="1756092"/>
            <a:ext cx="4591935" cy="3772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465260-C5B7-CB46-BC0C-4C895AC54903}"/>
              </a:ext>
            </a:extLst>
          </p:cNvPr>
          <p:cNvSpPr txBox="1"/>
          <p:nvPr/>
        </p:nvSpPr>
        <p:spPr>
          <a:xfrm>
            <a:off x="4372168" y="4581128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</a:rPr>
              <a:t>星震学</a:t>
            </a:r>
            <a:r>
              <a:rPr lang="en-US" altLang="zh-CN" sz="2400" b="1" dirty="0">
                <a:solidFill>
                  <a:srgbClr val="FFC000"/>
                </a:solidFill>
              </a:rPr>
              <a:t>2.0</a:t>
            </a:r>
            <a:r>
              <a:rPr lang="zh-CN" altLang="en-US" sz="2400" b="1" dirty="0">
                <a:solidFill>
                  <a:srgbClr val="FFC000"/>
                </a:solidFill>
              </a:rPr>
              <a:t>结果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BF9C55-E8DB-1343-B0CD-1DB34CF28090}"/>
              </a:ext>
            </a:extLst>
          </p:cNvPr>
          <p:cNvSpPr txBox="1"/>
          <p:nvPr/>
        </p:nvSpPr>
        <p:spPr>
          <a:xfrm>
            <a:off x="1919536" y="4581128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</a:rPr>
              <a:t>星震学</a:t>
            </a:r>
            <a:r>
              <a:rPr lang="en-US" altLang="zh-CN" sz="2400" b="1" dirty="0">
                <a:solidFill>
                  <a:srgbClr val="FFC000"/>
                </a:solidFill>
              </a:rPr>
              <a:t>1.0</a:t>
            </a:r>
            <a:r>
              <a:rPr lang="zh-CN" altLang="en-US" sz="2400" b="1" dirty="0">
                <a:solidFill>
                  <a:srgbClr val="FFC000"/>
                </a:solidFill>
              </a:rPr>
              <a:t>结果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4C9EFD-035F-8145-AAA0-181CB7BA1256}"/>
              </a:ext>
            </a:extLst>
          </p:cNvPr>
          <p:cNvSpPr txBox="1"/>
          <p:nvPr/>
        </p:nvSpPr>
        <p:spPr>
          <a:xfrm>
            <a:off x="695400" y="5408576"/>
            <a:ext cx="1080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Li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et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al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2024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</a:rPr>
              <a:t>ApJ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endParaRPr lang="en-GB" altLang="zh-CN" sz="2400" dirty="0">
              <a:solidFill>
                <a:schemeClr val="bg1"/>
              </a:solidFill>
            </a:endParaRPr>
          </a:p>
          <a:p>
            <a:r>
              <a:rPr lang="en-GB" u="sng" dirty="0">
                <a:solidFill>
                  <a:schemeClr val="bg1"/>
                </a:solidFill>
              </a:rPr>
              <a:t>Asteroseismology of Three Evolved Stars in M67: Testing Systematic</a:t>
            </a:r>
            <a:r>
              <a:rPr lang="zh-CN" altLang="en-US" sz="2400" u="sng" dirty="0">
                <a:solidFill>
                  <a:schemeClr val="bg1"/>
                </a:solidFill>
              </a:rPr>
              <a:t> </a:t>
            </a:r>
            <a:r>
              <a:rPr lang="en-GB" u="sng" dirty="0">
                <a:solidFill>
                  <a:schemeClr val="bg1"/>
                </a:solidFill>
              </a:rPr>
              <a:t>Biases in Seismic Masses and Ages</a:t>
            </a:r>
            <a:endParaRPr lang="en-US" sz="2400" u="sng" dirty="0">
              <a:solidFill>
                <a:schemeClr val="bg1"/>
              </a:solidFill>
            </a:endParaRP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BB9A142C-6550-4041-B2B2-0F6F7720A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F7907935-860E-2B40-9CC8-7A430CCA6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1A4C1C5-170F-C244-B141-E8F264003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129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4C1CB2-A923-3BCD-693F-95E0E2BDF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3B93B-49F9-DB20-F7E5-021A77E60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1D4EFE-4618-042E-CA54-64EED453F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124744"/>
            <a:ext cx="8492107" cy="5261543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7ECEA98-C593-22A5-8A08-44A7C5E85314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2144143" y="265122"/>
            <a:ext cx="7903714" cy="14909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altLang="zh-CN" sz="2400" b="1" dirty="0">
              <a:solidFill>
                <a:schemeClr val="tx1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6E2E1B1-65D5-07F4-37E8-F4A67455305C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300572" y="109231"/>
            <a:ext cx="9590856" cy="14909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星震学参数对光谱数据系统差不敏感</a:t>
            </a:r>
            <a:endParaRPr lang="en-GB" altLang="zh-CN" sz="40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C4C13-F74F-BA49-8DDC-AFFC1D0CB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078EA-8D6B-C740-A945-C0AAA6071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480376-C8CA-1642-9897-A951657CC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162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3406DF-9B54-4F69-2452-856F81B84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265DF2-0FB6-7624-3404-01641C6D8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星震学参数精度</a:t>
            </a:r>
            <a:endParaRPr lang="en-US" sz="40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82BA85F-56C7-DD3F-B76A-866F28A18A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5109773"/>
              </p:ext>
            </p:extLst>
          </p:nvPr>
        </p:nvGraphicFramePr>
        <p:xfrm>
          <a:off x="378259" y="1916832"/>
          <a:ext cx="11622396" cy="32035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3445">
                  <a:extLst>
                    <a:ext uri="{9D8B030D-6E8A-4147-A177-3AD203B41FA5}">
                      <a16:colId xmlns:a16="http://schemas.microsoft.com/office/drawing/2014/main" val="156760024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30182976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80406675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123365515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705455762"/>
                    </a:ext>
                  </a:extLst>
                </a:gridCol>
                <a:gridCol w="3024335">
                  <a:extLst>
                    <a:ext uri="{9D8B030D-6E8A-4147-A177-3AD203B41FA5}">
                      <a16:colId xmlns:a16="http://schemas.microsoft.com/office/drawing/2014/main" val="3335975469"/>
                    </a:ext>
                  </a:extLst>
                </a:gridCol>
              </a:tblGrid>
              <a:tr h="658402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参数</a:t>
                      </a:r>
                      <a:endParaRPr lang="en-US" sz="2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M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R</a:t>
                      </a:r>
                      <a:endParaRPr lang="en-US" sz="2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Age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log</a:t>
                      </a:r>
                      <a:r>
                        <a:rPr lang="zh-CN" altLang="en-US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 </a:t>
                      </a:r>
                      <a:r>
                        <a:rPr lang="en-US" altLang="zh-CN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g</a:t>
                      </a:r>
                      <a:endParaRPr lang="en-US" sz="2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N</a:t>
                      </a:r>
                      <a:r>
                        <a:rPr lang="zh-CN" altLang="en-US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 </a:t>
                      </a:r>
                      <a:r>
                        <a:rPr lang="en-US" altLang="zh-CN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for</a:t>
                      </a:r>
                      <a:r>
                        <a:rPr lang="zh-CN" altLang="en-US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 </a:t>
                      </a:r>
                      <a:r>
                        <a:rPr lang="en-US" altLang="zh-CN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Now</a:t>
                      </a:r>
                      <a:r>
                        <a:rPr lang="en-GB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N in </a:t>
                      </a:r>
                      <a:r>
                        <a:rPr lang="en-US" altLang="zh-CN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10</a:t>
                      </a:r>
                      <a:r>
                        <a:rPr lang="en-GB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 years</a:t>
                      </a:r>
                      <a:endParaRPr lang="en-US" sz="2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8410676"/>
                  </a:ext>
                </a:extLst>
              </a:tr>
              <a:tr h="658402">
                <a:tc>
                  <a:txBody>
                    <a:bodyPr/>
                    <a:lstStyle/>
                    <a:p>
                      <a:r>
                        <a:rPr lang="en-US" altLang="zh-CN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Scaling</a:t>
                      </a:r>
                      <a:r>
                        <a:rPr lang="zh-CN" altLang="en-US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 </a:t>
                      </a:r>
                      <a:r>
                        <a:rPr lang="en-US" altLang="zh-CN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relation</a:t>
                      </a:r>
                      <a:endParaRPr lang="en-US" sz="2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8%</a:t>
                      </a:r>
                      <a:endParaRPr lang="en-US" sz="2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3%</a:t>
                      </a:r>
                      <a:endParaRPr lang="en-US" sz="2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25%</a:t>
                      </a:r>
                      <a:endParaRPr lang="en-US" sz="2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0.01dex</a:t>
                      </a:r>
                      <a:endParaRPr lang="en-US" sz="2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200k/400-500k</a:t>
                      </a:r>
                      <a:endParaRPr lang="en-US" sz="2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1759961"/>
                  </a:ext>
                </a:extLst>
              </a:tr>
              <a:tr h="762321">
                <a:tc>
                  <a:txBody>
                    <a:bodyPr/>
                    <a:lstStyle/>
                    <a:p>
                      <a:r>
                        <a:rPr lang="zh-CN" altLang="en-US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精细星震学</a:t>
                      </a:r>
                      <a:r>
                        <a:rPr lang="en-US" altLang="zh-CN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1.0</a:t>
                      </a:r>
                      <a:endParaRPr lang="en-US" sz="2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4.5%</a:t>
                      </a:r>
                      <a:endParaRPr lang="en-US" sz="2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1.7%</a:t>
                      </a:r>
                      <a:endParaRPr lang="en-US" sz="2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16%</a:t>
                      </a:r>
                      <a:endParaRPr lang="en-US" sz="2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0.006dex</a:t>
                      </a:r>
                      <a:endParaRPr lang="en-US" sz="2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50k/100-200k</a:t>
                      </a:r>
                      <a:endParaRPr lang="en-US" sz="2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250817"/>
                  </a:ext>
                </a:extLst>
              </a:tr>
              <a:tr h="837921">
                <a:tc>
                  <a:txBody>
                    <a:bodyPr/>
                    <a:lstStyle/>
                    <a:p>
                      <a:r>
                        <a:rPr lang="zh-CN" altLang="en-US" sz="2800" b="1" dirty="0">
                          <a:solidFill>
                            <a:srgbClr val="FFC000"/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精细星震学</a:t>
                      </a:r>
                      <a:r>
                        <a:rPr lang="en-US" altLang="zh-CN" sz="2800" b="1" dirty="0">
                          <a:solidFill>
                            <a:srgbClr val="FFC000"/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2.0</a:t>
                      </a:r>
                      <a:endParaRPr lang="en-US" sz="2800" b="1" dirty="0">
                        <a:solidFill>
                          <a:srgbClr val="FFC000"/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>
                          <a:solidFill>
                            <a:srgbClr val="FFC000"/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2.9%</a:t>
                      </a:r>
                      <a:endParaRPr lang="en-US" sz="2800" b="1" dirty="0">
                        <a:solidFill>
                          <a:srgbClr val="FFC000"/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>
                          <a:solidFill>
                            <a:srgbClr val="FFC000"/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1.0%</a:t>
                      </a:r>
                      <a:endParaRPr lang="en-US" sz="2800" b="1" dirty="0">
                        <a:solidFill>
                          <a:srgbClr val="FFC000"/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>
                          <a:solidFill>
                            <a:srgbClr val="FFC000"/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11%</a:t>
                      </a:r>
                      <a:endParaRPr lang="en-US" sz="2800" b="1" dirty="0">
                        <a:solidFill>
                          <a:srgbClr val="FFC000"/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>
                          <a:solidFill>
                            <a:srgbClr val="FFC000"/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0.004dex</a:t>
                      </a:r>
                      <a:endParaRPr lang="en-US" sz="2800" b="1" dirty="0">
                        <a:solidFill>
                          <a:srgbClr val="FFC000"/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>
                          <a:solidFill>
                            <a:srgbClr val="FFC000"/>
                          </a:solidFill>
                          <a:latin typeface="STZhongsong" panose="02010600040101010101" pitchFamily="2" charset="-122"/>
                          <a:ea typeface="STZhongsong" panose="02010600040101010101" pitchFamily="2" charset="-122"/>
                        </a:rPr>
                        <a:t>5k/10-20k</a:t>
                      </a:r>
                      <a:endParaRPr lang="en-US" sz="2800" b="1" dirty="0">
                        <a:solidFill>
                          <a:srgbClr val="FFC000"/>
                        </a:solidFill>
                        <a:latin typeface="STZhongsong" panose="02010600040101010101" pitchFamily="2" charset="-122"/>
                        <a:ea typeface="STZhongsong" panose="02010600040101010101" pitchFamily="2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546796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2DDA22D-1174-8A41-B485-2A6094AB8912}"/>
              </a:ext>
            </a:extLst>
          </p:cNvPr>
          <p:cNvSpPr txBox="1"/>
          <p:nvPr/>
        </p:nvSpPr>
        <p:spPr>
          <a:xfrm>
            <a:off x="2747628" y="5150511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精细星震学</a:t>
            </a:r>
            <a:r>
              <a:rPr lang="en-US" altLang="zh-CN" sz="36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2.0</a:t>
            </a:r>
            <a:r>
              <a:rPr lang="zh-CN" altLang="en-US" sz="36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的恒星参数具有</a:t>
            </a:r>
            <a:endParaRPr lang="en-GB" altLang="zh-CN" sz="3600" b="1" dirty="0">
              <a:solidFill>
                <a:srgbClr val="FFC000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pPr algn="ctr"/>
            <a:r>
              <a:rPr lang="zh-CN" altLang="en-US" sz="36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高精度和良好的准确性！</a:t>
            </a:r>
            <a:endParaRPr lang="en-US" sz="3600" b="1" dirty="0">
              <a:solidFill>
                <a:srgbClr val="FFC000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0E85A7B-1343-1F42-802C-61F28EBD8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547677F-9A03-FA41-9ED7-BC4BBC09A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A3A4E7-951A-4C48-A7B0-B9F834A88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893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D5E34-100A-A044-A8B4-C395A4BB2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28F18-B298-4741-A825-F970C3613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DCD0C-30BA-EC48-B5A8-BAAFF4A5C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179C92F-5EF1-2643-B537-3BC434732B5B}"/>
              </a:ext>
            </a:extLst>
          </p:cNvPr>
          <p:cNvSpPr txBox="1">
            <a:spLocks/>
          </p:cNvSpPr>
          <p:nvPr/>
        </p:nvSpPr>
        <p:spPr>
          <a:xfrm>
            <a:off x="464713" y="2206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现有的类太阳振动样本</a:t>
            </a:r>
            <a:endParaRPr lang="en-US" sz="40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522479-A244-164F-8841-7AC0FF471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57" y="1597475"/>
            <a:ext cx="2747287" cy="1831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839C68-E7E6-4241-A662-02C1A2F77018}"/>
              </a:ext>
            </a:extLst>
          </p:cNvPr>
          <p:cNvSpPr txBox="1"/>
          <p:nvPr/>
        </p:nvSpPr>
        <p:spPr>
          <a:xfrm>
            <a:off x="109996" y="3678516"/>
            <a:ext cx="27147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Kepler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~</a:t>
            </a:r>
            <a:r>
              <a:rPr lang="en-US" sz="2400" b="1" dirty="0">
                <a:solidFill>
                  <a:schemeClr val="bg1"/>
                </a:solidFill>
              </a:rPr>
              <a:t>20K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The best-ever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well studied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Benchmark sample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ADA577-E14C-9A47-8F78-7CB1F0B0E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344" y="1567734"/>
            <a:ext cx="2559431" cy="20884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F4432E-DEC0-CE41-B934-303086D5C2EC}"/>
              </a:ext>
            </a:extLst>
          </p:cNvPr>
          <p:cNvSpPr txBox="1"/>
          <p:nvPr/>
        </p:nvSpPr>
        <p:spPr>
          <a:xfrm>
            <a:off x="3236326" y="3946938"/>
            <a:ext cx="27147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K2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~10</a:t>
            </a:r>
            <a:r>
              <a:rPr lang="en-US" altLang="zh-CN" sz="2400" b="1" dirty="0">
                <a:solidFill>
                  <a:schemeClr val="bg1"/>
                </a:solidFill>
              </a:rPr>
              <a:t>-20</a:t>
            </a:r>
            <a:r>
              <a:rPr lang="en-US" sz="2400" b="1" dirty="0">
                <a:solidFill>
                  <a:schemeClr val="bg1"/>
                </a:solidFill>
              </a:rPr>
              <a:t>K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OC, Galaxy,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To be discover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65142B-06C9-D64C-8CF4-092EFA174490}"/>
              </a:ext>
            </a:extLst>
          </p:cNvPr>
          <p:cNvGrpSpPr/>
          <p:nvPr/>
        </p:nvGrpSpPr>
        <p:grpSpPr>
          <a:xfrm>
            <a:off x="5453088" y="1443746"/>
            <a:ext cx="2929845" cy="2105529"/>
            <a:chOff x="5245112" y="1434529"/>
            <a:chExt cx="2929845" cy="21055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69B97C-716C-A048-B647-93283A0A7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5407" t="21080" r="61884" b="75888"/>
            <a:stretch/>
          </p:blipFill>
          <p:spPr>
            <a:xfrm>
              <a:off x="5960713" y="1754464"/>
              <a:ext cx="2056525" cy="178559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61232B-E6BB-6641-9051-B91A40C14D35}"/>
                </a:ext>
              </a:extLst>
            </p:cNvPr>
            <p:cNvSpPr txBox="1"/>
            <p:nvPr/>
          </p:nvSpPr>
          <p:spPr>
            <a:xfrm>
              <a:off x="5245112" y="3003084"/>
              <a:ext cx="22142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</a:rPr>
                <a:t>Kepler-bonus</a:t>
              </a:r>
            </a:p>
          </p:txBody>
        </p:sp>
        <p:sp>
          <p:nvSpPr>
            <p:cNvPr id="14" name="Left Arrow 13">
              <a:extLst>
                <a:ext uri="{FF2B5EF4-FFF2-40B4-BE49-F238E27FC236}">
                  <a16:creationId xmlns:a16="http://schemas.microsoft.com/office/drawing/2014/main" id="{59E8ED58-5883-EA4A-9C70-C2799ECE3F6C}"/>
                </a:ext>
              </a:extLst>
            </p:cNvPr>
            <p:cNvSpPr/>
            <p:nvPr/>
          </p:nvSpPr>
          <p:spPr>
            <a:xfrm rot="8689496">
              <a:off x="7118516" y="3165562"/>
              <a:ext cx="404392" cy="352710"/>
            </a:xfrm>
            <a:prstGeom prst="leftArrow">
              <a:avLst>
                <a:gd name="adj1" fmla="val 49700"/>
                <a:gd name="adj2" fmla="val 5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894C6C-3119-BB40-B0F7-C1B6830FCA18}"/>
                </a:ext>
              </a:extLst>
            </p:cNvPr>
            <p:cNvSpPr txBox="1"/>
            <p:nvPr/>
          </p:nvSpPr>
          <p:spPr>
            <a:xfrm>
              <a:off x="5960713" y="1434529"/>
              <a:ext cx="22142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Kepler Target</a:t>
              </a:r>
            </a:p>
          </p:txBody>
        </p:sp>
        <p:sp>
          <p:nvSpPr>
            <p:cNvPr id="16" name="Left Arrow 15">
              <a:extLst>
                <a:ext uri="{FF2B5EF4-FFF2-40B4-BE49-F238E27FC236}">
                  <a16:creationId xmlns:a16="http://schemas.microsoft.com/office/drawing/2014/main" id="{A766E788-F228-154C-AA15-B83ACAD73607}"/>
                </a:ext>
              </a:extLst>
            </p:cNvPr>
            <p:cNvSpPr/>
            <p:nvPr/>
          </p:nvSpPr>
          <p:spPr>
            <a:xfrm rot="16200000">
              <a:off x="6736551" y="1817487"/>
              <a:ext cx="257503" cy="405066"/>
            </a:xfrm>
            <a:prstGeom prst="leftArrow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B603E19-6AAB-D74E-AC05-5D3F4860652D}"/>
              </a:ext>
            </a:extLst>
          </p:cNvPr>
          <p:cNvSpPr txBox="1"/>
          <p:nvPr/>
        </p:nvSpPr>
        <p:spPr>
          <a:xfrm>
            <a:off x="5879976" y="3983554"/>
            <a:ext cx="3240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Kepler-Bonus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~40K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Deep field (~19 </a:t>
            </a:r>
            <a:r>
              <a:rPr lang="en-US" sz="2400" b="1" dirty="0" err="1">
                <a:solidFill>
                  <a:schemeClr val="bg1"/>
                </a:solidFill>
              </a:rPr>
              <a:t>Gmag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Metal-poor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To be discover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B208382-2AE6-F34B-A3E5-BF211D8D4F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8191" y="1711326"/>
            <a:ext cx="2520248" cy="186918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B965ED7-96E9-734F-B09F-FF267BEE20FF}"/>
              </a:ext>
            </a:extLst>
          </p:cNvPr>
          <p:cNvSpPr txBox="1"/>
          <p:nvPr/>
        </p:nvSpPr>
        <p:spPr>
          <a:xfrm>
            <a:off x="9279156" y="4068506"/>
            <a:ext cx="27147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TESS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~150K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All sky, bright stars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In process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AA53D3A8-CCA0-784A-910A-9FAFD1DCE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DA93D21D-E13F-5446-AF07-905C6150D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55089745-31C8-4743-9344-729415A25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524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AFD2C4-DEB7-6F59-B499-C1FCA20CB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91544" y="692697"/>
            <a:ext cx="8229600" cy="54757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主要内容</a:t>
            </a:r>
            <a:endParaRPr lang="en-US" altLang="zh-CN" b="1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endParaRPr lang="en-GB" altLang="zh-CN" b="1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zh-CN" altLang="en-GB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类太阳</a:t>
            </a:r>
            <a:r>
              <a:rPr lang="zh-CN" altLang="en-US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振动确定恒星基本物理参数</a:t>
            </a:r>
            <a:endParaRPr lang="en-GB" altLang="zh-CN" b="1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endParaRPr lang="en-GB" altLang="zh-CN" b="1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zh-CN" altLang="en-GB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未来</a:t>
            </a:r>
            <a:r>
              <a:rPr lang="en-US" altLang="zh-CN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5-10</a:t>
            </a:r>
            <a:r>
              <a:rPr lang="zh-CN" altLang="en-US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年的星震学数据概况</a:t>
            </a:r>
            <a:endParaRPr lang="en-GB" altLang="zh-CN" b="1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endParaRPr lang="en-GB" altLang="zh-CN" b="1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zh-CN" altLang="en-US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星震学样本作为定标源的应用前景</a:t>
            </a:r>
            <a:endParaRPr lang="en-US" altLang="zh-CN" b="1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endParaRPr lang="zh-CN" altLang="en-US" b="1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AAD48D-8E9C-574B-AC22-398B5C187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C91DA-44B9-954E-9B73-C9F1B0C9C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李坦达</a:t>
            </a:r>
            <a:r>
              <a:rPr lang="en-US" altLang="zh-CN" dirty="0"/>
              <a:t>-</a:t>
            </a:r>
            <a:r>
              <a:rPr lang="zh-CN" altLang="en-US" dirty="0"/>
              <a:t>北京师范大学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16FE8-6673-7C46-AD4F-4F2B7AF6B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D5E34-100A-A044-A8B4-C395A4BB2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28F18-B298-4741-A825-F970C3613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DCD0C-30BA-EC48-B5A8-BAAFF4A5C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179C92F-5EF1-2643-B537-3BC434732B5B}"/>
              </a:ext>
            </a:extLst>
          </p:cNvPr>
          <p:cNvSpPr txBox="1">
            <a:spLocks/>
          </p:cNvSpPr>
          <p:nvPr/>
        </p:nvSpPr>
        <p:spPr>
          <a:xfrm>
            <a:off x="464713" y="2206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GB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未来</a:t>
            </a:r>
            <a:r>
              <a:rPr lang="en-US" altLang="zh-CN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10</a:t>
            </a:r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年的类太阳振动样本</a:t>
            </a:r>
            <a:endParaRPr lang="en-US" sz="40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839C68-E7E6-4241-A662-02C1A2F77018}"/>
              </a:ext>
            </a:extLst>
          </p:cNvPr>
          <p:cNvSpPr txBox="1"/>
          <p:nvPr/>
        </p:nvSpPr>
        <p:spPr>
          <a:xfrm>
            <a:off x="1261999" y="3695294"/>
            <a:ext cx="27147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Plato </a:t>
            </a:r>
            <a:r>
              <a:rPr lang="en-GB" sz="2400" b="1" dirty="0">
                <a:solidFill>
                  <a:schemeClr val="bg1"/>
                </a:solidFill>
              </a:rPr>
              <a:t>(2026)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GB" altLang="zh-CN" sz="2400" b="1" dirty="0">
                <a:solidFill>
                  <a:schemeClr val="bg1"/>
                </a:solidFill>
              </a:rPr>
              <a:t>~</a:t>
            </a:r>
            <a:r>
              <a:rPr lang="en-US" altLang="zh-CN" sz="2400" b="1" dirty="0">
                <a:solidFill>
                  <a:schemeClr val="bg1"/>
                </a:solidFill>
              </a:rPr>
              <a:t>100</a:t>
            </a:r>
            <a:r>
              <a:rPr lang="en-US" sz="2400" b="1" dirty="0">
                <a:solidFill>
                  <a:schemeClr val="bg1"/>
                </a:solidFill>
              </a:rPr>
              <a:t>K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All sky survey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Cool Dwarfs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MS and giants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F4432E-DEC0-CE41-B934-303086D5C2EC}"/>
              </a:ext>
            </a:extLst>
          </p:cNvPr>
          <p:cNvSpPr txBox="1"/>
          <p:nvPr/>
        </p:nvSpPr>
        <p:spPr>
          <a:xfrm>
            <a:off x="4075015" y="3695294"/>
            <a:ext cx="28571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Romain (2027)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2.4 meters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~60K RGB</a:t>
            </a:r>
          </a:p>
          <a:p>
            <a:r>
              <a:rPr lang="en-GB" b="1" dirty="0"/>
              <a:t> </a:t>
            </a:r>
            <a:r>
              <a:rPr lang="en-GB" sz="2400" b="1" dirty="0">
                <a:solidFill>
                  <a:schemeClr val="bg1"/>
                </a:solidFill>
              </a:rPr>
              <a:t>Galactic Bulge</a:t>
            </a: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603E19-6AAB-D74E-AC05-5D3F4860652D}"/>
              </a:ext>
            </a:extLst>
          </p:cNvPr>
          <p:cNvSpPr txBox="1"/>
          <p:nvPr/>
        </p:nvSpPr>
        <p:spPr>
          <a:xfrm>
            <a:off x="7314858" y="3744256"/>
            <a:ext cx="38217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地球</a:t>
            </a:r>
            <a:r>
              <a:rPr lang="en-US" altLang="zh-CN" sz="2400" b="1" dirty="0">
                <a:solidFill>
                  <a:schemeClr val="bg1"/>
                </a:solidFill>
              </a:rPr>
              <a:t>2.0 (2026-2028)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~</a:t>
            </a:r>
            <a:r>
              <a:rPr lang="en-US" altLang="zh-CN" sz="2400" b="1" dirty="0">
                <a:solidFill>
                  <a:schemeClr val="bg1"/>
                </a:solidFill>
              </a:rPr>
              <a:t>100</a:t>
            </a:r>
            <a:r>
              <a:rPr lang="en-US" sz="2400" b="1" dirty="0">
                <a:solidFill>
                  <a:schemeClr val="bg1"/>
                </a:solidFill>
              </a:rPr>
              <a:t>K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Super Data</a:t>
            </a:r>
            <a:r>
              <a:rPr lang="en-GB" sz="2400" b="1" dirty="0">
                <a:solidFill>
                  <a:schemeClr val="bg1"/>
                </a:solidFill>
              </a:rPr>
              <a:t>,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GB" sz="2400" b="1" dirty="0">
                <a:solidFill>
                  <a:schemeClr val="bg1"/>
                </a:solidFill>
              </a:rPr>
              <a:t>Super Science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Deep field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Metal-poor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7DD414-E610-2640-9C8B-146D91DC4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256" y="1728104"/>
            <a:ext cx="2405814" cy="15023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68FB9E-2326-8944-8DC1-3681262D5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583" y="1606901"/>
            <a:ext cx="2568440" cy="17122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7C4E40-3F1C-1B4A-854C-1756A57C9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2104" y="1479475"/>
            <a:ext cx="3709942" cy="2082218"/>
          </a:xfrm>
          <a:prstGeom prst="rect">
            <a:avLst/>
          </a:prstGeom>
        </p:spPr>
      </p:pic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7A25E99B-37B2-0548-8C82-F5FE9A740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3100E7E4-5D89-074B-88F5-D5820372E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DE76FAB4-25FD-7243-828A-28B7FF834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035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3406DF-9B54-4F69-2452-856F81B84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265DF2-0FB6-7624-3404-01641C6D8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星震学样本正在填满</a:t>
            </a:r>
            <a:r>
              <a:rPr lang="en-US" altLang="zh-CN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HR</a:t>
            </a:r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图（恒星演化）</a:t>
            </a:r>
            <a:endParaRPr lang="en-US" sz="40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FC477E-F6A3-DA47-91E7-DFF50D410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E84E8-C140-864E-9872-5DC32648F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D2698-046C-C741-A162-4BFD0A283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21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3DE4E1-F975-A54B-B083-BA4B017F5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176" y="1119865"/>
            <a:ext cx="5904656" cy="507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91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F82DC5F-836F-F840-9821-9C4762585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6D97F3-25B5-CF4E-8A90-666429B0D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3203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覆盖完整的金属丰度范围（贫金属恒星、银河系科学）</a:t>
            </a:r>
            <a:endParaRPr lang="en-US" sz="40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99626F-2C25-E049-86B5-7DB939C1C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1052736"/>
            <a:ext cx="6459890" cy="54726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1687D6-0D50-D344-903C-4C7FE9B1B1D9}"/>
              </a:ext>
            </a:extLst>
          </p:cNvPr>
          <p:cNvSpPr txBox="1"/>
          <p:nvPr/>
        </p:nvSpPr>
        <p:spPr>
          <a:xfrm>
            <a:off x="3647728" y="2644170"/>
            <a:ext cx="2448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A</a:t>
            </a:r>
            <a:r>
              <a:rPr lang="en-US" sz="2400" b="1" dirty="0"/>
              <a:t> </a:t>
            </a:r>
            <a:r>
              <a:rPr lang="en-GB" sz="2400" b="1" dirty="0"/>
              <a:t>few</a:t>
            </a:r>
            <a:r>
              <a:rPr lang="en-US" sz="2400" b="1" dirty="0"/>
              <a:t> </a:t>
            </a:r>
            <a:r>
              <a:rPr lang="en-GB" sz="2400" b="1" dirty="0"/>
              <a:t>hundreds so far, </a:t>
            </a:r>
            <a:endParaRPr lang="en-US" sz="2400" b="1" dirty="0"/>
          </a:p>
          <a:p>
            <a:r>
              <a:rPr lang="en-US" sz="2400" b="1" dirty="0"/>
              <a:t>ET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will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provides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more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MPS</a:t>
            </a:r>
            <a:endParaRPr lang="en-US" sz="2400" b="1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8E295FA-BB8A-FE47-A25F-376CF61EE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7460DCC0-DE0D-7045-9963-36DA8DA5F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0DCB88A-66E3-3742-9D72-AF9833BEE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0636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F82DC5F-836F-F840-9821-9C4762585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6D97F3-25B5-CF4E-8A90-666429B0D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3203"/>
            <a:ext cx="10972800" cy="1143000"/>
          </a:xfrm>
        </p:spPr>
        <p:txBody>
          <a:bodyPr/>
          <a:lstStyle/>
          <a:p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覆盖更大的空间范围（银河系科学）</a:t>
            </a:r>
            <a:endParaRPr lang="en-US" sz="40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3729B1-432B-264B-A730-3629305B3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841" y="1206203"/>
            <a:ext cx="6093869" cy="522565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6396BE-860C-9044-AC33-1C00D65F9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031F34-C004-4248-A1B2-B70B5DF77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42810E-27FC-3F40-8679-4B12DC3E3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1879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0B9D94-A1F3-C74D-9CA6-119311DD9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6D97F3-25B5-CF4E-8A90-666429B0D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30312"/>
            <a:ext cx="11658600" cy="1325563"/>
          </a:xfrm>
        </p:spPr>
        <p:txBody>
          <a:bodyPr>
            <a:norm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贫金属恒星的星震学</a:t>
            </a:r>
            <a:r>
              <a:rPr lang="zh-CN" altLang="en-GB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工作</a:t>
            </a:r>
            <a:endParaRPr lang="en-US" sz="40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F0420B-10A1-1C48-8E58-A46708C4703E}"/>
              </a:ext>
            </a:extLst>
          </p:cNvPr>
          <p:cNvSpPr txBox="1"/>
          <p:nvPr/>
        </p:nvSpPr>
        <p:spPr>
          <a:xfrm>
            <a:off x="656234" y="5695393"/>
            <a:ext cx="112690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Kepler</a:t>
            </a:r>
            <a:r>
              <a:rPr lang="zh-CN" altLang="en-US" sz="2800" b="1" dirty="0">
                <a:solidFill>
                  <a:schemeClr val="bg1"/>
                </a:solidFill>
              </a:rPr>
              <a:t>红巨星的典型精度为质量～</a:t>
            </a:r>
            <a:r>
              <a:rPr lang="en-US" altLang="zh-CN" sz="2800" b="1" dirty="0">
                <a:solidFill>
                  <a:schemeClr val="bg1"/>
                </a:solidFill>
              </a:rPr>
              <a:t>5%</a:t>
            </a:r>
            <a:r>
              <a:rPr lang="zh-CN" altLang="en-US" sz="2800" b="1" dirty="0">
                <a:solidFill>
                  <a:schemeClr val="bg1"/>
                </a:solidFill>
              </a:rPr>
              <a:t> 、年龄～</a:t>
            </a:r>
            <a:r>
              <a:rPr lang="en-US" altLang="zh-CN" sz="2800" b="1" dirty="0">
                <a:solidFill>
                  <a:schemeClr val="bg1"/>
                </a:solidFill>
              </a:rPr>
              <a:t>17%</a:t>
            </a:r>
            <a:r>
              <a:rPr lang="zh-CN" altLang="en-US" sz="2800" b="1" dirty="0">
                <a:solidFill>
                  <a:schemeClr val="bg1"/>
                </a:solidFill>
              </a:rPr>
              <a:t>、 </a:t>
            </a:r>
            <a:r>
              <a:rPr lang="en-US" altLang="zh-CN" sz="2800" b="1" dirty="0" err="1">
                <a:solidFill>
                  <a:schemeClr val="bg1"/>
                </a:solidFill>
              </a:rPr>
              <a:t>logg</a:t>
            </a:r>
            <a:r>
              <a:rPr lang="zh-CN" altLang="en-US" sz="2800" b="1" dirty="0">
                <a:solidFill>
                  <a:schemeClr val="bg1"/>
                </a:solidFill>
              </a:rPr>
              <a:t>～</a:t>
            </a:r>
            <a:r>
              <a:rPr lang="en-US" altLang="zh-CN" sz="2800" b="1" dirty="0">
                <a:solidFill>
                  <a:schemeClr val="bg1"/>
                </a:solidFill>
              </a:rPr>
              <a:t>0.006dex</a:t>
            </a:r>
          </a:p>
          <a:p>
            <a:pPr algn="ctr"/>
            <a:r>
              <a:rPr lang="zh-CN" altLang="en-US" sz="2400" b="1" dirty="0">
                <a:solidFill>
                  <a:schemeClr val="bg1"/>
                </a:solidFill>
              </a:rPr>
              <a:t> （</a:t>
            </a:r>
            <a:r>
              <a:rPr lang="en-US" altLang="zh-CN" sz="2400" b="1" dirty="0">
                <a:solidFill>
                  <a:schemeClr val="bg1"/>
                </a:solidFill>
              </a:rPr>
              <a:t>Li</a:t>
            </a:r>
            <a:r>
              <a:rPr lang="en-GB" altLang="zh-CN" sz="2400" b="1" dirty="0">
                <a:solidFill>
                  <a:schemeClr val="bg1"/>
                </a:solidFill>
              </a:rPr>
              <a:t>,</a:t>
            </a:r>
            <a:r>
              <a:rPr lang="en-US" altLang="zh-CN" sz="2400" b="1" dirty="0">
                <a:solidFill>
                  <a:schemeClr val="bg1"/>
                </a:solidFill>
              </a:rPr>
              <a:t> Wu, </a:t>
            </a:r>
            <a:r>
              <a:rPr lang="en-US" altLang="zh-CN" sz="2400" b="1" dirty="0" err="1">
                <a:solidFill>
                  <a:schemeClr val="bg1"/>
                </a:solidFill>
              </a:rPr>
              <a:t>zhang</a:t>
            </a:r>
            <a:r>
              <a:rPr lang="zh-CN" altLang="en-US" sz="2400" b="1" dirty="0">
                <a:solidFill>
                  <a:schemeClr val="bg1"/>
                </a:solidFill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</a:rPr>
              <a:t>et</a:t>
            </a:r>
            <a:r>
              <a:rPr lang="zh-CN" altLang="en-US" sz="2400" b="1" dirty="0">
                <a:solidFill>
                  <a:schemeClr val="bg1"/>
                </a:solidFill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</a:rPr>
              <a:t>al</a:t>
            </a:r>
            <a:r>
              <a:rPr lang="zh-CN" altLang="en-US" sz="2400" b="1" dirty="0">
                <a:solidFill>
                  <a:schemeClr val="bg1"/>
                </a:solidFill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</a:rPr>
              <a:t>in</a:t>
            </a:r>
            <a:r>
              <a:rPr lang="zh-CN" altLang="en-US" sz="2400" b="1" dirty="0">
                <a:solidFill>
                  <a:schemeClr val="bg1"/>
                </a:solidFill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</a:rPr>
              <a:t>prep</a:t>
            </a:r>
            <a:r>
              <a:rPr lang="zh-CN" altLang="en-US" sz="2400" b="1" dirty="0">
                <a:solidFill>
                  <a:schemeClr val="bg1"/>
                </a:solidFill>
              </a:rPr>
              <a:t>）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A1C67-A57E-7C41-8669-66875AD69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656" y="1334478"/>
            <a:ext cx="5762507" cy="41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24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F82DC5F-836F-F840-9821-9C4762585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6D97F3-25B5-CF4E-8A90-666429B0D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18567"/>
            <a:ext cx="10972800" cy="1143000"/>
          </a:xfrm>
        </p:spPr>
        <p:txBody>
          <a:bodyPr>
            <a:norm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高光度红巨星的</a:t>
            </a:r>
            <a:r>
              <a:rPr lang="zh-CN" altLang="en-GB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星震学</a:t>
            </a:r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测距（河内</a:t>
            </a:r>
            <a:r>
              <a:rPr lang="en-US" altLang="zh-CN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/</a:t>
            </a:r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河外科学）</a:t>
            </a:r>
            <a:endParaRPr lang="en-US" sz="40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6396BE-860C-9044-AC33-1C00D65F9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031F34-C004-4248-A1B2-B70B5DF77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42810E-27FC-3F40-8679-4B12DC3E3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25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0A5CEE-95FB-104A-9412-5D26E4623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5"/>
          <a:stretch/>
        </p:blipFill>
        <p:spPr>
          <a:xfrm>
            <a:off x="435100" y="2056639"/>
            <a:ext cx="3844648" cy="27693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17C31D-A96B-F04E-8E37-E4C8E24E9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007" y="2056639"/>
            <a:ext cx="3728367" cy="276930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47E7E6-60FE-874D-8E20-71FFF0D44E36}"/>
              </a:ext>
            </a:extLst>
          </p:cNvPr>
          <p:cNvSpPr/>
          <p:nvPr/>
        </p:nvSpPr>
        <p:spPr>
          <a:xfrm>
            <a:off x="1824506" y="5151681"/>
            <a:ext cx="8007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 err="1">
                <a:solidFill>
                  <a:schemeClr val="bg1"/>
                </a:solidFill>
                <a:latin typeface="AdvOTf9433e2d"/>
              </a:rPr>
              <a:t>Auge</a:t>
            </a:r>
            <a:r>
              <a:rPr lang="en-GB" u="sng" dirty="0">
                <a:solidFill>
                  <a:schemeClr val="bg1"/>
                </a:solidFill>
                <a:latin typeface="AdvOTf9433e2d"/>
              </a:rPr>
              <a:t> et al. 2020: Using </a:t>
            </a:r>
            <a:r>
              <a:rPr lang="en-GB" u="sng" dirty="0">
                <a:solidFill>
                  <a:schemeClr val="bg1"/>
                </a:solidFill>
              </a:rPr>
              <a:t>ATLAS and ASAS-SN data to access distance to up to ~30Kpc</a:t>
            </a:r>
            <a:r>
              <a:rPr lang="en-GB" u="sng" dirty="0">
                <a:solidFill>
                  <a:schemeClr val="bg1"/>
                </a:solidFill>
                <a:latin typeface="AdvOTf9433e2d"/>
              </a:rPr>
              <a:t> </a:t>
            </a:r>
            <a:endParaRPr lang="en-GB" u="sng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A9D6C0A-316D-2241-88FB-EFD8489746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2134190"/>
            <a:ext cx="2633070" cy="2589620"/>
          </a:xfrm>
          <a:prstGeom prst="rect">
            <a:avLst/>
          </a:prstGeom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id="{F5D0E879-0C47-F549-A735-C9501D892B27}"/>
              </a:ext>
            </a:extLst>
          </p:cNvPr>
          <p:cNvSpPr/>
          <p:nvPr/>
        </p:nvSpPr>
        <p:spPr>
          <a:xfrm>
            <a:off x="4210711" y="3269994"/>
            <a:ext cx="362133" cy="288032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14747A65-F192-2D49-B3C4-4519DFDA7354}"/>
              </a:ext>
            </a:extLst>
          </p:cNvPr>
          <p:cNvSpPr/>
          <p:nvPr/>
        </p:nvSpPr>
        <p:spPr>
          <a:xfrm>
            <a:off x="7084718" y="3269994"/>
            <a:ext cx="362133" cy="288032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09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F82DC5F-836F-F840-9821-9C4762585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6D97F3-25B5-CF4E-8A90-666429B0D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4"/>
            <a:ext cx="10972800" cy="1143000"/>
          </a:xfrm>
        </p:spPr>
        <p:txBody>
          <a:bodyPr>
            <a:norm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定标高光度红巨星的</a:t>
            </a:r>
            <a:r>
              <a:rPr lang="zh-CN" altLang="en-GB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星震学</a:t>
            </a:r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测距（</a:t>
            </a:r>
            <a:r>
              <a:rPr lang="en-GB" altLang="zh-CN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LMC</a:t>
            </a:r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）</a:t>
            </a:r>
            <a:endParaRPr lang="en-US" sz="40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6396BE-860C-9044-AC33-1C00D65F9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031F34-C004-4248-A1B2-B70B5DF77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42810E-27FC-3F40-8679-4B12DC3E3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26</a:t>
            </a:fld>
            <a:endParaRPr lang="zh-CN" alt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47E7E6-60FE-874D-8E20-71FFF0D44E36}"/>
              </a:ext>
            </a:extLst>
          </p:cNvPr>
          <p:cNvSpPr/>
          <p:nvPr/>
        </p:nvSpPr>
        <p:spPr>
          <a:xfrm>
            <a:off x="1939042" y="6016111"/>
            <a:ext cx="7964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chemeClr val="bg1"/>
                </a:solidFill>
              </a:rPr>
              <a:t>Using OGLE LPVs to calibrate seismology-based Magnitude (</a:t>
            </a:r>
            <a:r>
              <a:rPr lang="en-GB" u="sng" dirty="0" err="1">
                <a:solidFill>
                  <a:schemeClr val="bg1"/>
                </a:solidFill>
              </a:rPr>
              <a:t>Xiong</a:t>
            </a:r>
            <a:r>
              <a:rPr lang="en-GB" u="sng" dirty="0">
                <a:solidFill>
                  <a:schemeClr val="bg1"/>
                </a:solidFill>
              </a:rPr>
              <a:t>, Li, Yu, in prep.)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1917D5-2860-1B4F-A724-54BB482F3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150"/>
          <a:stretch/>
        </p:blipFill>
        <p:spPr>
          <a:xfrm>
            <a:off x="1776408" y="1276452"/>
            <a:ext cx="8156539" cy="4653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E0BB04-4F64-4B4C-84CC-BEC5CE2CAF93}"/>
              </a:ext>
            </a:extLst>
          </p:cNvPr>
          <p:cNvSpPr txBox="1"/>
          <p:nvPr/>
        </p:nvSpPr>
        <p:spPr>
          <a:xfrm>
            <a:off x="4781932" y="2653755"/>
            <a:ext cx="54938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</a:t>
            </a:r>
            <a:r>
              <a:rPr lang="en-US" sz="2800" b="1" baseline="-25000" dirty="0">
                <a:solidFill>
                  <a:srgbClr val="FF0000"/>
                </a:solidFill>
              </a:rPr>
              <a:t>k</a:t>
            </a:r>
            <a:r>
              <a:rPr lang="en-US" sz="2800" b="1" dirty="0">
                <a:solidFill>
                  <a:srgbClr val="FF0000"/>
                </a:solidFill>
              </a:rPr>
              <a:t> – </a:t>
            </a:r>
            <a:r>
              <a:rPr lang="en-US" sz="2800" b="1" i="1" dirty="0" err="1">
                <a:solidFill>
                  <a:srgbClr val="FF0000"/>
                </a:solidFill>
              </a:rPr>
              <a:t>ν</a:t>
            </a:r>
            <a:r>
              <a:rPr lang="en-US" sz="2800" b="1" baseline="-25000" dirty="0" err="1">
                <a:solidFill>
                  <a:srgbClr val="FF0000"/>
                </a:solidFill>
              </a:rPr>
              <a:t>max</a:t>
            </a:r>
            <a:r>
              <a:rPr lang="en-US" sz="2800" b="1" baseline="-25000" dirty="0">
                <a:solidFill>
                  <a:srgbClr val="FF0000"/>
                </a:solidFill>
              </a:rPr>
              <a:t>  </a:t>
            </a:r>
            <a:r>
              <a:rPr lang="en-US" sz="2800" b="1" dirty="0">
                <a:solidFill>
                  <a:srgbClr val="FF0000"/>
                </a:solidFill>
              </a:rPr>
              <a:t>Relation</a:t>
            </a:r>
            <a:r>
              <a:rPr lang="en-GB" sz="2800" b="1" dirty="0">
                <a:solidFill>
                  <a:srgbClr val="FF0000"/>
                </a:solidFill>
              </a:rPr>
              <a:t>(</a:t>
            </a:r>
            <a:r>
              <a:rPr lang="en-GB" sz="2800" b="1" dirty="0" err="1">
                <a:solidFill>
                  <a:srgbClr val="FF0000"/>
                </a:solidFill>
              </a:rPr>
              <a:t>σ</a:t>
            </a:r>
            <a:r>
              <a:rPr lang="en-US" altLang="zh-CN" sz="2800" b="1" baseline="-25000" dirty="0">
                <a:solidFill>
                  <a:srgbClr val="FF0000"/>
                </a:solidFill>
              </a:rPr>
              <a:t>95</a:t>
            </a:r>
            <a:r>
              <a:rPr lang="en-GB" sz="2800" b="1" dirty="0">
                <a:solidFill>
                  <a:srgbClr val="FF0000"/>
                </a:solidFill>
              </a:rPr>
              <a:t> ~0.</a:t>
            </a:r>
            <a:r>
              <a:rPr lang="en-US" altLang="zh-CN" sz="2800" b="1" dirty="0">
                <a:solidFill>
                  <a:srgbClr val="FF0000"/>
                </a:solidFill>
              </a:rPr>
              <a:t>25</a:t>
            </a:r>
            <a:r>
              <a:rPr lang="en-GB" sz="2800" b="1" dirty="0">
                <a:solidFill>
                  <a:srgbClr val="FF0000"/>
                </a:solidFill>
              </a:rPr>
              <a:t>mag)</a:t>
            </a:r>
            <a:endParaRPr lang="en-US" sz="2800" dirty="0"/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D0C7DB-B987-B943-B523-0FFEEB27F502}"/>
              </a:ext>
            </a:extLst>
          </p:cNvPr>
          <p:cNvSpPr txBox="1"/>
          <p:nvPr/>
        </p:nvSpPr>
        <p:spPr>
          <a:xfrm>
            <a:off x="5180046" y="4982094"/>
            <a:ext cx="5288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</a:t>
            </a:r>
            <a:r>
              <a:rPr lang="en-US" sz="2800" b="1" baseline="-25000" dirty="0">
                <a:solidFill>
                  <a:srgbClr val="FF0000"/>
                </a:solidFill>
              </a:rPr>
              <a:t>k</a:t>
            </a:r>
            <a:r>
              <a:rPr lang="en-US" sz="2800" b="1" dirty="0">
                <a:solidFill>
                  <a:srgbClr val="FF0000"/>
                </a:solidFill>
              </a:rPr>
              <a:t> – 𝜟</a:t>
            </a:r>
            <a:r>
              <a:rPr lang="en-US" sz="2800" b="1" i="1" dirty="0" err="1">
                <a:solidFill>
                  <a:srgbClr val="FF0000"/>
                </a:solidFill>
              </a:rPr>
              <a:t>ν</a:t>
            </a:r>
            <a:r>
              <a:rPr lang="en-US" sz="2800" b="1" baseline="-25000" dirty="0">
                <a:solidFill>
                  <a:srgbClr val="FF0000"/>
                </a:solidFill>
              </a:rPr>
              <a:t>  </a:t>
            </a:r>
            <a:r>
              <a:rPr lang="en-US" sz="2800" b="1" dirty="0">
                <a:solidFill>
                  <a:srgbClr val="FF0000"/>
                </a:solidFill>
              </a:rPr>
              <a:t>Relation</a:t>
            </a:r>
            <a:r>
              <a:rPr lang="en-GB" sz="2800" b="1" dirty="0">
                <a:solidFill>
                  <a:srgbClr val="FF0000"/>
                </a:solidFill>
              </a:rPr>
              <a:t>(</a:t>
            </a:r>
            <a:r>
              <a:rPr lang="en-GB" sz="2800" b="1" dirty="0" err="1">
                <a:solidFill>
                  <a:srgbClr val="FF0000"/>
                </a:solidFill>
              </a:rPr>
              <a:t>σ</a:t>
            </a:r>
            <a:r>
              <a:rPr lang="en-US" altLang="zh-CN" sz="2800" b="1" baseline="-25000" dirty="0">
                <a:solidFill>
                  <a:srgbClr val="FF0000"/>
                </a:solidFill>
              </a:rPr>
              <a:t>95</a:t>
            </a:r>
            <a:r>
              <a:rPr lang="en-GB" sz="2800" b="1" dirty="0">
                <a:solidFill>
                  <a:srgbClr val="FF0000"/>
                </a:solidFill>
              </a:rPr>
              <a:t> ~0.</a:t>
            </a:r>
            <a:r>
              <a:rPr lang="en-US" altLang="zh-CN" sz="2800" b="1" dirty="0">
                <a:solidFill>
                  <a:srgbClr val="FF0000"/>
                </a:solidFill>
              </a:rPr>
              <a:t>3</a:t>
            </a:r>
            <a:r>
              <a:rPr lang="en-GB" sz="2800" b="1" dirty="0">
                <a:solidFill>
                  <a:srgbClr val="FF0000"/>
                </a:solidFill>
              </a:rPr>
              <a:t>mag)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41748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B04D1C-5746-5F43-99BF-347CCC2AB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4AFAB8-F644-3D44-96E5-EBFF8A40B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77629"/>
            <a:ext cx="10972800" cy="1143000"/>
          </a:xfrm>
        </p:spPr>
        <p:txBody>
          <a:bodyPr/>
          <a:lstStyle/>
          <a:p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星震学样本的的应用前景</a:t>
            </a:r>
            <a:endParaRPr lang="en-US" sz="40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676416-B6F9-9141-9853-C7D0F0FDF060}"/>
              </a:ext>
            </a:extLst>
          </p:cNvPr>
          <p:cNvSpPr txBox="1"/>
          <p:nvPr/>
        </p:nvSpPr>
        <p:spPr>
          <a:xfrm>
            <a:off x="755502" y="1185705"/>
            <a:ext cx="1117604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CN" altLang="en-US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作为训练样本提高大样本恒星数据的参数精度</a:t>
            </a:r>
            <a:endParaRPr lang="en-GB" sz="2400" b="1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zh-CN" altLang="en-US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     </a:t>
            </a:r>
            <a:r>
              <a:rPr lang="zh-CN" altLang="en-US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星震学年龄</a:t>
            </a:r>
            <a:r>
              <a:rPr lang="en-GB" altLang="zh-CN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(10-20%)</a:t>
            </a:r>
            <a:r>
              <a:rPr lang="zh-CN" altLang="en-US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 </a:t>
            </a:r>
            <a:r>
              <a:rPr lang="en-US" altLang="zh-CN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-&gt; </a:t>
            </a:r>
            <a:r>
              <a:rPr lang="zh-CN" altLang="en-US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多维度恒星大数据 </a:t>
            </a:r>
            <a:r>
              <a:rPr lang="en-US" altLang="zh-CN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-&gt;</a:t>
            </a:r>
            <a:r>
              <a:rPr lang="zh-CN" altLang="en-US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 获得大样本恒星年龄</a:t>
            </a:r>
            <a:endParaRPr lang="en-GB" altLang="zh-CN" sz="2400" b="1" dirty="0">
              <a:solidFill>
                <a:srgbClr val="FFC000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zh-CN" altLang="en-US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     星震学</a:t>
            </a:r>
            <a:r>
              <a:rPr lang="en-US" altLang="zh-CN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log g (0.005 </a:t>
            </a:r>
            <a:r>
              <a:rPr lang="en-US" altLang="zh-CN" sz="2400" b="1" dirty="0" err="1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dex</a:t>
            </a:r>
            <a:r>
              <a:rPr lang="en-US" altLang="zh-CN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) -&gt;</a:t>
            </a:r>
            <a:r>
              <a:rPr lang="zh-CN" altLang="en-US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 光谱数据 </a:t>
            </a:r>
            <a:r>
              <a:rPr lang="en-GB" altLang="zh-CN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-&gt; </a:t>
            </a:r>
            <a:r>
              <a:rPr lang="zh-CN" altLang="en-GB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提高光谱</a:t>
            </a:r>
            <a:r>
              <a:rPr lang="en-US" altLang="zh-CN" sz="2400" b="1" dirty="0" err="1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loggg</a:t>
            </a:r>
            <a:r>
              <a:rPr lang="zh-CN" altLang="en-US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和相关参数</a:t>
            </a:r>
            <a:endParaRPr lang="en-GB" sz="2400" b="1" dirty="0">
              <a:solidFill>
                <a:srgbClr val="FFC000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pPr marL="342900" indent="-342900">
              <a:buAutoNum type="arabicPeriod"/>
            </a:pPr>
            <a:endParaRPr lang="en-GB" sz="2400" b="1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en-US" altLang="zh-CN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2.</a:t>
            </a:r>
            <a:r>
              <a:rPr lang="zh-CN" altLang="en-US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 </a:t>
            </a:r>
            <a:r>
              <a:rPr lang="zh-CN" altLang="en-GB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有效温度</a:t>
            </a:r>
            <a:r>
              <a:rPr lang="zh-CN" altLang="en-US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检验</a:t>
            </a:r>
            <a:endParaRPr lang="en-GB" altLang="zh-CN" sz="2400" b="1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zh-CN" altLang="en-US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     </a:t>
            </a:r>
            <a:r>
              <a:rPr lang="zh-CN" altLang="en-US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星震学半径</a:t>
            </a:r>
            <a:r>
              <a:rPr lang="en-GB" altLang="zh-CN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(1 -2%) + Gaia Parallax  </a:t>
            </a:r>
            <a:r>
              <a:rPr lang="en-US" altLang="zh-CN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-&gt; </a:t>
            </a:r>
            <a:r>
              <a:rPr lang="zh-CN" altLang="en-US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检验测光有效温度</a:t>
            </a:r>
            <a:endParaRPr lang="en-GB" altLang="zh-CN" sz="2400" b="1" dirty="0">
              <a:solidFill>
                <a:srgbClr val="FFC000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endParaRPr lang="en-GB" altLang="zh-CN" sz="2400" b="1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en-US" altLang="zh-CN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3.</a:t>
            </a:r>
            <a:r>
              <a:rPr lang="zh-CN" altLang="en-US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 直接限制银河系形成</a:t>
            </a:r>
            <a:r>
              <a:rPr lang="en-US" altLang="zh-CN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/</a:t>
            </a:r>
            <a:r>
              <a:rPr lang="zh-CN" altLang="en-US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演化的重要时间节点，质量分布函数</a:t>
            </a:r>
            <a:endParaRPr lang="en-GB" sz="2400" b="1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zh-CN" altLang="en-US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    </a:t>
            </a:r>
            <a:r>
              <a:rPr lang="en-US" altLang="zh-CN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 </a:t>
            </a:r>
            <a:r>
              <a:rPr lang="zh-CN" altLang="en-US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星震学年龄</a:t>
            </a:r>
            <a:r>
              <a:rPr lang="en-GB" altLang="zh-CN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(10-20%)</a:t>
            </a:r>
            <a:r>
              <a:rPr lang="zh-CN" altLang="en-US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，</a:t>
            </a:r>
            <a:r>
              <a:rPr lang="zh-CN" altLang="en-GB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星震学</a:t>
            </a:r>
            <a:r>
              <a:rPr lang="zh-CN" altLang="en-US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质量</a:t>
            </a:r>
            <a:r>
              <a:rPr lang="en-GB" altLang="zh-CN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(3–5%)</a:t>
            </a:r>
          </a:p>
          <a:p>
            <a:endParaRPr lang="en-US" altLang="zh-CN" sz="2400" b="1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en-US" altLang="zh-CN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4.</a:t>
            </a:r>
            <a:r>
              <a:rPr lang="zh-CN" altLang="en-US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 星震学测距（</a:t>
            </a:r>
            <a:r>
              <a:rPr lang="en-US" altLang="zh-CN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RG</a:t>
            </a:r>
            <a:r>
              <a:rPr lang="en-GB" altLang="zh-CN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/</a:t>
            </a:r>
            <a:r>
              <a:rPr lang="en-US" altLang="zh-CN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LPV</a:t>
            </a:r>
            <a:r>
              <a:rPr lang="zh-CN" altLang="en-US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） </a:t>
            </a:r>
            <a:endParaRPr lang="en-GB" altLang="zh-CN" sz="2400" b="1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zh-CN" altLang="en-US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    星震学光度 </a:t>
            </a:r>
            <a:r>
              <a:rPr lang="en-US" altLang="zh-CN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-&gt; </a:t>
            </a:r>
            <a:r>
              <a:rPr lang="zh-CN" altLang="en-US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绝对星等</a:t>
            </a:r>
            <a:r>
              <a:rPr lang="en-US" altLang="zh-CN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 -&gt; </a:t>
            </a:r>
            <a:r>
              <a:rPr lang="zh-CN" altLang="en-US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测量恒星距离（最远可达</a:t>
            </a:r>
            <a:r>
              <a:rPr lang="en-US" altLang="zh-CN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20–50</a:t>
            </a:r>
            <a:r>
              <a:rPr lang="zh-CN" altLang="en-US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 </a:t>
            </a:r>
            <a:r>
              <a:rPr lang="en-US" altLang="zh-CN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kpc</a:t>
            </a:r>
            <a:r>
              <a:rPr lang="zh-CN" altLang="en-US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的）</a:t>
            </a:r>
            <a:endParaRPr lang="en-GB" sz="2400" b="1" dirty="0">
              <a:solidFill>
                <a:srgbClr val="FFC000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72CFEC0-AB74-C344-8B0B-96937094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1C314FD-E65B-8843-90F8-FE4199B5C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C7344FE-62A7-2F41-9244-63388844E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353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3406DF-9B54-4F69-2452-856F81B84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265DF2-0FB6-7624-3404-01641C6D8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996952"/>
            <a:ext cx="10972800" cy="1143000"/>
          </a:xfrm>
        </p:spPr>
        <p:txBody>
          <a:bodyPr>
            <a:normAutofit/>
          </a:bodyPr>
          <a:lstStyle/>
          <a:p>
            <a:r>
              <a:rPr lang="zh-CN" altLang="en-US" sz="54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谢谢</a:t>
            </a:r>
            <a:endParaRPr lang="en-US" sz="54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CFF3F3-213B-184E-8C83-B41F43E88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8AFCC-F557-114A-BB5A-143F21223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05C9A-BF3E-C845-830F-02843BAC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917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D5E34-100A-A044-A8B4-C395A4BB2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28F18-B298-4741-A825-F970C3613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DCD0C-30BA-EC48-B5A8-BAAFF4A5C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74E7EE-624C-9F48-BDD4-3D9811C0D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787B1F-DB63-1B46-AF28-EAAF2336C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90A277-0936-4D40-8A76-585A7DF88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587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BE8F72-3D54-1A4B-8EA6-729CE19BC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A1C473-03EB-96B5-5D9D-7F45238B1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038" y="842033"/>
            <a:ext cx="5983123" cy="5822502"/>
          </a:xfrm>
          <a:prstGeom prst="rect">
            <a:avLst/>
          </a:prstGeom>
        </p:spPr>
      </p:pic>
      <p:sp>
        <p:nvSpPr>
          <p:cNvPr id="146" name="TextShape 1"/>
          <p:cNvSpPr txBox="1"/>
          <p:nvPr/>
        </p:nvSpPr>
        <p:spPr>
          <a:xfrm>
            <a:off x="1055440" y="-171400"/>
            <a:ext cx="9583522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+mj-cs"/>
              </a:rPr>
              <a:t>发生在小</a:t>
            </a:r>
            <a:r>
              <a:rPr lang="en-GB" altLang="zh-CN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+mj-cs"/>
              </a:rPr>
              <a:t>/</a:t>
            </a:r>
            <a:r>
              <a:rPr lang="zh-CN" altLang="en-GB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+mj-cs"/>
              </a:rPr>
              <a:t>中</a:t>
            </a:r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+mj-cs"/>
              </a:rPr>
              <a:t>等质量恒星上的</a:t>
            </a:r>
            <a:r>
              <a:rPr lang="zh-CN" altLang="en-GB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+mj-cs"/>
              </a:rPr>
              <a:t>类太阳</a:t>
            </a:r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+mj-cs"/>
              </a:rPr>
              <a:t>振动</a:t>
            </a:r>
          </a:p>
        </p:txBody>
      </p:sp>
      <p:sp>
        <p:nvSpPr>
          <p:cNvPr id="5" name="矩形 4"/>
          <p:cNvSpPr/>
          <p:nvPr/>
        </p:nvSpPr>
        <p:spPr>
          <a:xfrm>
            <a:off x="7650163" y="5464206"/>
            <a:ext cx="2857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Regions in the HR diagram where oscillating stars are observed. (By J. Christensen-</a:t>
            </a:r>
            <a:r>
              <a:rPr lang="en-US" dirty="0" err="1">
                <a:solidFill>
                  <a:schemeClr val="bg1"/>
                </a:solidFill>
              </a:rPr>
              <a:t>Dalsgaard</a:t>
            </a:r>
            <a:r>
              <a:rPr lang="en-US" dirty="0">
                <a:solidFill>
                  <a:schemeClr val="bg1"/>
                </a:solidFill>
              </a:rPr>
              <a:t>)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0497CB15-993B-278D-E22B-B1D0361C27C8}"/>
              </a:ext>
            </a:extLst>
          </p:cNvPr>
          <p:cNvSpPr/>
          <p:nvPr/>
        </p:nvSpPr>
        <p:spPr>
          <a:xfrm>
            <a:off x="7536161" y="946760"/>
            <a:ext cx="2958787" cy="4122284"/>
          </a:xfrm>
          <a:prstGeom prst="wedgeRoundRectCallout">
            <a:avLst>
              <a:gd name="adj1" fmla="val -103567"/>
              <a:gd name="adj2" fmla="val 2625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err="1">
                <a:latin typeface="STZhongsong" panose="02010600040101010101" pitchFamily="2" charset="-122"/>
                <a:ea typeface="STZhongsong" panose="02010600040101010101" pitchFamily="2" charset="-122"/>
                <a:cs typeface="Apple Chancery" panose="03020702040506060504" pitchFamily="66" charset="-79"/>
              </a:rPr>
              <a:t>类太阳振动</a:t>
            </a:r>
            <a:r>
              <a:rPr lang="zh-CN" altLang="en-US" sz="2000" b="1" dirty="0">
                <a:latin typeface="STZhongsong" panose="02010600040101010101" pitchFamily="2" charset="-122"/>
                <a:ea typeface="STZhongsong" panose="02010600040101010101" pitchFamily="2" charset="-122"/>
                <a:cs typeface="Apple Chancery" panose="03020702040506060504" pitchFamily="66" charset="-79"/>
              </a:rPr>
              <a:t>恒星样本</a:t>
            </a:r>
            <a:endParaRPr lang="en-US" sz="2000" b="1" dirty="0">
              <a:latin typeface="STZhongsong" panose="02010600040101010101" pitchFamily="2" charset="-122"/>
              <a:ea typeface="STZhongsong" panose="02010600040101010101" pitchFamily="2" charset="-122"/>
              <a:cs typeface="Apple Chancery" panose="03020702040506060504" pitchFamily="66" charset="-79"/>
            </a:endParaRPr>
          </a:p>
          <a:p>
            <a:r>
              <a:rPr lang="zh-CN" altLang="en-US" sz="2000" dirty="0">
                <a:latin typeface="STZhongsong" panose="02010600040101010101" pitchFamily="2" charset="-122"/>
                <a:ea typeface="STZhongsong" panose="02010600040101010101" pitchFamily="2" charset="-122"/>
              </a:rPr>
              <a:t> </a:t>
            </a:r>
            <a:endParaRPr lang="en-GB" altLang="zh-CN" sz="2000" dirty="0"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zh-CN" altLang="en-US" sz="2000" dirty="0">
                <a:latin typeface="STZhongsong" panose="02010600040101010101" pitchFamily="2" charset="-122"/>
                <a:ea typeface="STZhongsong" panose="02010600040101010101" pitchFamily="2" charset="-122"/>
              </a:rPr>
              <a:t>振幅范围</a:t>
            </a:r>
            <a:r>
              <a:rPr lang="en-US" altLang="zh-CN" sz="2000" dirty="0">
                <a:latin typeface="STZhongsong" panose="02010600040101010101" pitchFamily="2" charset="-122"/>
                <a:ea typeface="STZhongsong" panose="02010600040101010101" pitchFamily="2" charset="-122"/>
              </a:rPr>
              <a:t>:</a:t>
            </a:r>
            <a:r>
              <a:rPr lang="zh-CN" altLang="en-US" sz="2000" dirty="0">
                <a:latin typeface="STZhongsong" panose="02010600040101010101" pitchFamily="2" charset="-122"/>
                <a:ea typeface="STZhongsong" panose="02010600040101010101" pitchFamily="2" charset="-122"/>
              </a:rPr>
              <a:t> </a:t>
            </a:r>
            <a:endParaRPr lang="en-GB" altLang="zh-CN" sz="2000" dirty="0"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en-US" altLang="zh-CN" sz="2000" dirty="0">
                <a:latin typeface="STZhongsong" panose="02010600040101010101" pitchFamily="2" charset="-122"/>
                <a:ea typeface="STZhongsong" panose="02010600040101010101" pitchFamily="2" charset="-122"/>
              </a:rPr>
              <a:t>1ppm</a:t>
            </a:r>
            <a:r>
              <a:rPr lang="zh-CN" altLang="en-US" sz="2000" dirty="0">
                <a:latin typeface="STZhongsong" panose="02010600040101010101" pitchFamily="2" charset="-122"/>
                <a:ea typeface="STZhongsong" panose="02010600040101010101" pitchFamily="2" charset="-122"/>
              </a:rPr>
              <a:t> </a:t>
            </a:r>
            <a:r>
              <a:rPr lang="en-US" altLang="zh-CN" sz="2000" dirty="0">
                <a:latin typeface="STZhongsong" panose="02010600040101010101" pitchFamily="2" charset="-122"/>
                <a:ea typeface="STZhongsong" panose="02010600040101010101" pitchFamily="2" charset="-122"/>
              </a:rPr>
              <a:t>–</a:t>
            </a:r>
            <a:r>
              <a:rPr lang="zh-CN" altLang="en-US" sz="2000" dirty="0">
                <a:latin typeface="STZhongsong" panose="02010600040101010101" pitchFamily="2" charset="-122"/>
                <a:ea typeface="STZhongsong" panose="02010600040101010101" pitchFamily="2" charset="-122"/>
              </a:rPr>
              <a:t> </a:t>
            </a:r>
            <a:r>
              <a:rPr lang="en-US" altLang="zh-CN" sz="2000" dirty="0">
                <a:latin typeface="STZhongsong" panose="02010600040101010101" pitchFamily="2" charset="-122"/>
                <a:ea typeface="STZhongsong" panose="02010600040101010101" pitchFamily="2" charset="-122"/>
              </a:rPr>
              <a:t>10000ppm</a:t>
            </a:r>
          </a:p>
          <a:p>
            <a:endParaRPr lang="en-US" sz="2000" dirty="0"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en-US" sz="2000" dirty="0" err="1">
                <a:latin typeface="STZhongsong" panose="02010600040101010101" pitchFamily="2" charset="-122"/>
                <a:ea typeface="STZhongsong" panose="02010600040101010101" pitchFamily="2" charset="-122"/>
              </a:rPr>
              <a:t>振动频率</a:t>
            </a:r>
            <a:r>
              <a:rPr lang="zh-CN" altLang="en-US" sz="2000" dirty="0">
                <a:latin typeface="STZhongsong" panose="02010600040101010101" pitchFamily="2" charset="-122"/>
                <a:ea typeface="STZhongsong" panose="02010600040101010101" pitchFamily="2" charset="-122"/>
              </a:rPr>
              <a:t>：</a:t>
            </a:r>
            <a:endParaRPr lang="en-US" altLang="zh-CN" sz="2000" dirty="0"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en-US" altLang="zh-CN" sz="2000" dirty="0">
                <a:latin typeface="STZhongsong" panose="02010600040101010101" pitchFamily="2" charset="-122"/>
                <a:ea typeface="STZhongsong" panose="02010600040101010101" pitchFamily="2" charset="-122"/>
              </a:rPr>
              <a:t>1</a:t>
            </a:r>
            <a:r>
              <a:rPr lang="zh-CN" altLang="en-US" sz="2000" dirty="0">
                <a:latin typeface="STZhongsong" panose="02010600040101010101" pitchFamily="2" charset="-122"/>
                <a:ea typeface="STZhongsong" panose="02010600040101010101" pitchFamily="2" charset="-122"/>
              </a:rPr>
              <a:t> </a:t>
            </a:r>
            <a:r>
              <a:rPr lang="en-US" altLang="zh-CN" sz="2000" dirty="0">
                <a:latin typeface="STZhongsong" panose="02010600040101010101" pitchFamily="2" charset="-122"/>
                <a:ea typeface="STZhongsong" panose="02010600040101010101" pitchFamily="2" charset="-122"/>
              </a:rPr>
              <a:t>–100000</a:t>
            </a:r>
            <a:r>
              <a:rPr lang="zh-CN" altLang="en-US" sz="2000" dirty="0">
                <a:latin typeface="STZhongsong" panose="02010600040101010101" pitchFamily="2" charset="-122"/>
                <a:ea typeface="STZhongsong" panose="02010600040101010101" pitchFamily="2" charset="-122"/>
              </a:rPr>
              <a:t> </a:t>
            </a:r>
            <a:r>
              <a:rPr lang="en-US" altLang="zh-CN" sz="2000" dirty="0" err="1">
                <a:latin typeface="STZhongsong" panose="02010600040101010101" pitchFamily="2" charset="-122"/>
                <a:ea typeface="STZhongsong" panose="02010600040101010101" pitchFamily="2" charset="-122"/>
              </a:rPr>
              <a:t>microHz</a:t>
            </a:r>
            <a:endParaRPr lang="en-US" altLang="zh-CN" sz="2000" dirty="0"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endParaRPr lang="en-US" sz="2000" dirty="0"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zh-CN" altLang="en-US" sz="2000" dirty="0">
                <a:latin typeface="STZhongsong" panose="02010600040101010101" pitchFamily="2" charset="-122"/>
                <a:ea typeface="STZhongsong" panose="02010600040101010101" pitchFamily="2" charset="-122"/>
              </a:rPr>
              <a:t>质量范围：</a:t>
            </a:r>
            <a:endParaRPr lang="en-GB" altLang="zh-CN" sz="2000" dirty="0"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zh-CN" altLang="en-US" sz="2000" dirty="0">
                <a:latin typeface="STZhongsong" panose="02010600040101010101" pitchFamily="2" charset="-122"/>
                <a:ea typeface="STZhongsong" panose="02010600040101010101" pitchFamily="2" charset="-122"/>
              </a:rPr>
              <a:t>主序：</a:t>
            </a:r>
            <a:r>
              <a:rPr lang="en-US" altLang="zh-CN" sz="2000" dirty="0">
                <a:latin typeface="STZhongsong" panose="02010600040101010101" pitchFamily="2" charset="-122"/>
                <a:ea typeface="STZhongsong" panose="02010600040101010101" pitchFamily="2" charset="-122"/>
              </a:rPr>
              <a:t>&lt; ~1.4</a:t>
            </a:r>
            <a:r>
              <a:rPr lang="en-US" sz="2000" dirty="0">
                <a:latin typeface="STZhongsong" panose="02010600040101010101" pitchFamily="2" charset="-122"/>
                <a:ea typeface="STZhongsong" panose="02010600040101010101" pitchFamily="2" charset="-122"/>
              </a:rPr>
              <a:t>M</a:t>
            </a:r>
            <a:r>
              <a:rPr lang="en-US" sz="2000" baseline="-25000" dirty="0">
                <a:latin typeface="STZhongsong" panose="02010600040101010101" pitchFamily="2" charset="-122"/>
                <a:ea typeface="STZhongsong" panose="02010600040101010101" pitchFamily="2" charset="-122"/>
              </a:rPr>
              <a:t>☉</a:t>
            </a:r>
            <a:endParaRPr lang="en-US" sz="2000" dirty="0"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zh-CN" altLang="en-US" sz="2000" dirty="0">
                <a:latin typeface="STZhongsong" panose="02010600040101010101" pitchFamily="2" charset="-122"/>
                <a:ea typeface="STZhongsong" panose="02010600040101010101" pitchFamily="2" charset="-122"/>
              </a:rPr>
              <a:t>巨星：</a:t>
            </a:r>
            <a:r>
              <a:rPr lang="en-US" altLang="zh-CN" sz="2000" dirty="0">
                <a:latin typeface="STZhongsong" panose="02010600040101010101" pitchFamily="2" charset="-122"/>
                <a:ea typeface="STZhongsong" panose="02010600040101010101" pitchFamily="2" charset="-122"/>
              </a:rPr>
              <a:t>&lt; ~5</a:t>
            </a:r>
            <a:r>
              <a:rPr lang="en-US" sz="2000" dirty="0">
                <a:latin typeface="STZhongsong" panose="02010600040101010101" pitchFamily="2" charset="-122"/>
                <a:ea typeface="STZhongsong" panose="02010600040101010101" pitchFamily="2" charset="-122"/>
              </a:rPr>
              <a:t>M</a:t>
            </a:r>
            <a:r>
              <a:rPr lang="en-US" sz="2000" baseline="-25000" dirty="0">
                <a:latin typeface="STZhongsong" panose="02010600040101010101" pitchFamily="2" charset="-122"/>
                <a:ea typeface="STZhongsong" panose="02010600040101010101" pitchFamily="2" charset="-122"/>
              </a:rPr>
              <a:t>☉</a:t>
            </a:r>
            <a:endParaRPr lang="en-US" sz="2000" dirty="0"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06E48-0047-A34B-9262-36DF6E273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0D3A8-C0D8-D14A-ABFE-165F0F21E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28BCAD-74D8-454D-A6CE-8B0E4E793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682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933D4F-FF6A-964B-BD03-E98CAAA26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</p:spPr>
      </p:pic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495600" y="405749"/>
            <a:ext cx="81369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+mj-cs"/>
              </a:rPr>
              <a:t>“星震”是</a:t>
            </a:r>
            <a:r>
              <a:rPr lang="en-US" altLang="zh-CN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Breathing</a:t>
            </a:r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+mj-cs"/>
              </a:rPr>
              <a:t> </a:t>
            </a:r>
            <a:r>
              <a:rPr lang="en-US" altLang="zh-CN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+mj-cs"/>
              </a:rPr>
              <a:t>/</a:t>
            </a:r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+mj-cs"/>
              </a:rPr>
              <a:t>径向振动</a:t>
            </a:r>
            <a:endParaRPr lang="en-GB" altLang="zh-CN" sz="40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  <a:cs typeface="+mj-cs"/>
            </a:endParaRPr>
          </a:p>
        </p:txBody>
      </p:sp>
      <p:pic>
        <p:nvPicPr>
          <p:cNvPr id="8195" name="Picture 3" descr="AF-Cy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5720" y="1412776"/>
            <a:ext cx="4823452" cy="482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418175" y="1844825"/>
            <a:ext cx="8178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ℓ=0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F83D0A-3612-9F4D-B2F2-17B60AC3E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204425-B0A5-AF41-B8CC-9B8E00EC4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8341E4-D77F-C040-86FC-D7D0FB8B0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20924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7683BF-6696-25BC-1FB8-CAA64C316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</p:spPr>
      </p:pic>
      <p:pic>
        <p:nvPicPr>
          <p:cNvPr id="945154" name="Picture 2" descr="l1m0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710879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253278" y="1990800"/>
            <a:ext cx="17091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ℓ=1 (dipole)</a:t>
            </a:r>
          </a:p>
        </p:txBody>
      </p:sp>
      <p:pic>
        <p:nvPicPr>
          <p:cNvPr id="945158" name="Picture 6" descr="l2m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681064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4742791" y="2007424"/>
            <a:ext cx="24016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ℓ= 2 (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</a:rPr>
              <a:t>quadrupole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945161" name="Picture 9" descr="l3m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5892" y="2603863"/>
            <a:ext cx="2841625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7848601" y="1995265"/>
            <a:ext cx="20762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ℓ= 3 (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</a:rPr>
              <a:t>octupole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2253279" y="399974"/>
            <a:ext cx="76715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+mj-cs"/>
              </a:rPr>
              <a:t>星震也是</a:t>
            </a:r>
            <a:r>
              <a:rPr lang="en-US" altLang="zh-CN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+mj-cs"/>
              </a:rPr>
              <a:t>Dancing</a:t>
            </a:r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+mj-cs"/>
              </a:rPr>
              <a:t>（非</a:t>
            </a:r>
            <a:r>
              <a:rPr lang="zh-CN" altLang="en-GB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+mj-cs"/>
              </a:rPr>
              <a:t>径向</a:t>
            </a:r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+mj-cs"/>
              </a:rPr>
              <a:t>振动）</a:t>
            </a:r>
            <a:endParaRPr lang="en-GB" altLang="zh-CN" sz="40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  <a:cs typeface="+mj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05200" y="5466710"/>
            <a:ext cx="5257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</a:rPr>
              <a:t>http://www.physics.usyd.edu.au/~bedding/animations/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845D64-7691-C045-9AC6-8C4D35926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620865-1E16-CF45-8B1F-98EDA3EA5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AA6000-F277-8D49-9718-D3BF3E86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29588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2EFB00C-2BA5-CC46-9BF5-0C9DB184B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E59584BE-2F60-467B-BCB0-DE33F77DCFA7}"/>
              </a:ext>
            </a:extLst>
          </p:cNvPr>
          <p:cNvSpPr txBox="1">
            <a:spLocks/>
          </p:cNvSpPr>
          <p:nvPr/>
        </p:nvSpPr>
        <p:spPr>
          <a:xfrm>
            <a:off x="3006626" y="1170967"/>
            <a:ext cx="6283052" cy="56740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3000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79F7377A-11EC-4DAB-8BFF-5014BA992A90}"/>
              </a:ext>
            </a:extLst>
          </p:cNvPr>
          <p:cNvSpPr txBox="1">
            <a:spLocks/>
          </p:cNvSpPr>
          <p:nvPr/>
        </p:nvSpPr>
        <p:spPr>
          <a:xfrm>
            <a:off x="2027549" y="297365"/>
            <a:ext cx="8136903" cy="1571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振动模式主要有声波和重力波</a:t>
            </a:r>
            <a:endParaRPr lang="en-GB" altLang="zh-CN" sz="40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（对应</a:t>
            </a:r>
            <a:r>
              <a:rPr lang="en-US" altLang="zh-CN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p</a:t>
            </a:r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模和混合模振动）</a:t>
            </a:r>
            <a:endParaRPr lang="en-GB" altLang="zh-CN" sz="40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D0D099-3B6E-A68F-52CD-94F2EE8E0337}"/>
              </a:ext>
            </a:extLst>
          </p:cNvPr>
          <p:cNvGrpSpPr/>
          <p:nvPr/>
        </p:nvGrpSpPr>
        <p:grpSpPr>
          <a:xfrm>
            <a:off x="2274503" y="2129196"/>
            <a:ext cx="7642993" cy="3260060"/>
            <a:chOff x="1628000" y="3000372"/>
            <a:chExt cx="5872820" cy="2528549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E3D7C4EC-F388-F892-E9F3-807F6A7337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042" y="3071810"/>
              <a:ext cx="2211411" cy="218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3EF7674-621C-59E7-F029-D32C3EFA7397}"/>
                </a:ext>
              </a:extLst>
            </p:cNvPr>
            <p:cNvSpPr txBox="1"/>
            <p:nvPr/>
          </p:nvSpPr>
          <p:spPr>
            <a:xfrm>
              <a:off x="1628000" y="5242462"/>
              <a:ext cx="2256639" cy="2864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dirty="0">
                  <a:solidFill>
                    <a:schemeClr val="bg1"/>
                  </a:solidFill>
                </a:rPr>
                <a:t>p mode</a:t>
              </a:r>
              <a:r>
                <a:rPr lang="zh-CN" altLang="en-US" dirty="0">
                  <a:solidFill>
                    <a:schemeClr val="bg1"/>
                  </a:solidFill>
                </a:rPr>
                <a:t> </a:t>
              </a:r>
              <a:r>
                <a:rPr lang="en-US" altLang="zh-CN" dirty="0">
                  <a:solidFill>
                    <a:schemeClr val="bg1"/>
                  </a:solidFill>
                </a:rPr>
                <a:t>(probe the</a:t>
              </a:r>
              <a:r>
                <a:rPr lang="zh-CN" altLang="en-US" dirty="0">
                  <a:solidFill>
                    <a:schemeClr val="bg1"/>
                  </a:solidFill>
                </a:rPr>
                <a:t> </a:t>
              </a:r>
              <a:r>
                <a:rPr lang="en-US" altLang="zh-CN" dirty="0">
                  <a:solidFill>
                    <a:schemeClr val="bg1"/>
                  </a:solidFill>
                </a:rPr>
                <a:t>envelope)</a:t>
              </a:r>
              <a:endParaRPr lang="en-AU" dirty="0">
                <a:solidFill>
                  <a:schemeClr val="bg1"/>
                </a:solidFill>
              </a:endParaRPr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DD2F7D4C-3F76-0054-E492-C8195E6FEC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57422" y="5000636"/>
              <a:ext cx="268514" cy="32646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lg" len="lg"/>
              <a:tailEnd type="triangle" w="lg" len="lg"/>
            </a:ln>
          </p:spPr>
          <p:txBody>
            <a:bodyPr/>
            <a:lstStyle/>
            <a:p>
              <a:endParaRPr lang="en-AU"/>
            </a:p>
          </p:txBody>
        </p:sp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8F969B76-664B-7095-D29E-82C1356353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380" y="3000372"/>
              <a:ext cx="2162164" cy="2216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3BD669-735E-EDBB-8724-E1A5804FB868}"/>
                </a:ext>
              </a:extLst>
            </p:cNvPr>
            <p:cNvSpPr txBox="1"/>
            <p:nvPr/>
          </p:nvSpPr>
          <p:spPr>
            <a:xfrm>
              <a:off x="5601730" y="5214950"/>
              <a:ext cx="1899090" cy="2864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dirty="0">
                  <a:solidFill>
                    <a:schemeClr val="bg1"/>
                  </a:solidFill>
                </a:rPr>
                <a:t>g mode</a:t>
              </a:r>
              <a:r>
                <a:rPr lang="zh-CN" altLang="en-US" dirty="0">
                  <a:solidFill>
                    <a:schemeClr val="bg1"/>
                  </a:solidFill>
                </a:rPr>
                <a:t> </a:t>
              </a:r>
              <a:r>
                <a:rPr lang="en-US" altLang="zh-CN" dirty="0">
                  <a:solidFill>
                    <a:schemeClr val="bg1"/>
                  </a:solidFill>
                </a:rPr>
                <a:t>(probe the</a:t>
              </a:r>
              <a:r>
                <a:rPr lang="zh-CN" altLang="en-US" dirty="0">
                  <a:solidFill>
                    <a:schemeClr val="bg1"/>
                  </a:solidFill>
                </a:rPr>
                <a:t> </a:t>
              </a:r>
              <a:r>
                <a:rPr lang="en-US" altLang="zh-CN" dirty="0">
                  <a:solidFill>
                    <a:schemeClr val="bg1"/>
                  </a:solidFill>
                </a:rPr>
                <a:t>core)</a:t>
              </a:r>
              <a:endParaRPr lang="en-AU" dirty="0">
                <a:solidFill>
                  <a:schemeClr val="bg1"/>
                </a:solidFill>
              </a:endParaRPr>
            </a:p>
          </p:txBody>
        </p:sp>
        <p:sp>
          <p:nvSpPr>
            <p:cNvPr id="14" name="Line 11">
              <a:extLst>
                <a:ext uri="{FF2B5EF4-FFF2-40B4-BE49-F238E27FC236}">
                  <a16:creationId xmlns:a16="http://schemas.microsoft.com/office/drawing/2014/main" id="{55211520-9D3C-4AA5-E636-D5CFA7DFFB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00826" y="4500570"/>
              <a:ext cx="69791" cy="72715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lg" len="lg"/>
              <a:tailEnd type="triangle" w="lg" len="lg"/>
            </a:ln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5" name="Rectangle 4">
            <a:extLst>
              <a:ext uri="{FF2B5EF4-FFF2-40B4-BE49-F238E27FC236}">
                <a16:creationId xmlns:a16="http://schemas.microsoft.com/office/drawing/2014/main" id="{313B5060-5457-7934-0D95-F3AFA2A97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0057" y="5740974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Christensen-</a:t>
            </a:r>
            <a:r>
              <a:rPr lang="en-US" dirty="0" err="1">
                <a:solidFill>
                  <a:schemeClr val="bg1"/>
                </a:solidFill>
              </a:rPr>
              <a:t>Dalsgaard</a:t>
            </a:r>
            <a:r>
              <a:rPr lang="en-US" dirty="0">
                <a:solidFill>
                  <a:schemeClr val="bg1"/>
                </a:solidFill>
              </a:rPr>
              <a:t> (lecture notes) and </a:t>
            </a:r>
            <a:r>
              <a:rPr lang="en-US" dirty="0" err="1">
                <a:solidFill>
                  <a:schemeClr val="bg1"/>
                </a:solidFill>
              </a:rPr>
              <a:t>Aerts</a:t>
            </a:r>
            <a:r>
              <a:rPr lang="en-US" dirty="0">
                <a:solidFill>
                  <a:schemeClr val="bg1"/>
                </a:solidFill>
              </a:rPr>
              <a:t> et al. (2010, “Asteroseismology”)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A12B14C-989B-A543-B58A-C054E23E7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2C9894F-23E5-2240-ADB2-2ECFC80A2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6C5C5FC-AA0C-A947-A0F2-848568C9E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475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B7CFF1-FD1D-CB69-4ED9-4402EB6BF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5EA732-85E2-69C3-AAB8-FA132F52C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389" y="107816"/>
            <a:ext cx="8229600" cy="994122"/>
          </a:xfrm>
        </p:spPr>
        <p:txBody>
          <a:bodyPr>
            <a:normAutofit/>
          </a:bodyPr>
          <a:lstStyle/>
          <a:p>
            <a:r>
              <a:rPr lang="zh-CN" altLang="en-US" sz="4000" dirty="0">
                <a:solidFill>
                  <a:schemeClr val="bg1">
                    <a:lumMod val="95000"/>
                  </a:schemeClr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+mn-cs"/>
              </a:rPr>
              <a:t>不同演化阶段的类太阳振动数据</a:t>
            </a:r>
            <a:endParaRPr lang="en-US" sz="4000" dirty="0">
              <a:solidFill>
                <a:schemeClr val="bg1">
                  <a:lumMod val="95000"/>
                </a:schemeClr>
              </a:solidFill>
              <a:latin typeface="STZhongsong" panose="02010600040101010101" pitchFamily="2" charset="-122"/>
              <a:ea typeface="STZhongsong" panose="02010600040101010101" pitchFamily="2" charset="-122"/>
              <a:cs typeface="+mn-cs"/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EF59445-6C17-0A14-4821-D729C3C26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43" y="1052736"/>
            <a:ext cx="9532537" cy="54597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B1B8C7-B777-C455-5790-32DABB33CD37}"/>
              </a:ext>
            </a:extLst>
          </p:cNvPr>
          <p:cNvSpPr txBox="1"/>
          <p:nvPr/>
        </p:nvSpPr>
        <p:spPr>
          <a:xfrm>
            <a:off x="1991543" y="997971"/>
            <a:ext cx="832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STZhongsong" panose="02010600040101010101" pitchFamily="2" charset="-122"/>
                <a:ea typeface="STZhongsong" panose="02010600040101010101" pitchFamily="2" charset="-122"/>
              </a:rPr>
              <a:t>       </a:t>
            </a:r>
            <a:r>
              <a:rPr lang="en-US" sz="2400" dirty="0" err="1">
                <a:latin typeface="STZhongsong" panose="02010600040101010101" pitchFamily="2" charset="-122"/>
                <a:ea typeface="STZhongsong" panose="02010600040101010101" pitchFamily="2" charset="-122"/>
              </a:rPr>
              <a:t>矮星</a:t>
            </a:r>
            <a:r>
              <a:rPr lang="zh-CN" altLang="en-US" sz="2400" dirty="0">
                <a:latin typeface="STZhongsong" panose="02010600040101010101" pitchFamily="2" charset="-122"/>
                <a:ea typeface="STZhongsong" panose="02010600040101010101" pitchFamily="2" charset="-122"/>
              </a:rPr>
              <a:t>                      亚巨型                      红巨星</a:t>
            </a:r>
            <a:endParaRPr lang="en-US" sz="2400" dirty="0"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C71EB32-150F-4342-AC24-4C4055F1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D2BD8F6-3016-0147-848A-725EDC901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68E5EBE-6876-AE4A-8EA3-F880AA41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60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5324E0-5A5B-7343-AE1E-222F4A15B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213"/>
            <a:ext cx="12192000" cy="6896100"/>
          </a:xfrm>
          <a:prstGeom prst="rect">
            <a:avLst/>
          </a:prstGeom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E59584BE-2F60-467B-BCB0-DE33F77DCFA7}"/>
              </a:ext>
            </a:extLst>
          </p:cNvPr>
          <p:cNvSpPr txBox="1">
            <a:spLocks/>
          </p:cNvSpPr>
          <p:nvPr/>
        </p:nvSpPr>
        <p:spPr>
          <a:xfrm>
            <a:off x="3006626" y="1170967"/>
            <a:ext cx="6283052" cy="56740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3000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79F7377A-11EC-4DAB-8BFF-5014BA992A90}"/>
              </a:ext>
            </a:extLst>
          </p:cNvPr>
          <p:cNvSpPr txBox="1">
            <a:spLocks/>
          </p:cNvSpPr>
          <p:nvPr/>
        </p:nvSpPr>
        <p:spPr>
          <a:xfrm>
            <a:off x="2002091" y="317903"/>
            <a:ext cx="8136903" cy="102801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星震学获取了恒星内部的信息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8AD54A-C71B-4C44-B08A-8800EFBC0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2" y="1256839"/>
            <a:ext cx="5384948" cy="53849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0195C4-E2BC-45C5-88F8-BCFA31F8B4E6}"/>
              </a:ext>
            </a:extLst>
          </p:cNvPr>
          <p:cNvSpPr/>
          <p:nvPr/>
        </p:nvSpPr>
        <p:spPr>
          <a:xfrm>
            <a:off x="1775520" y="6184969"/>
            <a:ext cx="216597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350" i="1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</a:rPr>
              <a:t>credit: NASA/JPL-Caltech</a:t>
            </a:r>
            <a:endParaRPr lang="en-AU" sz="135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2C65A9-F14D-9F48-9228-6554E2E22648}"/>
              </a:ext>
            </a:extLst>
          </p:cNvPr>
          <p:cNvSpPr txBox="1"/>
          <p:nvPr/>
        </p:nvSpPr>
        <p:spPr>
          <a:xfrm>
            <a:off x="1713865" y="1388857"/>
            <a:ext cx="3767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测光和光谱数据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4973AA-7936-4449-BF5C-0F0F06138F14}"/>
              </a:ext>
            </a:extLst>
          </p:cNvPr>
          <p:cNvSpPr txBox="1"/>
          <p:nvPr/>
        </p:nvSpPr>
        <p:spPr>
          <a:xfrm>
            <a:off x="2110966" y="3583825"/>
            <a:ext cx="2360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星震学数据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D73F0D09-7E50-5345-9FD6-B77348F11505}"/>
              </a:ext>
            </a:extLst>
          </p:cNvPr>
          <p:cNvSpPr/>
          <p:nvPr/>
        </p:nvSpPr>
        <p:spPr>
          <a:xfrm>
            <a:off x="4403422" y="3583825"/>
            <a:ext cx="2154924" cy="628833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213B1-C75B-5145-993B-DDAEBAFDB813}"/>
              </a:ext>
            </a:extLst>
          </p:cNvPr>
          <p:cNvSpPr txBox="1"/>
          <p:nvPr/>
        </p:nvSpPr>
        <p:spPr>
          <a:xfrm>
            <a:off x="6711117" y="1136446"/>
            <a:ext cx="508276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GB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直接</a:t>
            </a:r>
            <a:r>
              <a:rPr lang="zh-CN" altLang="en-US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限制：</a:t>
            </a:r>
            <a:endParaRPr lang="en-GB" altLang="zh-CN" sz="2400" b="1" dirty="0">
              <a:solidFill>
                <a:srgbClr val="FFC000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zh-CN" altLang="en-US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振动频率</a:t>
            </a:r>
            <a:r>
              <a:rPr lang="en-US" altLang="zh-CN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-&gt;</a:t>
            </a:r>
          </a:p>
          <a:p>
            <a:r>
              <a:rPr lang="zh-CN" altLang="en-US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折返点以上的物理参数积分</a:t>
            </a:r>
            <a:r>
              <a:rPr lang="en-GB" altLang="zh-CN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-&gt;</a:t>
            </a:r>
          </a:p>
          <a:p>
            <a:r>
              <a:rPr lang="zh-CN" altLang="en-US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恒星内部分层结构</a:t>
            </a:r>
            <a:endParaRPr lang="en-GB" altLang="zh-CN" sz="2400" b="1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endParaRPr lang="en-GB" altLang="zh-CN" sz="2400" b="1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zh-CN" altLang="en-US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间接限制</a:t>
            </a:r>
            <a:r>
              <a:rPr lang="zh-CN" altLang="en-US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：</a:t>
            </a:r>
            <a:endParaRPr lang="en-GB" altLang="zh-CN" sz="2400" b="1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zh-CN" altLang="en-US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中心核：元素丰度</a:t>
            </a:r>
            <a:r>
              <a:rPr lang="en-US" altLang="zh-CN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/</a:t>
            </a:r>
            <a:r>
              <a:rPr lang="zh-CN" altLang="en-US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密度</a:t>
            </a:r>
            <a:r>
              <a:rPr lang="en-US" altLang="zh-CN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/</a:t>
            </a:r>
            <a:r>
              <a:rPr lang="zh-CN" altLang="en-US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大小                  </a:t>
            </a:r>
            <a:endParaRPr lang="en-US" sz="2400" b="1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zh-CN" altLang="en-US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恒星平均密度</a:t>
            </a:r>
            <a:endParaRPr lang="en-GB" altLang="zh-CN" sz="2400" b="1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zh-CN" altLang="en-GB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恒星</a:t>
            </a:r>
            <a:r>
              <a:rPr lang="zh-CN" altLang="en-US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的表面重力加速度</a:t>
            </a:r>
            <a:endParaRPr lang="en-GB" altLang="zh-CN" sz="2400" b="1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endParaRPr lang="en-GB" altLang="zh-CN" sz="2400" b="1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zh-CN" altLang="en-US" sz="2400" b="1" dirty="0">
                <a:solidFill>
                  <a:srgbClr val="FFC000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模型依赖限制：</a:t>
            </a:r>
            <a:endParaRPr lang="en-GB" altLang="zh-CN" sz="2400" b="1" dirty="0">
              <a:solidFill>
                <a:srgbClr val="FFC000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r>
              <a:rPr lang="zh-CN" altLang="en-US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质量</a:t>
            </a:r>
            <a:r>
              <a:rPr lang="en-US" altLang="zh-CN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/</a:t>
            </a:r>
            <a:r>
              <a:rPr lang="zh-CN" altLang="en-US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年龄</a:t>
            </a:r>
            <a:r>
              <a:rPr lang="en-US" altLang="zh-CN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/</a:t>
            </a:r>
            <a:r>
              <a:rPr lang="zh-CN" altLang="en-US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半径</a:t>
            </a:r>
            <a:r>
              <a:rPr lang="en-US" altLang="zh-CN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/</a:t>
            </a:r>
            <a:r>
              <a:rPr lang="zh-CN" altLang="en-US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光度</a:t>
            </a:r>
            <a:r>
              <a:rPr lang="en-US" altLang="zh-CN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/</a:t>
            </a:r>
            <a:r>
              <a:rPr lang="zh-CN" altLang="en-US" sz="24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氦元素 </a:t>
            </a:r>
            <a:r>
              <a:rPr lang="en-US" altLang="zh-CN" sz="2400" b="1" dirty="0" err="1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etc</a:t>
            </a:r>
            <a:endParaRPr lang="en-GB" altLang="zh-CN" sz="2400" b="1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CC4A511-08DC-274C-9F0A-8983971CA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DEE2E81-3E4E-F944-AD00-97EAE8DF6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49AFE54-6E46-DE41-B31E-9F332D9E0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80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DD29DF1-0691-724A-9C08-A6397E341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96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265DF2-0FB6-7624-3404-01641C6D8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类太阳振动</a:t>
            </a:r>
            <a:r>
              <a:rPr lang="zh-CN" altLang="en-US" sz="40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</a:rPr>
              <a:t>的基本参数</a:t>
            </a:r>
            <a:endParaRPr lang="en-US" sz="40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</a:endParaRPr>
          </a:p>
        </p:txBody>
      </p:sp>
      <p:pic>
        <p:nvPicPr>
          <p:cNvPr id="6" name="Content Placeholder 5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F51A9846-D2E2-CBBE-C467-879B84EC3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888240"/>
            <a:ext cx="8424936" cy="370284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DBDB60-C424-866C-21A4-078EA8B9527C}"/>
              </a:ext>
            </a:extLst>
          </p:cNvPr>
          <p:cNvSpPr txBox="1"/>
          <p:nvPr/>
        </p:nvSpPr>
        <p:spPr>
          <a:xfrm>
            <a:off x="1235460" y="5814119"/>
            <a:ext cx="9829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</a:rPr>
              <a:t>The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</a:rPr>
              <a:t>oscillation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</a:rPr>
              <a:t>power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</a:rPr>
              <a:t>spectrum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</a:rPr>
              <a:t>Kepler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</a:rPr>
              <a:t>target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GB" sz="2400" dirty="0">
                <a:solidFill>
                  <a:schemeClr val="bg1">
                    <a:lumMod val="95000"/>
                  </a:schemeClr>
                </a:solidFill>
                <a:latin typeface="Times" pitchFamily="2" charset="0"/>
              </a:rPr>
              <a:t>KIC 9970396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Times" pitchFamily="2" charset="0"/>
              </a:rPr>
              <a:t> 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Times" pitchFamily="2" charset="0"/>
              </a:rPr>
              <a:t>(Li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Times" pitchFamily="2" charset="0"/>
              </a:rPr>
              <a:t> 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Times" pitchFamily="2" charset="0"/>
              </a:rPr>
              <a:t>et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Times" pitchFamily="2" charset="0"/>
              </a:rPr>
              <a:t> 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Times" pitchFamily="2" charset="0"/>
              </a:rPr>
              <a:t>al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Times" pitchFamily="2" charset="0"/>
              </a:rPr>
              <a:t> 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Times" pitchFamily="2" charset="0"/>
              </a:rPr>
              <a:t>2018)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Times" pitchFamily="2" charset="0"/>
              </a:rPr>
              <a:t> </a:t>
            </a:r>
            <a:endParaRPr lang="en-GB" sz="2400" dirty="0">
              <a:solidFill>
                <a:schemeClr val="bg1">
                  <a:lumMod val="95000"/>
                </a:schemeClr>
              </a:solidFill>
              <a:latin typeface="Times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4F7D88D-3293-CD37-D5BC-F9A148424874}"/>
                  </a:ext>
                </a:extLst>
              </p14:cNvPr>
              <p14:cNvContentPartPr/>
              <p14:nvPr/>
            </p14:nvContentPartPr>
            <p14:xfrm>
              <a:off x="3970896" y="2951760"/>
              <a:ext cx="5720400" cy="18223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4F7D88D-3293-CD37-D5BC-F9A14842487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61896" y="2942760"/>
                <a:ext cx="5738040" cy="183996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08CF111-9A9D-7BA8-F2DE-9617DDE995D5}"/>
              </a:ext>
            </a:extLst>
          </p:cNvPr>
          <p:cNvSpPr txBox="1"/>
          <p:nvPr/>
        </p:nvSpPr>
        <p:spPr>
          <a:xfrm>
            <a:off x="6240016" y="242854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 err="1">
                <a:highlight>
                  <a:srgbClr val="FF0000"/>
                </a:highlight>
              </a:rPr>
              <a:t>v</a:t>
            </a:r>
            <a:r>
              <a:rPr lang="en-US" altLang="zh-CN" sz="1600" dirty="0" err="1">
                <a:highlight>
                  <a:srgbClr val="FF0000"/>
                </a:highlight>
              </a:rPr>
              <a:t>max</a:t>
            </a:r>
            <a:endParaRPr lang="en-US" sz="2800" dirty="0">
              <a:highlight>
                <a:srgbClr val="FF0000"/>
              </a:highlight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AFA707F-7AC3-9E45-3D26-0C10D988218B}"/>
              </a:ext>
            </a:extLst>
          </p:cNvPr>
          <p:cNvCxnSpPr>
            <a:cxnSpLocks/>
          </p:cNvCxnSpPr>
          <p:nvPr/>
        </p:nvCxnSpPr>
        <p:spPr>
          <a:xfrm>
            <a:off x="5447928" y="4365104"/>
            <a:ext cx="324036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F23EB09-3E26-B77F-49A3-462D4F5B43CA}"/>
              </a:ext>
            </a:extLst>
          </p:cNvPr>
          <p:cNvCxnSpPr>
            <a:cxnSpLocks/>
          </p:cNvCxnSpPr>
          <p:nvPr/>
        </p:nvCxnSpPr>
        <p:spPr>
          <a:xfrm>
            <a:off x="5771964" y="4077072"/>
            <a:ext cx="324036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1CA9158-7C84-5977-6100-B6AB9D4ED56B}"/>
              </a:ext>
            </a:extLst>
          </p:cNvPr>
          <p:cNvCxnSpPr>
            <a:cxnSpLocks/>
          </p:cNvCxnSpPr>
          <p:nvPr/>
        </p:nvCxnSpPr>
        <p:spPr>
          <a:xfrm>
            <a:off x="5123892" y="4581128"/>
            <a:ext cx="324036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9EEDB33-7C41-3B1C-4638-9BC46EAFC2B3}"/>
              </a:ext>
            </a:extLst>
          </p:cNvPr>
          <p:cNvCxnSpPr>
            <a:cxnSpLocks/>
          </p:cNvCxnSpPr>
          <p:nvPr/>
        </p:nvCxnSpPr>
        <p:spPr>
          <a:xfrm>
            <a:off x="6168008" y="3789040"/>
            <a:ext cx="324036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DCF6DD3-1AF2-22B2-0852-33B78A4BA5CB}"/>
              </a:ext>
            </a:extLst>
          </p:cNvPr>
          <p:cNvCxnSpPr>
            <a:cxnSpLocks/>
          </p:cNvCxnSpPr>
          <p:nvPr/>
        </p:nvCxnSpPr>
        <p:spPr>
          <a:xfrm>
            <a:off x="6528048" y="4005064"/>
            <a:ext cx="324036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DE98485-0EE8-7E0A-9BA7-8D595D92042F}"/>
              </a:ext>
            </a:extLst>
          </p:cNvPr>
          <p:cNvCxnSpPr>
            <a:cxnSpLocks/>
          </p:cNvCxnSpPr>
          <p:nvPr/>
        </p:nvCxnSpPr>
        <p:spPr>
          <a:xfrm>
            <a:off x="6888088" y="4293096"/>
            <a:ext cx="324036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BEF3D6E-0CD6-9B59-DD6D-30C100BDA7EA}"/>
              </a:ext>
            </a:extLst>
          </p:cNvPr>
          <p:cNvCxnSpPr>
            <a:cxnSpLocks/>
          </p:cNvCxnSpPr>
          <p:nvPr/>
        </p:nvCxnSpPr>
        <p:spPr>
          <a:xfrm>
            <a:off x="7248128" y="4509120"/>
            <a:ext cx="324036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15A4FB8-B545-AB3F-9B75-CF8B92898B8D}"/>
              </a:ext>
            </a:extLst>
          </p:cNvPr>
          <p:cNvCxnSpPr>
            <a:cxnSpLocks/>
          </p:cNvCxnSpPr>
          <p:nvPr/>
        </p:nvCxnSpPr>
        <p:spPr>
          <a:xfrm>
            <a:off x="7608168" y="4581128"/>
            <a:ext cx="324036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1884D54-FF61-C1FF-056B-F5CE46E33006}"/>
              </a:ext>
            </a:extLst>
          </p:cNvPr>
          <p:cNvCxnSpPr/>
          <p:nvPr/>
        </p:nvCxnSpPr>
        <p:spPr>
          <a:xfrm>
            <a:off x="5807968" y="3645024"/>
            <a:ext cx="68407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621A830-7194-AEC3-FEC4-4B173AA5D546}"/>
              </a:ext>
            </a:extLst>
          </p:cNvPr>
          <p:cNvSpPr txBox="1"/>
          <p:nvPr/>
        </p:nvSpPr>
        <p:spPr>
          <a:xfrm>
            <a:off x="5969732" y="3136055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highlight>
                  <a:srgbClr val="FF0000"/>
                </a:highlight>
              </a:rPr>
              <a:t>𝜟</a:t>
            </a:r>
            <a:r>
              <a:rPr lang="en-US" altLang="zh-CN" sz="2800" i="1" dirty="0">
                <a:highlight>
                  <a:srgbClr val="FF0000"/>
                </a:highlight>
              </a:rPr>
              <a:t>v</a:t>
            </a:r>
            <a:endParaRPr lang="en-US" sz="2800" dirty="0">
              <a:highlight>
                <a:srgbClr val="FF0000"/>
              </a:highlight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E3BF59-D08D-4D47-9DF4-DFC3BCAB9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altLang="zh-CN"/>
              <a:t>2024/8/4</a:t>
            </a:r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909D1-E4AF-7B4C-A4E5-0EEAA109E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李坦达</a:t>
            </a:r>
            <a:r>
              <a:rPr lang="en-US" altLang="zh-CN"/>
              <a:t>-</a:t>
            </a:r>
            <a:r>
              <a:rPr lang="zh-CN" altLang="en-US"/>
              <a:t>北京师范大学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D50F2E-C40B-F84D-ADCE-0D95FE92A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97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24068</TotalTime>
  <Words>1325</Words>
  <Application>Microsoft Macintosh PowerPoint</Application>
  <PresentationFormat>Widescreen</PresentationFormat>
  <Paragraphs>335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AdvOTf9433e2d</vt:lpstr>
      <vt:lpstr>STZhongsong</vt:lpstr>
      <vt:lpstr>Times</vt:lpstr>
      <vt:lpstr>Arial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不同演化阶段的类太阳振动数据</vt:lpstr>
      <vt:lpstr>PowerPoint Presentation</vt:lpstr>
      <vt:lpstr>类太阳振动的基本参数</vt:lpstr>
      <vt:lpstr>类太阳振动的Scaling Relations</vt:lpstr>
      <vt:lpstr>通过星震学频率限制恒星参数 (精细星震学1.0,径向模式)</vt:lpstr>
      <vt:lpstr>精细星震学1.0的参数精度</vt:lpstr>
      <vt:lpstr>精细星震学2.0</vt:lpstr>
      <vt:lpstr>精细星震学2.0的参数精度</vt:lpstr>
      <vt:lpstr>星震学参数的准确性高（双星检验）</vt:lpstr>
      <vt:lpstr>PowerPoint Presentation</vt:lpstr>
      <vt:lpstr>PowerPoint Presentation</vt:lpstr>
      <vt:lpstr>星震学参数精度</vt:lpstr>
      <vt:lpstr>PowerPoint Presentation</vt:lpstr>
      <vt:lpstr>PowerPoint Presentation</vt:lpstr>
      <vt:lpstr>星震学样本正在填满HR图（恒星演化）</vt:lpstr>
      <vt:lpstr>覆盖完整的金属丰度范围（贫金属恒星、银河系科学）</vt:lpstr>
      <vt:lpstr>覆盖更大的空间范围（银河系科学）</vt:lpstr>
      <vt:lpstr>贫金属恒星的星震学工作</vt:lpstr>
      <vt:lpstr>高光度红巨星的星震学测距（河内/河外科学）</vt:lpstr>
      <vt:lpstr>定标高光度红巨星的星震学测距（LMC）</vt:lpstr>
      <vt:lpstr>星震学样本的的应用前景</vt:lpstr>
      <vt:lpstr>谢谢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李坦达</dc:creator>
  <cp:lastModifiedBy>Tanda Li (Physics and Astronomy)</cp:lastModifiedBy>
  <cp:revision>1342</cp:revision>
  <cp:lastPrinted>2024-08-04T03:28:58Z</cp:lastPrinted>
  <dcterms:created xsi:type="dcterms:W3CDTF">2016-10-31T02:56:12Z</dcterms:created>
  <dcterms:modified xsi:type="dcterms:W3CDTF">2024-08-04T03:29:27Z</dcterms:modified>
</cp:coreProperties>
</file>