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6" r:id="rId3"/>
    <p:sldMasterId id="2147483689" r:id="rId4"/>
  </p:sldMasterIdLst>
  <p:notesMasterIdLst>
    <p:notesMasterId r:id="rId42"/>
  </p:notesMasterIdLst>
  <p:sldIdLst>
    <p:sldId id="3705" r:id="rId5"/>
    <p:sldId id="1002" r:id="rId6"/>
    <p:sldId id="1070" r:id="rId7"/>
    <p:sldId id="3702" r:id="rId8"/>
    <p:sldId id="1101" r:id="rId9"/>
    <p:sldId id="1103" r:id="rId10"/>
    <p:sldId id="1097" r:id="rId11"/>
    <p:sldId id="1104" r:id="rId12"/>
    <p:sldId id="1107" r:id="rId13"/>
    <p:sldId id="1098" r:id="rId14"/>
    <p:sldId id="3945" r:id="rId15"/>
    <p:sldId id="6081" r:id="rId16"/>
    <p:sldId id="1109" r:id="rId17"/>
    <p:sldId id="6080" r:id="rId18"/>
    <p:sldId id="1118" r:id="rId19"/>
    <p:sldId id="940" r:id="rId20"/>
    <p:sldId id="956" r:id="rId21"/>
    <p:sldId id="993" r:id="rId22"/>
    <p:sldId id="3947" r:id="rId23"/>
    <p:sldId id="3954" r:id="rId24"/>
    <p:sldId id="3960" r:id="rId25"/>
    <p:sldId id="3964" r:id="rId26"/>
    <p:sldId id="3967" r:id="rId27"/>
    <p:sldId id="948" r:id="rId28"/>
    <p:sldId id="3966" r:id="rId29"/>
    <p:sldId id="1089" r:id="rId30"/>
    <p:sldId id="959" r:id="rId31"/>
    <p:sldId id="6078" r:id="rId32"/>
    <p:sldId id="3936" r:id="rId33"/>
    <p:sldId id="6071" r:id="rId34"/>
    <p:sldId id="980" r:id="rId35"/>
    <p:sldId id="3968" r:id="rId36"/>
    <p:sldId id="973" r:id="rId37"/>
    <p:sldId id="974" r:id="rId38"/>
    <p:sldId id="975" r:id="rId39"/>
    <p:sldId id="976" r:id="rId40"/>
    <p:sldId id="790" r:id="rId41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7C0"/>
    <a:srgbClr val="5AE6E0"/>
    <a:srgbClr val="451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4"/>
    <p:restoredTop sz="86292"/>
  </p:normalViewPr>
  <p:slideViewPr>
    <p:cSldViewPr snapToGrid="0" snapToObjects="1">
      <p:cViewPr varScale="1">
        <p:scale>
          <a:sx n="97" d="100"/>
          <a:sy n="97" d="100"/>
        </p:scale>
        <p:origin x="84" y="366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235B83-4C50-4B18-B577-178BE93F9694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5E8DE4DA-B7C0-464B-89A1-606E91333DB6}">
      <dgm:prSet phldrT="[Texte]" custT="1"/>
      <dgm:spPr>
        <a:xfrm rot="10800000">
          <a:off x="0" y="0"/>
          <a:ext cx="3221055" cy="696372"/>
        </a:xfrm>
        <a:prstGeom prst="trapezoid">
          <a:avLst>
            <a:gd name="adj" fmla="val 57818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General Program</a:t>
          </a:r>
        </a:p>
      </dgm:t>
    </dgm:pt>
    <dgm:pt modelId="{919B9F77-3227-40EF-A09B-33A1D95CF879}" type="parTrans" cxnId="{2C7BD546-15E9-4AE5-AFE3-C9FD05B28533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0C6B5AEF-1B7B-4A3F-B6A8-A62C3D7A8917}" type="sibTrans" cxnId="{2C7BD546-15E9-4AE5-AFE3-C9FD05B28533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F1AB5D7C-76EF-4672-906F-A047A81D0DCA}">
      <dgm:prSet phldrT="[Texte]" custT="1"/>
      <dgm:spPr>
        <a:xfrm rot="10800000">
          <a:off x="402631" y="696372"/>
          <a:ext cx="2415791" cy="696372"/>
        </a:xfrm>
        <a:prstGeom prst="trapezoid">
          <a:avLst>
            <a:gd name="adj" fmla="val 57818"/>
          </a:avLst>
        </a:prstGeo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b="1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ToO</a:t>
          </a:r>
          <a:r>
            <a:rPr lang="fr-FR" sz="14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-NOM</a:t>
          </a:r>
        </a:p>
      </dgm:t>
    </dgm:pt>
    <dgm:pt modelId="{49D6065E-DFBE-4B38-9D27-B92565B5C969}" type="parTrans" cxnId="{3CE9F28D-BD91-4F44-9138-F0A721433806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3997AF49-F806-4158-B50B-7A270F75CF10}" type="sibTrans" cxnId="{3CE9F28D-BD91-4F44-9138-F0A721433806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4D0D4851-7E00-4955-8BA2-711F061D2902}">
      <dgm:prSet phldrT="[Texte]" custT="1"/>
      <dgm:spPr>
        <a:xfrm rot="10800000">
          <a:off x="805263" y="1392745"/>
          <a:ext cx="1610527" cy="696372"/>
        </a:xfrm>
        <a:prstGeom prst="trapezoid">
          <a:avLst>
            <a:gd name="adj" fmla="val 57818"/>
          </a:avLst>
        </a:prstGeom>
        <a:solidFill>
          <a:srgbClr val="7030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GRB/</a:t>
          </a:r>
          <a:r>
            <a:rPr lang="en-US" altLang="zh-CN" sz="1400" b="1" dirty="0">
              <a:solidFill>
                <a:sysClr val="window" lastClr="FFFFFF"/>
              </a:solidFill>
              <a:latin typeface="Calibri"/>
              <a:ea typeface="宋体" panose="02010600030101010101" pitchFamily="2" charset="-122"/>
              <a:cs typeface="+mn-cs"/>
            </a:rPr>
            <a:t>CAT</a:t>
          </a:r>
          <a:endParaRPr lang="fr-FR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63B0CCB-EB53-4024-B7C4-031C1864655D}" type="parTrans" cxnId="{0E9AEDA2-9CAA-42F2-A9A2-F29CDFF3DCBF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03F45523-FA89-457D-BB2D-0911A07D82E1}" type="sibTrans" cxnId="{0E9AEDA2-9CAA-42F2-A9A2-F29CDFF3DCBF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D4213374-1F19-41D2-BEB2-CC84FCC54409}">
      <dgm:prSet phldrT="[Texte]" custT="1"/>
      <dgm:spPr>
        <a:xfrm rot="10800000">
          <a:off x="1207895" y="2089118"/>
          <a:ext cx="805263" cy="696372"/>
        </a:xfrm>
        <a:prstGeom prst="trapezoid">
          <a:avLst>
            <a:gd name="adj" fmla="val 57818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fr-FR" sz="105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48425F2B-95B0-43B0-80F0-819B5B3D60A6}" type="parTrans" cxnId="{09D1B90C-1101-4CB2-B3B9-5DAD5D23E107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1ED2856E-7A85-48BC-B965-7ABCF10C2666}" type="sibTrans" cxnId="{09D1B90C-1101-4CB2-B3B9-5DAD5D23E107}">
      <dgm:prSet/>
      <dgm:spPr/>
      <dgm:t>
        <a:bodyPr/>
        <a:lstStyle/>
        <a:p>
          <a:endParaRPr lang="fr-FR" sz="1000">
            <a:solidFill>
              <a:schemeClr val="bg1"/>
            </a:solidFill>
          </a:endParaRPr>
        </a:p>
      </dgm:t>
    </dgm:pt>
    <dgm:pt modelId="{E3B16FEC-201A-4897-82B4-E475065CEF5F}" type="pres">
      <dgm:prSet presAssocID="{AF235B83-4C50-4B18-B577-178BE93F9694}" presName="Name0" presStyleCnt="0">
        <dgm:presLayoutVars>
          <dgm:dir/>
          <dgm:animLvl val="lvl"/>
          <dgm:resizeHandles val="exact"/>
        </dgm:presLayoutVars>
      </dgm:prSet>
      <dgm:spPr/>
    </dgm:pt>
    <dgm:pt modelId="{1A4BBF7B-FCB2-4E75-9693-A484B24BD89F}" type="pres">
      <dgm:prSet presAssocID="{5E8DE4DA-B7C0-464B-89A1-606E91333DB6}" presName="Name8" presStyleCnt="0"/>
      <dgm:spPr/>
    </dgm:pt>
    <dgm:pt modelId="{E3C1FE8A-AA66-46BB-957B-C63E31C738CD}" type="pres">
      <dgm:prSet presAssocID="{5E8DE4DA-B7C0-464B-89A1-606E91333DB6}" presName="level" presStyleLbl="node1" presStyleIdx="0" presStyleCnt="4">
        <dgm:presLayoutVars>
          <dgm:chMax val="1"/>
          <dgm:bulletEnabled val="1"/>
        </dgm:presLayoutVars>
      </dgm:prSet>
      <dgm:spPr/>
    </dgm:pt>
    <dgm:pt modelId="{DB637A1E-1445-4104-89B2-4F02826694E7}" type="pres">
      <dgm:prSet presAssocID="{5E8DE4DA-B7C0-464B-89A1-606E91333DB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06435D-06F9-44D9-A5E4-8AC9FA2566F8}" type="pres">
      <dgm:prSet presAssocID="{F1AB5D7C-76EF-4672-906F-A047A81D0DCA}" presName="Name8" presStyleCnt="0"/>
      <dgm:spPr/>
    </dgm:pt>
    <dgm:pt modelId="{970BB5CE-A84F-465A-995F-6D2E0768C8EB}" type="pres">
      <dgm:prSet presAssocID="{F1AB5D7C-76EF-4672-906F-A047A81D0DCA}" presName="level" presStyleLbl="node1" presStyleIdx="1" presStyleCnt="4">
        <dgm:presLayoutVars>
          <dgm:chMax val="1"/>
          <dgm:bulletEnabled val="1"/>
        </dgm:presLayoutVars>
      </dgm:prSet>
      <dgm:spPr/>
    </dgm:pt>
    <dgm:pt modelId="{2F4EA1A6-960C-4FC2-95E3-8E53455D289D}" type="pres">
      <dgm:prSet presAssocID="{F1AB5D7C-76EF-4672-906F-A047A81D0DC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BF5C038-C038-46EC-B51D-0C3EB9559172}" type="pres">
      <dgm:prSet presAssocID="{4D0D4851-7E00-4955-8BA2-711F061D2902}" presName="Name8" presStyleCnt="0"/>
      <dgm:spPr/>
    </dgm:pt>
    <dgm:pt modelId="{54E0370C-3E0C-4E05-A584-EAEEBC0BC1F9}" type="pres">
      <dgm:prSet presAssocID="{4D0D4851-7E00-4955-8BA2-711F061D2902}" presName="level" presStyleLbl="node1" presStyleIdx="2" presStyleCnt="4">
        <dgm:presLayoutVars>
          <dgm:chMax val="1"/>
          <dgm:bulletEnabled val="1"/>
        </dgm:presLayoutVars>
      </dgm:prSet>
      <dgm:spPr/>
    </dgm:pt>
    <dgm:pt modelId="{598286EE-60EC-4202-A8AE-20CEE1865D88}" type="pres">
      <dgm:prSet presAssocID="{4D0D4851-7E00-4955-8BA2-711F061D290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20AEE87-027C-4A63-8040-090F2BE76C62}" type="pres">
      <dgm:prSet presAssocID="{D4213374-1F19-41D2-BEB2-CC84FCC54409}" presName="Name8" presStyleCnt="0"/>
      <dgm:spPr/>
    </dgm:pt>
    <dgm:pt modelId="{530916F4-791E-4D17-B5B9-A363CA1E415E}" type="pres">
      <dgm:prSet presAssocID="{D4213374-1F19-41D2-BEB2-CC84FCC54409}" presName="level" presStyleLbl="node1" presStyleIdx="3" presStyleCnt="4">
        <dgm:presLayoutVars>
          <dgm:chMax val="1"/>
          <dgm:bulletEnabled val="1"/>
        </dgm:presLayoutVars>
      </dgm:prSet>
      <dgm:spPr/>
    </dgm:pt>
    <dgm:pt modelId="{1659B9BF-08B7-4783-90D6-BEC660140125}" type="pres">
      <dgm:prSet presAssocID="{D4213374-1F19-41D2-BEB2-CC84FCC5440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317DC0A-D697-4294-9F97-522F726B2FB8}" type="presOf" srcId="{AF235B83-4C50-4B18-B577-178BE93F9694}" destId="{E3B16FEC-201A-4897-82B4-E475065CEF5F}" srcOrd="0" destOrd="0" presId="urn:microsoft.com/office/officeart/2005/8/layout/pyramid3"/>
    <dgm:cxn modelId="{09D1B90C-1101-4CB2-B3B9-5DAD5D23E107}" srcId="{AF235B83-4C50-4B18-B577-178BE93F9694}" destId="{D4213374-1F19-41D2-BEB2-CC84FCC54409}" srcOrd="3" destOrd="0" parTransId="{48425F2B-95B0-43B0-80F0-819B5B3D60A6}" sibTransId="{1ED2856E-7A85-48BC-B965-7ABCF10C2666}"/>
    <dgm:cxn modelId="{13BC8214-D461-4AD8-B3B1-7C01A463B8C4}" type="presOf" srcId="{4D0D4851-7E00-4955-8BA2-711F061D2902}" destId="{598286EE-60EC-4202-A8AE-20CEE1865D88}" srcOrd="1" destOrd="0" presId="urn:microsoft.com/office/officeart/2005/8/layout/pyramid3"/>
    <dgm:cxn modelId="{EC6A105F-DE08-4959-BE78-C0E0C5F0D982}" type="presOf" srcId="{5E8DE4DA-B7C0-464B-89A1-606E91333DB6}" destId="{DB637A1E-1445-4104-89B2-4F02826694E7}" srcOrd="1" destOrd="0" presId="urn:microsoft.com/office/officeart/2005/8/layout/pyramid3"/>
    <dgm:cxn modelId="{E0BDBC43-0ED4-4C87-AFB7-CB0635ED9E8A}" type="presOf" srcId="{4D0D4851-7E00-4955-8BA2-711F061D2902}" destId="{54E0370C-3E0C-4E05-A584-EAEEBC0BC1F9}" srcOrd="0" destOrd="0" presId="urn:microsoft.com/office/officeart/2005/8/layout/pyramid3"/>
    <dgm:cxn modelId="{2C7BD546-15E9-4AE5-AFE3-C9FD05B28533}" srcId="{AF235B83-4C50-4B18-B577-178BE93F9694}" destId="{5E8DE4DA-B7C0-464B-89A1-606E91333DB6}" srcOrd="0" destOrd="0" parTransId="{919B9F77-3227-40EF-A09B-33A1D95CF879}" sibTransId="{0C6B5AEF-1B7B-4A3F-B6A8-A62C3D7A8917}"/>
    <dgm:cxn modelId="{3CE9F28D-BD91-4F44-9138-F0A721433806}" srcId="{AF235B83-4C50-4B18-B577-178BE93F9694}" destId="{F1AB5D7C-76EF-4672-906F-A047A81D0DCA}" srcOrd="1" destOrd="0" parTransId="{49D6065E-DFBE-4B38-9D27-B92565B5C969}" sibTransId="{3997AF49-F806-4158-B50B-7A270F75CF10}"/>
    <dgm:cxn modelId="{0E9AEDA2-9CAA-42F2-A9A2-F29CDFF3DCBF}" srcId="{AF235B83-4C50-4B18-B577-178BE93F9694}" destId="{4D0D4851-7E00-4955-8BA2-711F061D2902}" srcOrd="2" destOrd="0" parTransId="{C63B0CCB-EB53-4024-B7C4-031C1864655D}" sibTransId="{03F45523-FA89-457D-BB2D-0911A07D82E1}"/>
    <dgm:cxn modelId="{6845DEB9-2C71-4C22-B928-FC8D4414E72B}" type="presOf" srcId="{D4213374-1F19-41D2-BEB2-CC84FCC54409}" destId="{530916F4-791E-4D17-B5B9-A363CA1E415E}" srcOrd="0" destOrd="0" presId="urn:microsoft.com/office/officeart/2005/8/layout/pyramid3"/>
    <dgm:cxn modelId="{EC2F29C2-2427-4B56-AE6F-69321136738E}" type="presOf" srcId="{D4213374-1F19-41D2-BEB2-CC84FCC54409}" destId="{1659B9BF-08B7-4783-90D6-BEC660140125}" srcOrd="1" destOrd="0" presId="urn:microsoft.com/office/officeart/2005/8/layout/pyramid3"/>
    <dgm:cxn modelId="{5E9B1AD5-D6A0-4A92-983C-458D7451BC22}" type="presOf" srcId="{5E8DE4DA-B7C0-464B-89A1-606E91333DB6}" destId="{E3C1FE8A-AA66-46BB-957B-C63E31C738CD}" srcOrd="0" destOrd="0" presId="urn:microsoft.com/office/officeart/2005/8/layout/pyramid3"/>
    <dgm:cxn modelId="{236922D7-1850-4289-965E-F1E31FC3EF5A}" type="presOf" srcId="{F1AB5D7C-76EF-4672-906F-A047A81D0DCA}" destId="{970BB5CE-A84F-465A-995F-6D2E0768C8EB}" srcOrd="0" destOrd="0" presId="urn:microsoft.com/office/officeart/2005/8/layout/pyramid3"/>
    <dgm:cxn modelId="{E68C6CF9-887C-446F-B3A7-490185E30075}" type="presOf" srcId="{F1AB5D7C-76EF-4672-906F-A047A81D0DCA}" destId="{2F4EA1A6-960C-4FC2-95E3-8E53455D289D}" srcOrd="1" destOrd="0" presId="urn:microsoft.com/office/officeart/2005/8/layout/pyramid3"/>
    <dgm:cxn modelId="{62375A82-22D7-40C5-A660-114BA41051B6}" type="presParOf" srcId="{E3B16FEC-201A-4897-82B4-E475065CEF5F}" destId="{1A4BBF7B-FCB2-4E75-9693-A484B24BD89F}" srcOrd="0" destOrd="0" presId="urn:microsoft.com/office/officeart/2005/8/layout/pyramid3"/>
    <dgm:cxn modelId="{B7C62A39-5C06-4346-BEAC-F3FD13A87EFF}" type="presParOf" srcId="{1A4BBF7B-FCB2-4E75-9693-A484B24BD89F}" destId="{E3C1FE8A-AA66-46BB-957B-C63E31C738CD}" srcOrd="0" destOrd="0" presId="urn:microsoft.com/office/officeart/2005/8/layout/pyramid3"/>
    <dgm:cxn modelId="{B3298052-0DB9-4078-96D5-731F883C9DA1}" type="presParOf" srcId="{1A4BBF7B-FCB2-4E75-9693-A484B24BD89F}" destId="{DB637A1E-1445-4104-89B2-4F02826694E7}" srcOrd="1" destOrd="0" presId="urn:microsoft.com/office/officeart/2005/8/layout/pyramid3"/>
    <dgm:cxn modelId="{AE94E177-5A2E-4F32-B3A4-7765B89CBA43}" type="presParOf" srcId="{E3B16FEC-201A-4897-82B4-E475065CEF5F}" destId="{F806435D-06F9-44D9-A5E4-8AC9FA2566F8}" srcOrd="1" destOrd="0" presId="urn:microsoft.com/office/officeart/2005/8/layout/pyramid3"/>
    <dgm:cxn modelId="{24312E9A-B325-4FA1-BF9E-2FB56045D47A}" type="presParOf" srcId="{F806435D-06F9-44D9-A5E4-8AC9FA2566F8}" destId="{970BB5CE-A84F-465A-995F-6D2E0768C8EB}" srcOrd="0" destOrd="0" presId="urn:microsoft.com/office/officeart/2005/8/layout/pyramid3"/>
    <dgm:cxn modelId="{356B5636-FECE-485F-B076-912841525925}" type="presParOf" srcId="{F806435D-06F9-44D9-A5E4-8AC9FA2566F8}" destId="{2F4EA1A6-960C-4FC2-95E3-8E53455D289D}" srcOrd="1" destOrd="0" presId="urn:microsoft.com/office/officeart/2005/8/layout/pyramid3"/>
    <dgm:cxn modelId="{95BEF170-EFCC-4D71-ACF9-EFB51C89BEC9}" type="presParOf" srcId="{E3B16FEC-201A-4897-82B4-E475065CEF5F}" destId="{7BF5C038-C038-46EC-B51D-0C3EB9559172}" srcOrd="2" destOrd="0" presId="urn:microsoft.com/office/officeart/2005/8/layout/pyramid3"/>
    <dgm:cxn modelId="{385CC52B-7361-453D-8ECA-C1B0CD7D6154}" type="presParOf" srcId="{7BF5C038-C038-46EC-B51D-0C3EB9559172}" destId="{54E0370C-3E0C-4E05-A584-EAEEBC0BC1F9}" srcOrd="0" destOrd="0" presId="urn:microsoft.com/office/officeart/2005/8/layout/pyramid3"/>
    <dgm:cxn modelId="{EF546B1F-B3C7-4C1B-91DF-6348CAE88482}" type="presParOf" srcId="{7BF5C038-C038-46EC-B51D-0C3EB9559172}" destId="{598286EE-60EC-4202-A8AE-20CEE1865D88}" srcOrd="1" destOrd="0" presId="urn:microsoft.com/office/officeart/2005/8/layout/pyramid3"/>
    <dgm:cxn modelId="{00E53983-63F1-4D6C-A011-9F658712D103}" type="presParOf" srcId="{E3B16FEC-201A-4897-82B4-E475065CEF5F}" destId="{520AEE87-027C-4A63-8040-090F2BE76C62}" srcOrd="3" destOrd="0" presId="urn:microsoft.com/office/officeart/2005/8/layout/pyramid3"/>
    <dgm:cxn modelId="{113C3C25-12CF-4C8F-9A32-EFB8A8AC1DC8}" type="presParOf" srcId="{520AEE87-027C-4A63-8040-090F2BE76C62}" destId="{530916F4-791E-4D17-B5B9-A363CA1E415E}" srcOrd="0" destOrd="0" presId="urn:microsoft.com/office/officeart/2005/8/layout/pyramid3"/>
    <dgm:cxn modelId="{C74DCD69-D005-4E5B-B8AE-69221A949752}" type="presParOf" srcId="{520AEE87-027C-4A63-8040-090F2BE76C62}" destId="{1659B9BF-08B7-4783-90D6-BEC66014012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1FE8A-AA66-46BB-957B-C63E31C738CD}">
      <dsp:nvSpPr>
        <dsp:cNvPr id="0" name=""/>
        <dsp:cNvSpPr/>
      </dsp:nvSpPr>
      <dsp:spPr>
        <a:xfrm rot="10800000">
          <a:off x="0" y="0"/>
          <a:ext cx="2948875" cy="616516"/>
        </a:xfrm>
        <a:prstGeom prst="trapezoid">
          <a:avLst>
            <a:gd name="adj" fmla="val 57818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General Program</a:t>
          </a:r>
        </a:p>
      </dsp:txBody>
      <dsp:txXfrm rot="-10800000">
        <a:off x="753691" y="76435"/>
        <a:ext cx="1441493" cy="540081"/>
      </dsp:txXfrm>
    </dsp:sp>
    <dsp:sp modelId="{970BB5CE-A84F-465A-995F-6D2E0768C8EB}">
      <dsp:nvSpPr>
        <dsp:cNvPr id="0" name=""/>
        <dsp:cNvSpPr/>
      </dsp:nvSpPr>
      <dsp:spPr>
        <a:xfrm rot="10800000">
          <a:off x="368609" y="616516"/>
          <a:ext cx="2211656" cy="616516"/>
        </a:xfrm>
        <a:prstGeom prst="trapezoid">
          <a:avLst>
            <a:gd name="adj" fmla="val 57818"/>
          </a:avLst>
        </a:prstGeo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ToO</a:t>
          </a:r>
          <a:r>
            <a:rPr lang="fr-FR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-NOM</a:t>
          </a:r>
        </a:p>
      </dsp:txBody>
      <dsp:txXfrm rot="-10800000">
        <a:off x="993287" y="718429"/>
        <a:ext cx="962301" cy="514603"/>
      </dsp:txXfrm>
    </dsp:sp>
    <dsp:sp modelId="{54E0370C-3E0C-4E05-A584-EAEEBC0BC1F9}">
      <dsp:nvSpPr>
        <dsp:cNvPr id="0" name=""/>
        <dsp:cNvSpPr/>
      </dsp:nvSpPr>
      <dsp:spPr>
        <a:xfrm rot="10800000">
          <a:off x="737219" y="1233033"/>
          <a:ext cx="1474437" cy="616516"/>
        </a:xfrm>
        <a:prstGeom prst="trapezoid">
          <a:avLst>
            <a:gd name="adj" fmla="val 57818"/>
          </a:avLst>
        </a:prstGeom>
        <a:solidFill>
          <a:srgbClr val="7030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GRB/</a:t>
          </a:r>
          <a:r>
            <a:rPr lang="en-US" altLang="zh-CN" sz="1400" b="1" kern="1200" dirty="0">
              <a:solidFill>
                <a:sysClr val="window" lastClr="FFFFFF"/>
              </a:solidFill>
              <a:latin typeface="Calibri"/>
              <a:ea typeface="宋体" panose="02010600030101010101" pitchFamily="2" charset="-122"/>
              <a:cs typeface="+mn-cs"/>
            </a:rPr>
            <a:t>CAT</a:t>
          </a:r>
          <a:endParaRPr lang="fr-FR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10800000">
        <a:off x="1232883" y="1385903"/>
        <a:ext cx="483108" cy="463646"/>
      </dsp:txXfrm>
    </dsp:sp>
    <dsp:sp modelId="{530916F4-791E-4D17-B5B9-A363CA1E415E}">
      <dsp:nvSpPr>
        <dsp:cNvPr id="0" name=""/>
        <dsp:cNvSpPr/>
      </dsp:nvSpPr>
      <dsp:spPr>
        <a:xfrm rot="10800000">
          <a:off x="1105828" y="1849549"/>
          <a:ext cx="737218" cy="616516"/>
        </a:xfrm>
        <a:prstGeom prst="trapezoid">
          <a:avLst>
            <a:gd name="adj" fmla="val 57818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-10800000">
        <a:off x="1343466" y="2048280"/>
        <a:ext cx="261942" cy="417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D3DF6-6A47-2E45-AB8E-52CEDE5C32DE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F4F61-7632-5D44-BF87-AD152627EAA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3816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582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49597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89124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F997AAD-463B-CDFE-7E4A-D58BD1783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F4486-66DB-A341-AFEA-E9964CA41AEC}" type="slidenum">
              <a:rPr kumimoji="0" lang="zh-CN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7BE92987-E8EE-D423-A720-A1B4CAB6B8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EB0B79B-C6F7-6207-B836-58001A107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39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81496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A093E0-2465-414F-9048-4AD4DDE3B6F3}" type="slidenum">
              <a:rPr lang="zh-CN" altLang="fr-FR" smtClean="0"/>
              <a:pPr>
                <a:defRPr/>
              </a:pPr>
              <a:t>15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5906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52600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A093E0-2465-414F-9048-4AD4DDE3B6F3}" type="slidenum">
              <a:rPr lang="zh-CN" altLang="fr-FR" smtClean="0"/>
              <a:pPr>
                <a:defRPr/>
              </a:pPr>
              <a:t>17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111898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59506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15227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262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92176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21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46998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11278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3200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20326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增加</a:t>
            </a:r>
            <a:r>
              <a:rPr lang="en-US" altLang="zh-CN" dirty="0"/>
              <a:t>JSC</a:t>
            </a:r>
            <a:r>
              <a:rPr lang="zh-CN" altLang="en-US" dirty="0"/>
              <a:t>会议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32273-79B5-4C40-9350-B83B77513B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04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03447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21FC19D-C71F-80B3-D1FB-DE5DD5279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E54ABF-E173-6D4E-BB56-9D0ABA7F2505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A6D352A-5659-0219-1110-9743568CE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F45B123A-A9CE-1FE6-247F-0F6428F5C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38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9427C0BD-8AF9-E524-3D80-F87A11EFAD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E576AA2B-F54B-973D-22DE-0E15DD60A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Times New Roman" charset="0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7030920-9148-1F73-7439-BB2A796FF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D45F36-7806-574C-9C3F-D712BA48802F}" type="slidenum">
              <a:rPr kumimoji="0" lang="zh-CN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95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4687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7981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86156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2177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4411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369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4651-900B-BDA3-4608-24DE2352A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C752C-FB73-F60B-2E62-8AE2E3646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8C29F-75E8-7447-0A4E-CA274E431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69A81-ABD9-CF02-2A3E-7BB11FBB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6722A-8AF9-F350-7449-8A9521B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133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36BF-07DB-7900-1071-8CFE3FB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581ED-D25D-A989-D995-2E8358D4C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D24C4-9CFB-E79E-F7A1-07A17BE1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DFF06-F56B-01E5-FCC7-458900D3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8991-B781-52E1-1421-B5A9B067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241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6647E-A5C8-3143-8681-93D02F16F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CC5CC-A15D-47D2-7638-73BE45953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B603-FDAB-00CB-21B2-EF9E2FF7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37E55-D800-0848-ABF6-D4924B62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475EB-B103-F257-B4DA-5CBE2975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7932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548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DD29FE-F3EA-A42E-3756-00597093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DE6C-83F6-9C4C-9730-DD8D47853BA8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2227B-F06B-34A4-71BF-9CBDE12E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B1A897-31CF-E17F-04B1-EFB8C05C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65820-930E-FE48-AC83-4A7F74FDC9CF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53759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F1E17F-6541-3A89-D49A-C4468197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B71F-DF46-8D47-8E05-8203D32E5B8E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67BE15-E123-CB0A-FC98-A2140FA51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E0F83-4FF6-DBE4-D800-B35E9466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20DE-8710-F849-9ED3-03DD3463A9CE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378420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B9F419-3899-1FCD-F32E-D1C715FB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90FF-082D-F444-B179-904ECD8A715D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E8FC40-3148-6095-29CC-5E5D718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1ED22A-AABB-D223-462C-6EC92ED8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05FF-70C7-324D-9DFD-3AEE0E7812BF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36255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B9DE63D-96E2-8A87-13A3-AD2F00A4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022A9-8DD3-064F-8FD0-F2C30B12B618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0F5D966-6B4C-794E-C34E-B5144D66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2E13A9C-C8A6-D780-B113-9DBB23ED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E4FE-CCC2-1649-8F62-3EF468533C83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87829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AEC65C6-598C-F8C1-5212-96D217D4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4278-76A6-3B45-BB4C-726801E510A3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8A5F1D8-98C3-CD0E-20EF-4A73A012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29BAC4B-9D6B-830D-2609-2B56FD993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5D316-AFA9-4447-AD62-676B6F8C8E8F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64124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1CF4EF6D-0D2C-3846-BFC0-2396FE1C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4B7F6-0513-0C42-B476-0FF30711580F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632B636-8501-050D-5FDE-66AE046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EBCBBE5-FA6E-82BF-2F82-6A9C8031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2FDFA-FF56-E64B-B596-FD2F64F0B165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609262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AD782F51-90FD-397B-F493-6C1A2C43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1B7AE-F70D-814B-A7C1-AE9550454F6C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2CE28A57-EF21-B855-81B5-5CD2A406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DC6944F-C2C7-DCBB-613D-9FCC0084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4DADA-D195-624B-9245-5651726C5906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68510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BCA3-405F-1A11-FFDD-1974143B0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5F10A-76CD-F7E3-7D65-7942859E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1AA76-6B8F-0D89-33ED-2670DE08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3DF8-E321-419C-DA9C-3F8A8172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4543E-58E2-A7CC-2A83-5E23B1D8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49954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D249AA4-AAFB-685E-F965-064679A7E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3CDE-513C-364C-B015-C2821D833731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2561794-D14B-D024-114D-9428FFD5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0697BA1-1414-4E13-F5F1-E97E032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724C-67A5-9B42-A325-CC70F0B17CA2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622356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CA3F3FD-856D-2452-03F6-E354787F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326D9-A4F0-6548-96CA-B93FC89BFDF8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0939931-E5EE-7AF7-B576-0E212A7D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43BE32B-FE39-78BE-9038-C6FB7B61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CB259-53D1-544D-8E3D-0398C60C1B0D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41242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726F4-2EE3-0BE4-F7E7-2565338E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0DDAD-ACE1-0D4B-BA4E-C8F6DB7EFFBB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F741A-A4B1-F095-B59C-0A09190B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404874-242F-D345-7898-29023786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90FD4-AE0A-714C-8568-2E6EE9075CC6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46485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3DC096-4CD0-A17F-B2B3-6D01598B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B7CE8-9DAB-4642-8A36-8C9238BDEA14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91082F-8B96-2778-4168-82E841E2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506F5A-0276-EC52-5379-41567332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12FB7-0480-DD47-8672-5AF1E67EF69D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433554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F0B975-5E59-EC09-F5BF-7C440AF0A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F258A3-97D1-F144-ADF9-CE81128F4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376E91-DF33-680E-9577-309F6E0B9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4AED0-D021-5547-8BEB-AD3B933C543C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453247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360773-432E-94FF-8E0A-9CC9B57D2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3B2A72-6013-DD85-457E-AA6797264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FF4F72-4E29-AC16-F9AA-1138C1A2F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F5C6-7926-F94E-B5F0-8A73EC4CBFC7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379764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889824-2FD8-90CB-631F-2734B9569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BC1E9E-A7E1-3F97-EE95-133DB1581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5FE951-37CA-FEF8-A727-A8B2CEFDAC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FD6D-3A8F-934E-9490-557B6B7095FE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93699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DB6C40-13DA-446D-9802-0D0E4B5E1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273A5-262D-89AF-C069-7D36C4CBD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4496A1-8DA7-E61E-3773-49D1610133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88A35-81F3-4C48-8495-288DCDA86027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502180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417C98-A183-8867-BC83-3DD88FEC3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90A521-464C-5712-552F-A427441B8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A07C7B-366B-9937-2701-BD3FBC181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0FFC4-86EF-FE4D-8E8B-E8939CE012EE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814940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C6F54F-2D11-8C3E-FACB-F44E41135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21B6C7-485E-D8CA-4FA6-813059FE6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2866A3-C641-5E11-8A95-AB51EA141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D54F5-B487-C04E-914D-A5CB7E71BEB8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26117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8EC9-B609-C3FB-CE71-394FFA07A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2719C-4171-5166-ABBC-AE0E96A0F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2AAFF-B5BF-E2E4-9044-2514F81F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EC3BE-8A04-6DAD-9FC8-4ED19F6D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79A62-6752-B691-D552-59370713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5047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E1C6C1-F7D7-9EF3-4C4B-7829444BA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FA6579-AF97-8D58-38B3-DD851FA8E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4F8AB-301A-0DC4-567F-16169EA88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099CA-F463-3E46-A75D-81CD78F8460B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805415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E8E106-8729-4E06-0CA5-0A4049E124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02ED-F7EB-C5C6-D449-53F506E036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38B1D-08BA-82DF-5AB7-7931174AFA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00FB9-A0E8-6A47-B274-B87C78FE152A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3887288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24DCD-91A5-7C7C-8318-AA7E361AA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B33B08-A83A-CE2A-2106-DE070C0D0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BC7116-212C-8C80-2529-FC7EF435C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0197-D72B-9E41-95B5-FC1AEFD2E8E5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687128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0EC38A-AA3D-59F0-CC71-834EC4FA2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97413B-AF07-275B-29FA-F5DB5D9EA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89EF88-0A26-247C-5E6C-C35000331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C82A7-F210-C94B-A599-6B82B5C0174D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058062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5A2328-DD40-63DA-BF34-AE7AC61261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204B7A-5F08-3C08-56ED-84B6B124D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BD8DA9-A8A0-3009-AF8C-54F38C454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F50FF-F127-854E-98F3-EB8BDC4C9B0D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35071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DCFB4C-A71E-CB05-14C3-4E54FB75E9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75D289-BD22-ADEB-60BA-D8C682EA17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B29924-883D-3733-4623-B5CE73B793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383CD-AA9D-0444-AB06-CA2E4C680BAA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748475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封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1416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76184" y="3886200"/>
            <a:ext cx="8015816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Here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96834" y="2130427"/>
            <a:ext cx="7895167" cy="1470025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r>
              <a:rPr lang="en-US" altLang="zh-CN"/>
              <a:t>title</a:t>
            </a: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702959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57921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128620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818" y="1314450"/>
            <a:ext cx="5598583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314450"/>
            <a:ext cx="5598584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13079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F4601-EAA4-935A-EFA0-60A0A720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CABE1-3250-C55D-59BB-2FB682C27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D3129-AC65-9DF9-3C37-74DCD5D80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20D66-390F-785A-4094-263F4661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AC0EB-2852-A33F-04CC-1AE284B9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B7E7C-8587-D32F-59DE-35ADC65C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9795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713081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841862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75842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4"/>
          <p:cNvSpPr>
            <a:spLocks noGrp="1"/>
          </p:cNvSpPr>
          <p:nvPr>
            <p:ph type="title" idx="4294967295"/>
          </p:nvPr>
        </p:nvSpPr>
        <p:spPr>
          <a:xfrm>
            <a:off x="1677261" y="305313"/>
            <a:ext cx="4906433" cy="675216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algn="l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65398" y="1333562"/>
            <a:ext cx="5215467" cy="5450417"/>
          </a:xfrm>
        </p:spPr>
        <p:txBody>
          <a:bodyPr/>
          <a:lstStyle>
            <a:lvl1pPr>
              <a:defRPr sz="2133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67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467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33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4063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304953" y="663670"/>
            <a:ext cx="11175707" cy="98423"/>
          </a:xfrm>
          <a:prstGeom prst="rect">
            <a:avLst/>
          </a:prstGeom>
          <a:gradFill rotWithShape="1">
            <a:gsLst>
              <a:gs pos="0">
                <a:srgbClr val="5C92C4"/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>
              <a:defRPr/>
            </a:pPr>
            <a:endParaRPr lang="nl-BE" sz="2400">
              <a:latin typeface="Verdana" pitchFamily="34" charset="0"/>
              <a:ea typeface="+mn-ea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6" name="图片 15" descr="新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28" y="83284"/>
            <a:ext cx="1714512" cy="5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48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996A-7DDD-E52D-D413-D23FED5E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7B65-1B9E-FAE1-BA8C-353598436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B68DA-7F35-85F5-0B75-63A4DDA6E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1C563-1F38-1CD5-F381-469DD5C4C4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77E39-7ED5-0F48-D177-7A412F51A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FFF23-B180-B981-CD95-785E37F9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D5E943-851D-EE69-DBFE-FA6A9488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96A64-584B-AED7-25F3-F3EED901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2905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BF52-4443-7F19-10A8-56DCF9FF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FDD92-AFFC-F8BA-BD1A-8D57A6696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5062C-84B0-C6DD-DAD8-CD131843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ADE04-9270-AA5C-6DC7-EC9B58AA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3104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B45FAE-3E9F-049B-CF3C-61D107FC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CECA3-C81A-9048-D03F-B98B37EC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18C14-5EF6-15D9-EF4B-D9B5ED41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981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08DAB-DC07-44F9-6D80-E763CEEC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25E11-BF5D-D51A-D226-6940461A9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8F817-2856-788B-A031-BFA8908C0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E0010-2BE2-EB2A-5B33-665F7AFC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196D8-909B-F2E9-7A1B-96DA020F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10A1B-3AFD-2FA8-40CE-3175566E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309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04FF-BBA6-888A-814C-3AC9FD56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FA0AE-B96B-AE21-6EA4-82DA0F404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C6773-CDC3-A69E-9E67-538D6B23D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4543D-2F3E-05DF-9480-B84EE1B5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33B5F-1005-BD02-A8E4-E53B2056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B7795-9EA0-67A4-BBE8-F3FE9BFB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381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C576C-9EB4-B33C-54FD-D0472F5E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6EF47-7AC6-AE5B-53F1-218BC1429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9611D-0FC3-2590-BAA3-88E1B0BD0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87462-BA4C-334D-82D1-4D7AB170A3AD}" type="datetimeFigureOut">
              <a:rPr lang="en-CN" smtClean="0"/>
              <a:t>08/03/2024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BDC33-C98E-E304-2AF5-0539688FB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9B3DD-DD6E-79BF-77EE-117EACF07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64E64-8256-EE48-8074-CB795380B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804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titre 1">
            <a:extLst>
              <a:ext uri="{FF2B5EF4-FFF2-40B4-BE49-F238E27FC236}">
                <a16:creationId xmlns:a16="http://schemas.microsoft.com/office/drawing/2014/main" id="{A23AC696-2817-F01D-34E0-F2C243AAD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Modifiez le style du titre</a:t>
            </a:r>
          </a:p>
        </p:txBody>
      </p:sp>
      <p:sp>
        <p:nvSpPr>
          <p:cNvPr id="15363" name="Espace réservé du texte 2">
            <a:extLst>
              <a:ext uri="{FF2B5EF4-FFF2-40B4-BE49-F238E27FC236}">
                <a16:creationId xmlns:a16="http://schemas.microsoft.com/office/drawing/2014/main" id="{EBE63531-FC68-2C59-7218-1A2E6FDB6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Modifiez les styles du texte du masque</a:t>
            </a:r>
          </a:p>
          <a:p>
            <a:pPr lvl="1"/>
            <a:r>
              <a:rPr lang="fr-FR" altLang="zh-CN"/>
              <a:t>Deuxième niveau</a:t>
            </a:r>
          </a:p>
          <a:p>
            <a:pPr lvl="2"/>
            <a:r>
              <a:rPr lang="fr-FR" altLang="zh-CN"/>
              <a:t>Troisième niveau</a:t>
            </a:r>
          </a:p>
          <a:p>
            <a:pPr lvl="3"/>
            <a:r>
              <a:rPr lang="fr-FR" altLang="zh-CN"/>
              <a:t>Quatrième niveau</a:t>
            </a:r>
          </a:p>
          <a:p>
            <a:pPr lvl="4"/>
            <a:r>
              <a:rPr lang="fr-FR" altLang="zh-CN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0D6B4D-4238-04DF-69B1-3EA4444C9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A6E2495-1202-E14C-882C-2609B7FF6D95}" type="datetimeFigureOut">
              <a:rPr lang="fr-FR" altLang="zh-CN"/>
              <a:pPr>
                <a:defRPr/>
              </a:pPr>
              <a:t>03/08/2024</a:t>
            </a:fld>
            <a:endParaRPr lang="fr-FR" altLang="zh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C30AE-D9DC-59FD-5694-33AD95DE4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F8776A-7170-2ADF-C1F4-3A81F3B24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573289-4CD8-6349-B2B0-2C61DB17B175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61342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647A95-73B0-CF0C-AAD3-22F64F43E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CA01D8-C5FB-AB76-2290-C11E31FEE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Cliquez pour modifier les styles du texte du masque</a:t>
            </a:r>
          </a:p>
          <a:p>
            <a:pPr lvl="1"/>
            <a:r>
              <a:rPr lang="fr-FR" altLang="zh-CN"/>
              <a:t>Deuxième niveau</a:t>
            </a:r>
          </a:p>
          <a:p>
            <a:pPr lvl="2"/>
            <a:r>
              <a:rPr lang="fr-FR" altLang="zh-CN"/>
              <a:t>Troisième niveau</a:t>
            </a:r>
          </a:p>
          <a:p>
            <a:pPr lvl="3"/>
            <a:r>
              <a:rPr lang="fr-FR" altLang="zh-CN"/>
              <a:t>Quatrième niveau</a:t>
            </a:r>
          </a:p>
          <a:p>
            <a:pPr lvl="4"/>
            <a:r>
              <a:rPr lang="fr-FR" altLang="zh-CN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A93AECE-33D7-5C17-134C-60280F0B57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B64F81-26FC-D851-0F45-ECA6FF6162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CE1291-94D8-DFA1-D457-1D246546CC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C9105CE-1502-8844-965F-4A47E563E2E9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60643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内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12192000" cy="68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818" y="1314450"/>
            <a:ext cx="11400367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Level 1</a:t>
            </a:r>
          </a:p>
          <a:p>
            <a:pPr lvl="1"/>
            <a:r>
              <a:rPr lang="fr-FR" altLang="zh-CN"/>
              <a:t>Level 2</a:t>
            </a:r>
          </a:p>
          <a:p>
            <a:pPr lvl="2"/>
            <a:r>
              <a:rPr lang="fr-FR" altLang="zh-CN"/>
              <a:t>Level 3</a:t>
            </a:r>
          </a:p>
          <a:p>
            <a:pPr lvl="3"/>
            <a:r>
              <a:rPr lang="fr-FR" altLang="zh-CN"/>
              <a:t>Level 4</a:t>
            </a:r>
          </a:p>
          <a:p>
            <a:pPr lvl="4"/>
            <a:r>
              <a:rPr lang="fr-FR" altLang="zh-CN"/>
              <a:t>Level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74752" y="368300"/>
            <a:ext cx="65405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zh-CN" dirty="0"/>
          </a:p>
        </p:txBody>
      </p:sp>
      <p:sp>
        <p:nvSpPr>
          <p:cNvPr id="1029" name="Rectangle 15"/>
          <p:cNvSpPr>
            <a:spLocks noChangeArrowheads="1"/>
          </p:cNvSpPr>
          <p:nvPr/>
        </p:nvSpPr>
        <p:spPr bwMode="auto">
          <a:xfrm>
            <a:off x="35984" y="1087439"/>
            <a:ext cx="5581649" cy="46037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100000">
                <a:schemeClr val="bg1">
                  <a:alpha val="99001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1568"/>
          </a:p>
        </p:txBody>
      </p:sp>
      <p:pic>
        <p:nvPicPr>
          <p:cNvPr id="7" name="图片 6" descr="新logo.jpg">
            <a:extLst>
              <a:ext uri="{FF2B5EF4-FFF2-40B4-BE49-F238E27FC236}">
                <a16:creationId xmlns:a16="http://schemas.microsoft.com/office/drawing/2014/main" id="{9D8F2E7E-FAC8-4B33-A88C-C1915B06585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9709" y1="47407" x2="9709" y2="47407"/>
                        <a14:foregroundMark x1="17799" y1="45185" x2="17799" y2="45185"/>
                        <a14:foregroundMark x1="4854" y1="39259" x2="4854" y2="39259"/>
                        <a14:foregroundMark x1="11327" y1="38519" x2="11327" y2="38519"/>
                        <a14:foregroundMark x1="14887" y1="41481" x2="14887" y2="41481"/>
                        <a14:foregroundMark x1="15858" y1="60000" x2="15858" y2="60000"/>
                        <a14:foregroundMark x1="9709" y1="60000" x2="9709" y2="60000"/>
                        <a14:foregroundMark x1="2265" y1="65185" x2="2265" y2="65185"/>
                        <a14:foregroundMark x1="15858" y1="76296" x2="15858" y2="76296"/>
                        <a14:foregroundMark x1="27508" y1="50370" x2="27508" y2="50370"/>
                        <a14:foregroundMark x1="41748" y1="47407" x2="41748" y2="47407"/>
                        <a14:foregroundMark x1="23948" y1="37037" x2="23948" y2="37037"/>
                        <a14:foregroundMark x1="23301" y1="57037" x2="23301" y2="57037"/>
                        <a14:foregroundMark x1="72168" y1="14815" x2="72168" y2="14815"/>
                        <a14:foregroundMark x1="55340" y1="43704" x2="55340" y2="43704"/>
                        <a14:foregroundMark x1="70550" y1="41481" x2="70550" y2="41481"/>
                        <a14:foregroundMark x1="84142" y1="43704" x2="84142" y2="43704"/>
                        <a14:foregroundMark x1="92880" y1="38519" x2="92880" y2="38519"/>
                        <a14:foregroundMark x1="23948" y1="34074" x2="23948" y2="34074"/>
                        <a14:foregroundMark x1="25566" y1="34815" x2="25566" y2="34815"/>
                        <a14:foregroundMark x1="22654" y1="34815" x2="22654" y2="34815"/>
                        <a14:foregroundMark x1="22977" y1="50370" x2="22977" y2="50370"/>
                        <a14:foregroundMark x1="21036" y1="65185" x2="21036" y2="65185"/>
                        <a14:foregroundMark x1="22977" y1="64444" x2="22977" y2="64444"/>
                        <a14:foregroundMark x1="23948" y1="46667" x2="23948" y2="46667"/>
                        <a14:foregroundMark x1="17799" y1="91852" x2="17799" y2="91852"/>
                        <a14:foregroundMark x1="20388" y1="89630" x2="20388" y2="89630"/>
                        <a14:foregroundMark x1="35922" y1="95556" x2="35922" y2="95556"/>
                        <a14:foregroundMark x1="47249" y1="88148" x2="47249" y2="88148"/>
                        <a14:foregroundMark x1="49191" y1="85185" x2="49191" y2="85185"/>
                        <a14:foregroundMark x1="50809" y1="9630" x2="50809" y2="9630"/>
                        <a14:foregroundMark x1="60518" y1="5185" x2="60518" y2="5185"/>
                        <a14:foregroundMark x1="68285" y1="8148" x2="68285" y2="8148"/>
                        <a14:foregroundMark x1="73463" y1="12593" x2="73463" y2="12593"/>
                        <a14:foregroundMark x1="76699" y1="26667" x2="76699" y2="26667"/>
                        <a14:foregroundMark x1="76699" y1="34815" x2="76699" y2="34815"/>
                        <a14:backgroundMark x1="17476" y1="93333" x2="17476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8058" y="390326"/>
            <a:ext cx="1010659" cy="375717"/>
          </a:xfrm>
          <a:prstGeom prst="rect">
            <a:avLst/>
          </a:prstGeom>
        </p:spPr>
      </p:pic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391684" y="645334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C3016FF-8BFA-41E0-A86D-9C5EB03B2D4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28" descr="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6" y="233363"/>
            <a:ext cx="102023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ransition/>
  <p:hf hdr="0" ftr="0" dt="0"/>
  <p:txStyles>
    <p:titleStyle>
      <a:lvl1pPr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+mj-lt"/>
          <a:ea typeface="+mj-ea"/>
          <a:cs typeface="+mj-cs"/>
        </a:defRPr>
      </a:lvl1pPr>
      <a:lvl2pPr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2pPr>
      <a:lvl3pPr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3pPr>
      <a:lvl4pPr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4pPr>
      <a:lvl5pPr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5pPr>
      <a:lvl6pPr marL="457182"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6pPr>
      <a:lvl7pPr marL="914364"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7pPr>
      <a:lvl8pPr marL="1371545"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8pPr>
      <a:lvl9pPr marL="1828727" algn="ctr" defTabSz="76197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黑体" pitchFamily="2" charset="-122"/>
          <a:ea typeface="黑体" pitchFamily="2" charset="-122"/>
        </a:defRPr>
      </a:lvl9pPr>
    </p:titleStyle>
    <p:bodyStyle>
      <a:lvl1pPr marL="355585" indent="-355585" algn="l" defTabSz="761970" rtl="0" eaLnBrk="0" fontAlgn="base" hangingPunct="0">
        <a:spcBef>
          <a:spcPct val="50000"/>
        </a:spcBef>
        <a:spcAft>
          <a:spcPct val="20000"/>
        </a:spcAft>
        <a:buClr>
          <a:srgbClr val="333399"/>
        </a:buClr>
        <a:buSzPct val="125000"/>
        <a:buFont typeface="Wingdings" pitchFamily="2" charset="2"/>
        <a:buChar char="ð"/>
        <a:defRPr sz="2000">
          <a:solidFill>
            <a:srgbClr val="333399"/>
          </a:solidFill>
          <a:latin typeface="+mn-lt"/>
          <a:ea typeface="+mn-ea"/>
          <a:cs typeface="+mn-cs"/>
        </a:defRPr>
      </a:lvl1pPr>
      <a:lvl2pPr marL="812767" indent="-277802" algn="l" defTabSz="761970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Font typeface="Wingdings" pitchFamily="2" charset="2"/>
        <a:buChar char="þ"/>
        <a:defRPr sz="2800">
          <a:solidFill>
            <a:srgbClr val="333399"/>
          </a:solidFill>
          <a:latin typeface="+mn-lt"/>
          <a:ea typeface="+mn-ea"/>
        </a:defRPr>
      </a:lvl2pPr>
      <a:lvl3pPr marL="1346146" indent="-353999" algn="l" defTabSz="76197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  <a:ea typeface="+mn-ea"/>
        </a:defRPr>
      </a:lvl3pPr>
      <a:lvl4pPr marL="1816027" indent="-228590" algn="l" defTabSz="76197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FF"/>
          </a:solidFill>
          <a:latin typeface="+mn-lt"/>
          <a:ea typeface="+mn-ea"/>
        </a:defRPr>
      </a:lvl4pPr>
      <a:lvl5pPr marL="2324008" indent="-228590" algn="l" defTabSz="76197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5pPr>
      <a:lvl6pPr marL="2781188" indent="-228590" algn="l" defTabSz="76197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6pPr>
      <a:lvl7pPr marL="3238370" indent="-228590" algn="l" defTabSz="76197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7pPr>
      <a:lvl8pPr marL="3695552" indent="-228590" algn="l" defTabSz="76197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8pPr>
      <a:lvl9pPr marL="4152734" indent="-228590" algn="l" defTabSz="76197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3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32.tif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31.jpeg"/><Relationship Id="rId5" Type="http://schemas.openxmlformats.org/officeDocument/2006/relationships/tags" Target="../tags/tag9.xml"/><Relationship Id="rId10" Type="http://schemas.openxmlformats.org/officeDocument/2006/relationships/image" Target="../media/image30.jpeg"/><Relationship Id="rId4" Type="http://schemas.openxmlformats.org/officeDocument/2006/relationships/tags" Target="../tags/tag8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jp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jpe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65.tiff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3.jpe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8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9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6.png"/><Relationship Id="rId2" Type="http://schemas.openxmlformats.org/officeDocument/2006/relationships/image" Target="../media/image76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1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78.wmf"/><Relationship Id="rId15" Type="http://schemas.openxmlformats.org/officeDocument/2006/relationships/image" Target="../media/image8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77.wmf"/><Relationship Id="rId9" Type="http://schemas.openxmlformats.org/officeDocument/2006/relationships/image" Target="../media/image81.wmf"/><Relationship Id="rId1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Layout" Target="../diagrams/layout1.xml"/><Relationship Id="rId7" Type="http://schemas.openxmlformats.org/officeDocument/2006/relationships/oleObject" Target="../embeddings/oleObject6.bin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7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n space with stars and a bright star in the background&#10;&#10;Description automatically generated">
            <a:extLst>
              <a:ext uri="{FF2B5EF4-FFF2-40B4-BE49-F238E27FC236}">
                <a16:creationId xmlns:a16="http://schemas.microsoft.com/office/drawing/2014/main" id="{AED62AC9-3F92-63A7-D122-93CCFC5A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43" y="0"/>
            <a:ext cx="12220486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43CB01BB-7D1C-861F-AAF7-D090ACDC6B58}"/>
              </a:ext>
            </a:extLst>
          </p:cNvPr>
          <p:cNvSpPr txBox="1"/>
          <p:nvPr/>
        </p:nvSpPr>
        <p:spPr>
          <a:xfrm>
            <a:off x="660400" y="1431917"/>
            <a:ext cx="11049000" cy="25101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中法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 SVOM </a:t>
            </a:r>
            <a:r>
              <a:rPr lang="en-US" altLang="zh-CN" sz="3600" b="1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天文卫星的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科学目标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CDD7F12-9F0C-C3A8-2079-03ADE37B66F2}"/>
              </a:ext>
            </a:extLst>
          </p:cNvPr>
          <p:cNvSpPr txBox="1"/>
          <p:nvPr/>
        </p:nvSpPr>
        <p:spPr>
          <a:xfrm>
            <a:off x="7193240" y="4571183"/>
            <a:ext cx="3784351" cy="8549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2000" dirty="0">
                <a:ln w="12700">
                  <a:noFill/>
                </a:ln>
                <a:solidFill>
                  <a:schemeClr val="bg1"/>
                </a:solidFill>
                <a:latin typeface="OPPOSans H"/>
                <a:ea typeface="OPPOSans H"/>
              </a:rPr>
              <a:t>魏建彦</a:t>
            </a:r>
            <a:r>
              <a:rPr kumimoji="1" lang="en-US" altLang="zh-CN" sz="2000" dirty="0">
                <a:ln w="12700">
                  <a:noFill/>
                </a:ln>
                <a:solidFill>
                  <a:schemeClr val="bg1"/>
                </a:solidFill>
                <a:latin typeface="OPPOSans H"/>
                <a:ea typeface="OPPOSans H"/>
              </a:rPr>
              <a:t>@SVOM</a:t>
            </a:r>
            <a:r>
              <a:rPr kumimoji="1" lang="zh-CN" altLang="en-US" sz="2000" dirty="0">
                <a:ln w="12700">
                  <a:noFill/>
                </a:ln>
                <a:solidFill>
                  <a:schemeClr val="bg1"/>
                </a:solidFill>
                <a:latin typeface="OPPOSans H"/>
                <a:ea typeface="OPPOSans H"/>
              </a:rPr>
              <a:t>团队</a:t>
            </a:r>
            <a:endParaRPr kumimoji="1" lang="en-US" altLang="zh-CN" sz="2000" dirty="0">
              <a:ln w="12700">
                <a:noFill/>
              </a:ln>
              <a:solidFill>
                <a:schemeClr val="bg1"/>
              </a:solidFill>
              <a:latin typeface="OPPOSans H"/>
              <a:ea typeface="OPPOSans H"/>
            </a:endParaRPr>
          </a:p>
          <a:p>
            <a:pPr algn="ctr"/>
            <a:endParaRPr kumimoji="1" lang="en-US" altLang="zh-CN" sz="2000" dirty="0">
              <a:ln w="12700">
                <a:noFill/>
              </a:ln>
              <a:solidFill>
                <a:schemeClr val="bg1"/>
              </a:solidFill>
              <a:latin typeface="OPPOSans H"/>
              <a:ea typeface="OPPOSans H"/>
            </a:endParaRPr>
          </a:p>
          <a:p>
            <a:r>
              <a:rPr kumimoji="1" lang="zh-CN" altLang="en-US" sz="2000" dirty="0">
                <a:ln w="12700">
                  <a:noFill/>
                </a:ln>
                <a:solidFill>
                  <a:schemeClr val="bg1"/>
                </a:solidFill>
                <a:latin typeface="OPPOSans H"/>
                <a:ea typeface="OPPOSans H"/>
              </a:rPr>
              <a:t>          中国科学院国家天文台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EF75D-E1C0-FB89-4BA9-DBF95656DC96}"/>
              </a:ext>
            </a:extLst>
          </p:cNvPr>
          <p:cNvSpPr txBox="1"/>
          <p:nvPr/>
        </p:nvSpPr>
        <p:spPr>
          <a:xfrm>
            <a:off x="8361545" y="6055186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bg1"/>
                </a:solidFill>
              </a:rPr>
              <a:t>2024年</a:t>
            </a:r>
            <a:r>
              <a:rPr lang="en-US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月</a:t>
            </a: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en-US" dirty="0">
                <a:solidFill>
                  <a:schemeClr val="bg1"/>
                </a:solidFill>
              </a:rPr>
              <a:t>日，丽江</a:t>
            </a:r>
            <a:endParaRPr lang="en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3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Box 1"/>
          <p:cNvSpPr txBox="1"/>
          <p:nvPr>
            <p:custDataLst>
              <p:tags r:id="rId1"/>
            </p:custDataLst>
          </p:nvPr>
        </p:nvSpPr>
        <p:spPr>
          <a:xfrm>
            <a:off x="8202735" y="6202054"/>
            <a:ext cx="2717910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1400" dirty="0">
                <a:latin typeface="Arial" panose="020B0604020202020204" pitchFamily="34" charset="0"/>
                <a:ea typeface="MS PGothic" panose="020B0600070205080204" pitchFamily="34" charset="-128"/>
                <a:sym typeface="+mn-ea"/>
              </a:rPr>
              <a:t>Wu et al. 2013; </a:t>
            </a:r>
            <a:r>
              <a:rPr lang="en-US" altLang="zh-CN" sz="1400" dirty="0">
                <a:latin typeface="Arial" panose="020B0604020202020204" pitchFamily="34" charset="0"/>
                <a:ea typeface="MS PGothic" panose="020B0600070205080204" pitchFamily="34" charset="-128"/>
              </a:rPr>
              <a:t>Troja et al. 2007</a:t>
            </a:r>
            <a:endParaRPr lang="zh-CN" altLang="en-US" sz="14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356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44760" y="4169255"/>
            <a:ext cx="2106295" cy="159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图片 4" descr="EAW5[](HJJEZYB(HBSIS}R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83239" y="1957672"/>
            <a:ext cx="2105025" cy="1877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7" name="Rectangle 2"/>
          <p:cNvSpPr txBox="1"/>
          <p:nvPr>
            <p:custDataLst>
              <p:tags r:id="rId4"/>
            </p:custDataLst>
          </p:nvPr>
        </p:nvSpPr>
        <p:spPr>
          <a:xfrm>
            <a:off x="8896796" y="1378775"/>
            <a:ext cx="1628775" cy="576580"/>
          </a:xfrm>
          <a:prstGeom prst="rect">
            <a:avLst/>
          </a:prstGeom>
          <a:noFill/>
          <a:ln w="28575">
            <a:noFill/>
          </a:ln>
        </p:spPr>
        <p:txBody>
          <a:bodyPr/>
          <a:lstStyle/>
          <a:p>
            <a:pPr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观测现象</a:t>
            </a:r>
          </a:p>
        </p:txBody>
      </p:sp>
      <p:sp>
        <p:nvSpPr>
          <p:cNvPr id="5" name="矩形 4"/>
          <p:cNvSpPr/>
          <p:nvPr/>
        </p:nvSpPr>
        <p:spPr>
          <a:xfrm>
            <a:off x="5240594" y="2304740"/>
            <a:ext cx="2854238" cy="8775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X射线巨耀发</a:t>
            </a:r>
          </a:p>
        </p:txBody>
      </p:sp>
      <p:sp>
        <p:nvSpPr>
          <p:cNvPr id="3" name="Line 9"/>
          <p:cNvSpPr/>
          <p:nvPr/>
        </p:nvSpPr>
        <p:spPr>
          <a:xfrm rot="3300000" flipH="1">
            <a:off x="5391741" y="4374915"/>
            <a:ext cx="1167672" cy="1688007"/>
          </a:xfrm>
          <a:prstGeom prst="line">
            <a:avLst/>
          </a:prstGeom>
          <a:ln w="539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" name="矩形 3"/>
          <p:cNvSpPr/>
          <p:nvPr/>
        </p:nvSpPr>
        <p:spPr>
          <a:xfrm>
            <a:off x="4796482" y="4529300"/>
            <a:ext cx="2600969" cy="8775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射线平台与</a:t>
            </a:r>
            <a:r>
              <a:rPr lang="zh-CN" altLang="en-CN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陡降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15684" y="5992338"/>
            <a:ext cx="587074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挑战：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需要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更多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例证，尤其是强磁中子星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D891E4-0B5C-A2C0-A72D-373D2D2D4BBF}"/>
              </a:ext>
            </a:extLst>
          </p:cNvPr>
          <p:cNvGrpSpPr/>
          <p:nvPr/>
        </p:nvGrpSpPr>
        <p:grpSpPr>
          <a:xfrm>
            <a:off x="7841563" y="1905990"/>
            <a:ext cx="3183166" cy="2025586"/>
            <a:chOff x="8136530" y="1323215"/>
            <a:chExt cx="3183166" cy="2025586"/>
          </a:xfrm>
        </p:grpSpPr>
        <p:pic>
          <p:nvPicPr>
            <p:cNvPr id="6" name="pasted-image.tif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36530" y="1323215"/>
              <a:ext cx="3183166" cy="202558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340182-CEF7-C625-2356-08296F2BB682}"/>
                </a:ext>
              </a:extLst>
            </p:cNvPr>
            <p:cNvSpPr/>
            <p:nvPr/>
          </p:nvSpPr>
          <p:spPr>
            <a:xfrm>
              <a:off x="9774466" y="1452756"/>
              <a:ext cx="746803" cy="90698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293342-4F2B-EC6D-C1D6-FEA2C1D4D264}"/>
              </a:ext>
            </a:extLst>
          </p:cNvPr>
          <p:cNvGrpSpPr/>
          <p:nvPr/>
        </p:nvGrpSpPr>
        <p:grpSpPr>
          <a:xfrm>
            <a:off x="7841563" y="4169255"/>
            <a:ext cx="3219359" cy="2018400"/>
            <a:chOff x="8136530" y="3586480"/>
            <a:chExt cx="3219359" cy="2018400"/>
          </a:xfrm>
        </p:grpSpPr>
        <p:pic>
          <p:nvPicPr>
            <p:cNvPr id="23554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8136530" y="3586480"/>
              <a:ext cx="3219359" cy="2018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6DCFF5-0E48-242E-9351-4A554486E1FC}"/>
                </a:ext>
              </a:extLst>
            </p:cNvPr>
            <p:cNvSpPr/>
            <p:nvPr/>
          </p:nvSpPr>
          <p:spPr>
            <a:xfrm>
              <a:off x="9978368" y="4277154"/>
              <a:ext cx="746803" cy="90698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38269169-A59E-E603-63D9-F6694D0AAFEB}"/>
              </a:ext>
            </a:extLst>
          </p:cNvPr>
          <p:cNvSpPr/>
          <p:nvPr/>
        </p:nvSpPr>
        <p:spPr>
          <a:xfrm rot="3300000" flipH="1">
            <a:off x="5391741" y="2045408"/>
            <a:ext cx="1167672" cy="1688007"/>
          </a:xfrm>
          <a:prstGeom prst="line">
            <a:avLst/>
          </a:prstGeom>
          <a:ln w="539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F466B-A0C9-D6C3-2A58-820AE14AA916}"/>
              </a:ext>
            </a:extLst>
          </p:cNvPr>
          <p:cNvSpPr txBox="1"/>
          <p:nvPr/>
        </p:nvSpPr>
        <p:spPr>
          <a:xfrm>
            <a:off x="1543219" y="2435114"/>
            <a:ext cx="540020" cy="80304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CN" dirty="0"/>
              <a:t>黑洞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A1B5E7-1EF3-9FF9-AB83-6E32FE5ADF1D}"/>
              </a:ext>
            </a:extLst>
          </p:cNvPr>
          <p:cNvSpPr txBox="1"/>
          <p:nvPr/>
        </p:nvSpPr>
        <p:spPr>
          <a:xfrm>
            <a:off x="1524020" y="4033534"/>
            <a:ext cx="540020" cy="186910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CN" dirty="0"/>
              <a:t>强磁中子星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5AE13E2F-A1A6-752F-578A-A66EB9E5D8A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80816" y="1446730"/>
            <a:ext cx="1628775" cy="576580"/>
          </a:xfrm>
          <a:prstGeom prst="rect">
            <a:avLst/>
          </a:prstGeom>
          <a:noFill/>
          <a:ln w="28575">
            <a:noFill/>
          </a:ln>
        </p:spPr>
        <p:txBody>
          <a:bodyPr/>
          <a:lstStyle/>
          <a:p>
            <a:pPr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中心引擎</a:t>
            </a:r>
          </a:p>
        </p:txBody>
      </p:sp>
      <p:sp>
        <p:nvSpPr>
          <p:cNvPr id="29" name="Rectangle 82">
            <a:extLst>
              <a:ext uri="{FF2B5EF4-FFF2-40B4-BE49-F238E27FC236}">
                <a16:creationId xmlns:a16="http://schemas.microsoft.com/office/drawing/2014/main" id="{523A65C3-A30E-DBF0-C3C1-6403A687253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8962" y="357260"/>
            <a:ext cx="11288359" cy="7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关键科学问题 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：（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6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伽马暴中心引擎和能量提取机制 </a:t>
            </a: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C4F99D3C-A75B-3C27-9E60-D61FC3E35C7D}"/>
              </a:ext>
            </a:extLst>
          </p:cNvPr>
          <p:cNvSpPr txBox="1"/>
          <p:nvPr/>
        </p:nvSpPr>
        <p:spPr>
          <a:xfrm>
            <a:off x="645544" y="1277572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A58033F3-6282-4BD9-B09F-998F74563C6B}"/>
              </a:ext>
            </a:extLst>
          </p:cNvPr>
          <p:cNvSpPr txBox="1">
            <a:spLocks/>
          </p:cNvSpPr>
          <p:nvPr/>
        </p:nvSpPr>
        <p:spPr>
          <a:xfrm>
            <a:off x="184437" y="357987"/>
            <a:ext cx="11521280" cy="83350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defPPr>
              <a:defRPr lang="zh-CN"/>
            </a:defPPr>
            <a:lvl1pPr defTabSz="1219110">
              <a:lnSpc>
                <a:spcPct val="90000"/>
              </a:lnSpc>
              <a:spcBef>
                <a:spcPct val="0"/>
              </a:spcBef>
              <a:buNone/>
              <a:defRPr sz="2800" b="1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zh-CN" altLang="en-US" b="0" kern="12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中法天文卫星简介：科学载荷及地面段</a:t>
            </a:r>
          </a:p>
        </p:txBody>
      </p:sp>
      <p:pic>
        <p:nvPicPr>
          <p:cNvPr id="4" name="Espace réservé du contenu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32544" r="6470" b="14258"/>
          <a:stretch/>
        </p:blipFill>
        <p:spPr>
          <a:xfrm>
            <a:off x="0" y="1106682"/>
            <a:ext cx="12192000" cy="5751319"/>
          </a:xfrm>
          <a:prstGeom prst="rect">
            <a:avLst/>
          </a:prstGeom>
        </p:spPr>
      </p:pic>
      <p:grpSp>
        <p:nvGrpSpPr>
          <p:cNvPr id="5" name="Groupe 7"/>
          <p:cNvGrpSpPr/>
          <p:nvPr/>
        </p:nvGrpSpPr>
        <p:grpSpPr>
          <a:xfrm>
            <a:off x="6864085" y="2842105"/>
            <a:ext cx="3916579" cy="1134339"/>
            <a:chOff x="344370" y="1288119"/>
            <a:chExt cx="3654076" cy="1073389"/>
          </a:xfrm>
        </p:grpSpPr>
        <p:sp>
          <p:nvSpPr>
            <p:cNvPr id="6" name="Line 17"/>
            <p:cNvSpPr>
              <a:spLocks noChangeShapeType="1"/>
            </p:cNvSpPr>
            <p:nvPr/>
          </p:nvSpPr>
          <p:spPr bwMode="auto">
            <a:xfrm rot="10800000">
              <a:off x="344370" y="1350472"/>
              <a:ext cx="1368761" cy="516751"/>
            </a:xfrm>
            <a:prstGeom prst="line">
              <a:avLst/>
            </a:prstGeom>
            <a:noFill/>
            <a:ln w="38100">
              <a:solidFill>
                <a:sysClr val="window" lastClr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797135">
                <a:defRPr/>
              </a:pPr>
              <a:endParaRPr lang="en-US" sz="1569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1713137" y="1288119"/>
              <a:ext cx="2285309" cy="1073389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endParaRPr lang="fr-FR" sz="1569" kern="0">
                <a:ln>
                  <a:solidFill>
                    <a:srgbClr val="31B6FD">
                      <a:lumMod val="40000"/>
                      <a:lumOff val="60000"/>
                    </a:srgbClr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2062712" y="1310077"/>
              <a:ext cx="1151388" cy="26854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r>
                <a:rPr lang="fr-FR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MXT</a:t>
              </a:r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1752670" y="1576357"/>
              <a:ext cx="2217980" cy="7851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软</a:t>
              </a:r>
              <a:r>
                <a: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X</a:t>
              </a: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射线望远镜</a:t>
              </a:r>
            </a:p>
            <a:p>
              <a:pPr algn="ctr" defTabSz="797135" eaLnBrk="0" fontAlgn="base" hangingPunct="0">
                <a:spcBef>
                  <a:spcPts val="200"/>
                </a:spcBef>
                <a:spcAft>
                  <a:spcPts val="200"/>
                </a:spcAft>
                <a:buClr>
                  <a:srgbClr val="333399"/>
                </a:buClr>
                <a:buSzPct val="125000"/>
                <a:defRPr/>
              </a:pP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能段：</a:t>
              </a:r>
              <a:r>
                <a: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0.2-</a:t>
              </a:r>
              <a:r>
                <a:rPr lang="en-US" altLang="zh-CN" sz="12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10keV</a:t>
              </a:r>
              <a:endParaRPr lang="en-US" altLang="zh-CN" sz="1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defTabSz="797135" eaLnBrk="0" fontAlgn="base" hangingPunct="0">
                <a:spcBef>
                  <a:spcPts val="200"/>
                </a:spcBef>
                <a:spcAft>
                  <a:spcPts val="200"/>
                </a:spcAft>
                <a:buClr>
                  <a:srgbClr val="333399"/>
                </a:buClr>
                <a:buSzPct val="125000"/>
                <a:defRPr/>
              </a:pP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视场：</a:t>
              </a:r>
              <a:r>
                <a: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58 ″ ×58 ″</a:t>
              </a:r>
              <a:endParaRPr lang="he-IL" altLang="zh-CN" sz="1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pic>
          <p:nvPicPr>
            <p:cNvPr id="10" name="Picture 1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064" y="1310076"/>
              <a:ext cx="308615" cy="268542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11" name="Image 54" descr="ROYAUMEUNI.gif"/>
            <p:cNvPicPr preferRelativeResize="0"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536" y="1310075"/>
              <a:ext cx="315114" cy="266281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12" name="Imag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301" y="1310076"/>
              <a:ext cx="315113" cy="266281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</p:grpSp>
      <p:grpSp>
        <p:nvGrpSpPr>
          <p:cNvPr id="13" name="Groupe 15"/>
          <p:cNvGrpSpPr/>
          <p:nvPr/>
        </p:nvGrpSpPr>
        <p:grpSpPr>
          <a:xfrm>
            <a:off x="5667907" y="1397914"/>
            <a:ext cx="5132616" cy="1069447"/>
            <a:chOff x="4838476" y="2628730"/>
            <a:chExt cx="4788610" cy="1011984"/>
          </a:xfrm>
        </p:grpSpPr>
        <p:grpSp>
          <p:nvGrpSpPr>
            <p:cNvPr id="14" name="Groupe 16"/>
            <p:cNvGrpSpPr/>
            <p:nvPr/>
          </p:nvGrpSpPr>
          <p:grpSpPr>
            <a:xfrm>
              <a:off x="4838476" y="2628730"/>
              <a:ext cx="4788610" cy="1011984"/>
              <a:chOff x="-780426" y="1288119"/>
              <a:chExt cx="4788610" cy="1011984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-780426" y="1583337"/>
                <a:ext cx="2503300" cy="577533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797135">
                  <a:defRPr/>
                </a:pPr>
                <a:endParaRPr lang="en-US" sz="1569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21"/>
              <p:cNvSpPr>
                <a:spLocks noChangeArrowheads="1"/>
              </p:cNvSpPr>
              <p:nvPr/>
            </p:nvSpPr>
            <p:spPr bwMode="auto">
              <a:xfrm>
                <a:off x="1722875" y="1288119"/>
                <a:ext cx="2285309" cy="1011984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797135" eaLnBrk="0" hangingPunct="0">
                  <a:spcBef>
                    <a:spcPct val="50000"/>
                  </a:spcBef>
                  <a:defRPr/>
                </a:pPr>
                <a:endParaRPr lang="fr-FR" sz="1569" kern="0">
                  <a:ln>
                    <a:solidFill>
                      <a:srgbClr val="31B6FD">
                        <a:lumMod val="40000"/>
                        <a:lumOff val="60000"/>
                      </a:srgbClr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1916444" y="1335249"/>
                <a:ext cx="1843663" cy="26027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hangingPunct="0">
                  <a:spcBef>
                    <a:spcPct val="50000"/>
                  </a:spcBef>
                  <a:defRPr/>
                </a:pPr>
                <a:r>
                  <a:rPr lang="fr-FR" sz="1600" b="1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  <a:t>ECLAIRs</a:t>
                </a:r>
                <a:endParaRPr lang="fr-FR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1737399" y="1595524"/>
                <a:ext cx="2217980" cy="70457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rgbClr val="333399"/>
                  </a:buClr>
                  <a:buSzPct val="125000"/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硬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X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射线相机</a:t>
                </a:r>
              </a:p>
              <a:p>
                <a:pPr algn="ctr" defTabSz="797135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rgbClr val="333399"/>
                  </a:buClr>
                  <a:buSzPct val="125000"/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能段：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4-150 </a:t>
                </a:r>
                <a:r>
                  <a:rPr lang="en-US" altLang="zh-CN" sz="1200" b="1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keV</a:t>
                </a:r>
                <a:endPara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797135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rgbClr val="333399"/>
                  </a:buClr>
                  <a:buSzPct val="125000"/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视场：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89 °× 89 °</a:t>
                </a:r>
                <a:endPara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15" name="Picture 1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746" y="2655406"/>
              <a:ext cx="308615" cy="268542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</p:grpSp>
      <p:grpSp>
        <p:nvGrpSpPr>
          <p:cNvPr id="20" name="Groupe 22"/>
          <p:cNvGrpSpPr/>
          <p:nvPr/>
        </p:nvGrpSpPr>
        <p:grpSpPr>
          <a:xfrm>
            <a:off x="1182741" y="1370174"/>
            <a:ext cx="4530185" cy="1478017"/>
            <a:chOff x="1486186" y="1565090"/>
            <a:chExt cx="4226557" cy="1398601"/>
          </a:xfrm>
        </p:grpSpPr>
        <p:sp>
          <p:nvSpPr>
            <p:cNvPr id="21" name="Line 17"/>
            <p:cNvSpPr>
              <a:spLocks noChangeShapeType="1"/>
            </p:cNvSpPr>
            <p:nvPr/>
          </p:nvSpPr>
          <p:spPr bwMode="auto">
            <a:xfrm rot="10800000" flipH="1" flipV="1">
              <a:off x="3924898" y="2071082"/>
              <a:ext cx="1787845" cy="892609"/>
            </a:xfrm>
            <a:prstGeom prst="line">
              <a:avLst/>
            </a:prstGeom>
            <a:noFill/>
            <a:ln w="38100">
              <a:solidFill>
                <a:sysClr val="window" lastClr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797135">
                <a:defRPr/>
              </a:pPr>
              <a:endParaRPr lang="en-US" sz="16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651374" y="1565090"/>
              <a:ext cx="2285309" cy="1051430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endParaRPr lang="fr-FR" sz="1600" kern="0">
                <a:ln>
                  <a:solidFill>
                    <a:srgbClr val="31B6FD">
                      <a:lumMod val="40000"/>
                      <a:lumOff val="60000"/>
                    </a:srgbClr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1837172" y="1587048"/>
              <a:ext cx="1890401" cy="26854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r>
                <a:rPr lang="fr-FR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VT</a:t>
              </a: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486186" y="1841943"/>
              <a:ext cx="2617481" cy="76093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光学望远镜</a:t>
              </a:r>
              <a:r>
                <a:rPr 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</a:p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能段：</a:t>
              </a:r>
              <a:r>
                <a: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400-</a:t>
              </a:r>
              <a:r>
                <a:rPr lang="en-US" altLang="zh-CN" sz="12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650nm</a:t>
              </a:r>
              <a:r>
                <a: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, 650-</a:t>
              </a:r>
              <a:r>
                <a:rPr lang="en-US" altLang="zh-CN" sz="12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1000nm</a:t>
              </a:r>
              <a:endParaRPr lang="en-US" altLang="zh-CN" sz="1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视场：</a:t>
              </a:r>
              <a:r>
                <a: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26″×26 ″</a:t>
              </a:r>
              <a:endParaRPr lang="zh-CN" altLang="en-US" sz="1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endParaRPr>
            </a:p>
          </p:txBody>
        </p:sp>
      </p:grpSp>
      <p:pic>
        <p:nvPicPr>
          <p:cNvPr id="25" name="Picture 8"/>
          <p:cNvPicPr preferRelativeResize="0"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54"/>
          <a:stretch>
            <a:fillRect/>
          </a:stretch>
        </p:blipFill>
        <p:spPr bwMode="auto">
          <a:xfrm>
            <a:off x="3431429" y="1426589"/>
            <a:ext cx="325995" cy="278755"/>
          </a:xfrm>
          <a:prstGeom prst="rect">
            <a:avLst/>
          </a:prstGeom>
          <a:solidFill>
            <a:srgbClr val="44546A">
              <a:lumMod val="75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</p:spPr>
      </p:pic>
      <p:grpSp>
        <p:nvGrpSpPr>
          <p:cNvPr id="26" name="Groupe 28"/>
          <p:cNvGrpSpPr/>
          <p:nvPr/>
        </p:nvGrpSpPr>
        <p:grpSpPr>
          <a:xfrm>
            <a:off x="1371202" y="2838074"/>
            <a:ext cx="3574447" cy="1070097"/>
            <a:chOff x="881526" y="2494916"/>
            <a:chExt cx="3334874" cy="1012599"/>
          </a:xfrm>
        </p:grpSpPr>
        <p:grpSp>
          <p:nvGrpSpPr>
            <p:cNvPr id="27" name="Groupe 29"/>
            <p:cNvGrpSpPr/>
            <p:nvPr/>
          </p:nvGrpSpPr>
          <p:grpSpPr>
            <a:xfrm>
              <a:off x="881526" y="2494916"/>
              <a:ext cx="3334874" cy="1012599"/>
              <a:chOff x="1651374" y="1565090"/>
              <a:chExt cx="3334874" cy="1012599"/>
            </a:xfrm>
          </p:grpSpPr>
          <p:sp>
            <p:nvSpPr>
              <p:cNvPr id="29" name="Line 17"/>
              <p:cNvSpPr>
                <a:spLocks noChangeShapeType="1"/>
              </p:cNvSpPr>
              <p:nvPr/>
            </p:nvSpPr>
            <p:spPr bwMode="auto">
              <a:xfrm rot="10800000" flipH="1" flipV="1">
                <a:off x="3936683" y="2180810"/>
                <a:ext cx="1049565" cy="396265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797135">
                  <a:defRPr/>
                </a:pPr>
                <a:endParaRPr lang="en-US" sz="1569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Rectangle 21"/>
              <p:cNvSpPr>
                <a:spLocks noChangeArrowheads="1"/>
              </p:cNvSpPr>
              <p:nvPr/>
            </p:nvSpPr>
            <p:spPr bwMode="auto">
              <a:xfrm>
                <a:off x="1651374" y="1565090"/>
                <a:ext cx="2285309" cy="1012599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797135" eaLnBrk="0" hangingPunct="0">
                  <a:spcBef>
                    <a:spcPct val="50000"/>
                  </a:spcBef>
                  <a:defRPr/>
                </a:pPr>
                <a:endParaRPr lang="fr-FR" sz="1600" kern="0">
                  <a:ln>
                    <a:solidFill>
                      <a:srgbClr val="31B6FD">
                        <a:lumMod val="40000"/>
                        <a:lumOff val="60000"/>
                      </a:srgbClr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Rectangle 20"/>
              <p:cNvSpPr>
                <a:spLocks noChangeArrowheads="1"/>
              </p:cNvSpPr>
              <p:nvPr/>
            </p:nvSpPr>
            <p:spPr bwMode="auto">
              <a:xfrm>
                <a:off x="1864468" y="1587048"/>
                <a:ext cx="1890401" cy="2685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hangingPunct="0">
                  <a:spcBef>
                    <a:spcPct val="50000"/>
                  </a:spcBef>
                  <a:defRPr/>
                </a:pPr>
                <a:r>
                  <a:rPr lang="fr-FR" sz="16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  <a:t>GRM</a:t>
                </a:r>
              </a:p>
            </p:txBody>
          </p:sp>
          <p:sp>
            <p:nvSpPr>
              <p:cNvPr id="32" name="Rectangle 20"/>
              <p:cNvSpPr>
                <a:spLocks noChangeArrowheads="1"/>
              </p:cNvSpPr>
              <p:nvPr/>
            </p:nvSpPr>
            <p:spPr bwMode="auto">
              <a:xfrm>
                <a:off x="1690907" y="1855591"/>
                <a:ext cx="2217980" cy="72148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hangingPunct="0">
                  <a:spcBef>
                    <a:spcPts val="200"/>
                  </a:spcBef>
                  <a:spcAft>
                    <a:spcPts val="200"/>
                  </a:spcAft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伽马射线监视器</a:t>
                </a:r>
                <a:endParaRPr 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797135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rgbClr val="333399"/>
                  </a:buClr>
                  <a:buSzPct val="125000"/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能段：</a:t>
                </a:r>
                <a:r>
                  <a:rPr lang="en-US" altLang="zh-CN" sz="1200" b="1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15keV-5MeV</a:t>
                </a:r>
                <a:endParaRPr lang="en-US" altLang="zh-CN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797135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rgbClr val="333399"/>
                  </a:buClr>
                  <a:buSzPct val="125000"/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视场：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+/- 60°</a:t>
                </a:r>
                <a:endParaRPr lang="zh-CN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28" name="Picture 8"/>
            <p:cNvPicPr preferRelativeResize="0"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2840974" y="2526357"/>
              <a:ext cx="304145" cy="263777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</p:grp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1369507" y="4962480"/>
            <a:ext cx="2377316" cy="7445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797135" eaLnBrk="0" hangingPunct="0">
              <a:spcBef>
                <a:spcPts val="200"/>
              </a:spcBef>
              <a:spcAft>
                <a:spcPts val="200"/>
              </a:spcAft>
              <a:defRPr/>
            </a:pPr>
            <a:endParaRPr lang="fr-FR" sz="1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 rot="10800000" flipH="1" flipV="1">
            <a:off x="1078637" y="6360563"/>
            <a:ext cx="5059" cy="389856"/>
          </a:xfrm>
          <a:prstGeom prst="line">
            <a:avLst/>
          </a:prstGeom>
          <a:noFill/>
          <a:ln w="38100">
            <a:solidFill>
              <a:sysClr val="window" lastClr="FFFF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797135">
              <a:defRPr/>
            </a:pPr>
            <a:endParaRPr lang="en-US" sz="1569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" name="Picture 19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775" y="5488762"/>
            <a:ext cx="374124" cy="320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6" name="Groupe 38"/>
          <p:cNvGrpSpPr/>
          <p:nvPr/>
        </p:nvGrpSpPr>
        <p:grpSpPr>
          <a:xfrm>
            <a:off x="1967543" y="4663131"/>
            <a:ext cx="1425548" cy="2137688"/>
            <a:chOff x="334309" y="4586388"/>
            <a:chExt cx="1330003" cy="2022827"/>
          </a:xfrm>
        </p:grpSpPr>
        <p:sp>
          <p:nvSpPr>
            <p:cNvPr id="37" name="Line 17"/>
            <p:cNvSpPr>
              <a:spLocks noChangeShapeType="1"/>
            </p:cNvSpPr>
            <p:nvPr/>
          </p:nvSpPr>
          <p:spPr bwMode="auto">
            <a:xfrm rot="10800000" flipH="1" flipV="1">
              <a:off x="924433" y="6240307"/>
              <a:ext cx="0" cy="368908"/>
            </a:xfrm>
            <a:prstGeom prst="line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 type="none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endParaRPr lang="en-US" sz="1569" kern="0">
                <a:ln>
                  <a:solidFill>
                    <a:srgbClr val="31B6FD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334309" y="4586388"/>
              <a:ext cx="1330003" cy="1673747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endParaRPr lang="fr-FR" sz="1569" kern="0">
                <a:ln>
                  <a:solidFill>
                    <a:srgbClr val="31B6FD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20"/>
            <p:cNvSpPr>
              <a:spLocks noChangeArrowheads="1"/>
            </p:cNvSpPr>
            <p:nvPr/>
          </p:nvSpPr>
          <p:spPr bwMode="auto">
            <a:xfrm>
              <a:off x="357132" y="4646254"/>
              <a:ext cx="808343" cy="2666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defRPr/>
              </a:pPr>
              <a:r>
                <a:rPr lang="fr-FR" sz="16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GWAC</a:t>
              </a:r>
            </a:p>
          </p:txBody>
        </p:sp>
      </p:grp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2064327" y="5054090"/>
            <a:ext cx="1220448" cy="7624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797135" eaLnBrk="0" hangingPunct="0">
              <a:spcBef>
                <a:spcPts val="200"/>
              </a:spcBef>
              <a:spcAft>
                <a:spcPts val="200"/>
              </a:spcAft>
            </a:pPr>
            <a:r>
              <a:rPr lang="zh-CN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地基广角相机</a:t>
            </a:r>
            <a:endParaRPr lang="fr-F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defTabSz="797135" eaLnBrk="0" hangingPunct="0">
              <a:spcBef>
                <a:spcPts val="200"/>
              </a:spcBef>
              <a:spcAft>
                <a:spcPts val="200"/>
              </a:spcAft>
            </a:pP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Ф=</a:t>
            </a:r>
            <a:r>
              <a:rPr lang="fr-FR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180m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m</a:t>
            </a:r>
            <a:endParaRPr lang="fr-F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defTabSz="797135" eaLnBrk="0" hangingPunct="0">
              <a:spcBef>
                <a:spcPts val="200"/>
              </a:spcBef>
              <a:spcAft>
                <a:spcPts val="200"/>
              </a:spcAft>
            </a:pPr>
            <a:endParaRPr 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1958" y="5603674"/>
            <a:ext cx="830652" cy="793023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" name="Picture 8"/>
          <p:cNvPicPr preferRelativeResize="0"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54"/>
          <a:stretch>
            <a:fillRect/>
          </a:stretch>
        </p:blipFill>
        <p:spPr bwMode="auto">
          <a:xfrm>
            <a:off x="3032148" y="4717585"/>
            <a:ext cx="325995" cy="278755"/>
          </a:xfrm>
          <a:prstGeom prst="rect">
            <a:avLst/>
          </a:prstGeom>
          <a:solidFill>
            <a:srgbClr val="44546A">
              <a:lumMod val="75000"/>
            </a:srgbClr>
          </a:solidFill>
          <a:ln w="28575">
            <a:solidFill>
              <a:sysClr val="window" lastClr="FFFFFF"/>
            </a:solidFill>
            <a:miter lim="800000"/>
            <a:headEnd/>
            <a:tailEnd/>
          </a:ln>
        </p:spPr>
      </p:pic>
      <p:grpSp>
        <p:nvGrpSpPr>
          <p:cNvPr id="43" name="Groupe 45"/>
          <p:cNvGrpSpPr/>
          <p:nvPr/>
        </p:nvGrpSpPr>
        <p:grpSpPr>
          <a:xfrm>
            <a:off x="10123951" y="4663129"/>
            <a:ext cx="1442223" cy="2104448"/>
            <a:chOff x="8388874" y="4714252"/>
            <a:chExt cx="1189691" cy="1765030"/>
          </a:xfrm>
        </p:grpSpPr>
        <p:grpSp>
          <p:nvGrpSpPr>
            <p:cNvPr id="44" name="Groupe 46"/>
            <p:cNvGrpSpPr/>
            <p:nvPr/>
          </p:nvGrpSpPr>
          <p:grpSpPr>
            <a:xfrm>
              <a:off x="8388874" y="4714252"/>
              <a:ext cx="1189691" cy="1765030"/>
              <a:chOff x="4971474" y="3521783"/>
              <a:chExt cx="1189691" cy="1765030"/>
            </a:xfrm>
          </p:grpSpPr>
          <p:grpSp>
            <p:nvGrpSpPr>
              <p:cNvPr id="46" name="Groupe 48"/>
              <p:cNvGrpSpPr/>
              <p:nvPr/>
            </p:nvGrpSpPr>
            <p:grpSpPr>
              <a:xfrm>
                <a:off x="4971474" y="3521783"/>
                <a:ext cx="1189691" cy="1765030"/>
                <a:chOff x="334309" y="4540289"/>
                <a:chExt cx="1189691" cy="1765030"/>
              </a:xfrm>
            </p:grpSpPr>
            <p:sp>
              <p:nvSpPr>
                <p:cNvPr id="48" name="Line 1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924433" y="5936411"/>
                  <a:ext cx="4720" cy="368908"/>
                </a:xfrm>
                <a:prstGeom prst="line">
                  <a:avLst/>
                </a:prstGeom>
                <a:noFill/>
                <a:ln w="38100">
                  <a:solidFill>
                    <a:sysClr val="window" lastClr="FFFF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797135">
                    <a:defRPr/>
                  </a:pPr>
                  <a:endParaRPr lang="en-US" sz="1569" kern="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9" name="Rectangle 21"/>
                <p:cNvSpPr>
                  <a:spLocks noChangeArrowheads="1"/>
                </p:cNvSpPr>
                <p:nvPr/>
              </p:nvSpPr>
              <p:spPr bwMode="auto">
                <a:xfrm>
                  <a:off x="334309" y="4540289"/>
                  <a:ext cx="1189691" cy="1453965"/>
                </a:xfrm>
                <a:prstGeom prst="rect">
                  <a:avLst/>
                </a:prstGeom>
                <a:solidFill>
                  <a:srgbClr val="44546A">
                    <a:lumMod val="75000"/>
                  </a:srgbClr>
                </a:solidFill>
                <a:ln w="28575">
                  <a:solidFill>
                    <a:sysClr val="window" lastClr="FFFFF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defTabSz="797135" eaLnBrk="0" hangingPunct="0">
                    <a:spcBef>
                      <a:spcPct val="50000"/>
                    </a:spcBef>
                    <a:defRPr/>
                  </a:pPr>
                  <a:endParaRPr lang="fr-FR" sz="1569" kern="0">
                    <a:ln>
                      <a:solidFill>
                        <a:srgbClr val="31B6FD">
                          <a:lumMod val="40000"/>
                          <a:lumOff val="60000"/>
                        </a:srgbClr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0" name="Rectangle 20"/>
                <p:cNvSpPr>
                  <a:spLocks noChangeArrowheads="1"/>
                </p:cNvSpPr>
                <p:nvPr/>
              </p:nvSpPr>
              <p:spPr bwMode="auto">
                <a:xfrm>
                  <a:off x="351565" y="4570087"/>
                  <a:ext cx="808343" cy="338126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797135" eaLnBrk="0" hangingPunct="0">
                    <a:defRPr/>
                  </a:pPr>
                  <a:r>
                    <a:rPr lang="zh-CN" altLang="en-US" sz="160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ea typeface="等线" panose="02010600030101010101" pitchFamily="2" charset="-122"/>
                    </a:rPr>
                    <a:t>跟踪天线</a:t>
                  </a:r>
                  <a:endParaRPr lang="en-US" sz="16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47" name="Picture 8"/>
              <p:cNvPicPr preferRelativeResize="0"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454"/>
              <a:stretch>
                <a:fillRect/>
              </a:stretch>
            </p:blipFill>
            <p:spPr bwMode="auto">
              <a:xfrm>
                <a:off x="5821708" y="3564358"/>
                <a:ext cx="304145" cy="263777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45" name="Picture 1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6488" y="5062025"/>
              <a:ext cx="308615" cy="268542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</p:grpSp>
      <p:grpSp>
        <p:nvGrpSpPr>
          <p:cNvPr id="51" name="Groupe 53"/>
          <p:cNvGrpSpPr/>
          <p:nvPr/>
        </p:nvGrpSpPr>
        <p:grpSpPr>
          <a:xfrm>
            <a:off x="310483" y="4663131"/>
            <a:ext cx="1534628" cy="1768787"/>
            <a:chOff x="14064" y="4545912"/>
            <a:chExt cx="1275016" cy="1558808"/>
          </a:xfrm>
        </p:grpSpPr>
        <p:sp>
          <p:nvSpPr>
            <p:cNvPr id="52" name="Rectangle 21"/>
            <p:cNvSpPr>
              <a:spLocks noChangeArrowheads="1"/>
            </p:cNvSpPr>
            <p:nvPr/>
          </p:nvSpPr>
          <p:spPr bwMode="auto">
            <a:xfrm>
              <a:off x="93833" y="4545912"/>
              <a:ext cx="1189691" cy="1558808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797135" eaLnBrk="0" hangingPunct="0">
                <a:spcBef>
                  <a:spcPct val="50000"/>
                </a:spcBef>
                <a:defRPr/>
              </a:pPr>
              <a:endParaRPr lang="fr-FR" sz="1569" kern="0">
                <a:ln>
                  <a:solidFill>
                    <a:srgbClr val="31B6FD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Rectangle 20"/>
            <p:cNvSpPr>
              <a:spLocks noChangeArrowheads="1"/>
            </p:cNvSpPr>
            <p:nvPr/>
          </p:nvSpPr>
          <p:spPr bwMode="auto">
            <a:xfrm>
              <a:off x="14064" y="4572891"/>
              <a:ext cx="808343" cy="2666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defRPr/>
              </a:pPr>
              <a:r>
                <a:rPr lang="fr-FR" sz="16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CGFT</a:t>
              </a:r>
            </a:p>
          </p:txBody>
        </p:sp>
        <p:sp>
          <p:nvSpPr>
            <p:cNvPr id="54" name="Rectangle 20"/>
            <p:cNvSpPr>
              <a:spLocks noChangeArrowheads="1"/>
            </p:cNvSpPr>
            <p:nvPr/>
          </p:nvSpPr>
          <p:spPr bwMode="auto">
            <a:xfrm>
              <a:off x="150431" y="4862728"/>
              <a:ext cx="1138649" cy="5919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zh-CN" altLang="en-US" sz="12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后随观测望远镜</a:t>
              </a:r>
              <a:endParaRPr lang="en-US" sz="1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ru-RU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Ф</a:t>
              </a:r>
              <a:r>
                <a:rPr lang="fr-FR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&gt;10</a:t>
              </a:r>
              <a:r>
                <a:rPr lang="ru-RU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fr-FR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0m</a:t>
              </a:r>
              <a:r>
                <a:rPr 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m</a:t>
              </a:r>
              <a:endParaRPr lang="fr-FR" sz="1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defTabSz="797135" eaLnBrk="0" hangingPunct="0">
                <a:spcBef>
                  <a:spcPts val="200"/>
                </a:spcBef>
                <a:spcAft>
                  <a:spcPts val="200"/>
                </a:spcAft>
                <a:defRPr/>
              </a:pPr>
              <a:endParaRPr lang="en-US" sz="933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pic>
          <p:nvPicPr>
            <p:cNvPr id="55" name="Picture 8"/>
            <p:cNvPicPr preferRelativeResize="0"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965885" y="4565431"/>
              <a:ext cx="304145" cy="263777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</p:grpSp>
      <p:grpSp>
        <p:nvGrpSpPr>
          <p:cNvPr id="57" name="Groupe 59"/>
          <p:cNvGrpSpPr/>
          <p:nvPr/>
        </p:nvGrpSpPr>
        <p:grpSpPr>
          <a:xfrm>
            <a:off x="3569327" y="4663131"/>
            <a:ext cx="1379268" cy="2110304"/>
            <a:chOff x="2717741" y="4512379"/>
            <a:chExt cx="1286825" cy="1996914"/>
          </a:xfrm>
        </p:grpSpPr>
        <p:grpSp>
          <p:nvGrpSpPr>
            <p:cNvPr id="58" name="Groupe 60"/>
            <p:cNvGrpSpPr/>
            <p:nvPr/>
          </p:nvGrpSpPr>
          <p:grpSpPr>
            <a:xfrm>
              <a:off x="2717741" y="4512379"/>
              <a:ext cx="1286825" cy="1996914"/>
              <a:chOff x="1442146" y="3855703"/>
              <a:chExt cx="1286825" cy="1996914"/>
            </a:xfrm>
          </p:grpSpPr>
          <p:sp>
            <p:nvSpPr>
              <p:cNvPr id="62" name="Line 17"/>
              <p:cNvSpPr>
                <a:spLocks noChangeShapeType="1"/>
              </p:cNvSpPr>
              <p:nvPr/>
            </p:nvSpPr>
            <p:spPr bwMode="auto">
              <a:xfrm rot="10800000" flipH="1" flipV="1">
                <a:off x="2021820" y="5483709"/>
                <a:ext cx="4720" cy="368908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797135">
                  <a:defRPr/>
                </a:pPr>
                <a:endParaRPr lang="en-US" sz="1569" kern="0">
                  <a:solidFill>
                    <a:srgbClr val="FFFF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Rectangle 21"/>
              <p:cNvSpPr>
                <a:spLocks noChangeArrowheads="1"/>
              </p:cNvSpPr>
              <p:nvPr/>
            </p:nvSpPr>
            <p:spPr bwMode="auto">
              <a:xfrm>
                <a:off x="1442146" y="3855703"/>
                <a:ext cx="1286825" cy="1673747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797135" eaLnBrk="0" hangingPunct="0">
                  <a:spcBef>
                    <a:spcPct val="50000"/>
                  </a:spcBef>
                  <a:defRPr/>
                </a:pPr>
                <a:endParaRPr lang="fr-FR" sz="1569" kern="0">
                  <a:ln>
                    <a:solidFill>
                      <a:srgbClr val="31B6FD">
                        <a:lumMod val="40000"/>
                        <a:lumOff val="60000"/>
                      </a:srgbClr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" name="Rectangle 20"/>
              <p:cNvSpPr>
                <a:spLocks noChangeArrowheads="1"/>
              </p:cNvSpPr>
              <p:nvPr/>
            </p:nvSpPr>
            <p:spPr bwMode="auto">
              <a:xfrm>
                <a:off x="1480740" y="3903597"/>
                <a:ext cx="808344" cy="26667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hangingPunct="0">
                  <a:defRPr/>
                </a:pPr>
                <a:r>
                  <a:rPr lang="fr-FR" sz="16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  <a:t>FGFT</a:t>
                </a:r>
              </a:p>
            </p:txBody>
          </p:sp>
          <p:sp>
            <p:nvSpPr>
              <p:cNvPr id="65" name="Rectangle 20"/>
              <p:cNvSpPr>
                <a:spLocks noChangeArrowheads="1"/>
              </p:cNvSpPr>
              <p:nvPr/>
            </p:nvSpPr>
            <p:spPr bwMode="auto">
              <a:xfrm>
                <a:off x="1491653" y="4040301"/>
                <a:ext cx="831746" cy="59191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hangingPunct="0">
                  <a:spcBef>
                    <a:spcPts val="200"/>
                  </a:spcBef>
                  <a:spcAft>
                    <a:spcPts val="200"/>
                  </a:spcAft>
                  <a:defRPr/>
                </a:pPr>
                <a:r>
                  <a:rPr lang="zh-CN" altLang="en-US" sz="12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后随观测望远镜</a:t>
                </a:r>
                <a:endParaRPr lang="en-US" sz="933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459" y="5348146"/>
              <a:ext cx="560632" cy="7444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0" name="Picture 1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230" y="4540679"/>
              <a:ext cx="308615" cy="26854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33" descr="mex"/>
            <p:cNvPicPr preferRelativeResize="0"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0" t="1331" r="890" b="1331"/>
            <a:stretch>
              <a:fillRect/>
            </a:stretch>
          </p:blipFill>
          <p:spPr bwMode="auto">
            <a:xfrm>
              <a:off x="3687590" y="4811443"/>
              <a:ext cx="308615" cy="26912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6" name="Groupe 68"/>
          <p:cNvGrpSpPr/>
          <p:nvPr/>
        </p:nvGrpSpPr>
        <p:grpSpPr>
          <a:xfrm>
            <a:off x="8273011" y="4654868"/>
            <a:ext cx="1629884" cy="2095557"/>
            <a:chOff x="7074860" y="5017484"/>
            <a:chExt cx="1155919" cy="1498183"/>
          </a:xfrm>
        </p:grpSpPr>
        <p:grpSp>
          <p:nvGrpSpPr>
            <p:cNvPr id="67" name="Groupe 69"/>
            <p:cNvGrpSpPr/>
            <p:nvPr/>
          </p:nvGrpSpPr>
          <p:grpSpPr>
            <a:xfrm>
              <a:off x="7074860" y="5017484"/>
              <a:ext cx="1155919" cy="1498183"/>
              <a:chOff x="365124" y="4850085"/>
              <a:chExt cx="1155919" cy="1498183"/>
            </a:xfrm>
          </p:grpSpPr>
          <p:sp>
            <p:nvSpPr>
              <p:cNvPr id="79" name="Line 17"/>
              <p:cNvSpPr>
                <a:spLocks noChangeShapeType="1"/>
              </p:cNvSpPr>
              <p:nvPr/>
            </p:nvSpPr>
            <p:spPr bwMode="auto">
              <a:xfrm rot="10800000" flipH="1" flipV="1">
                <a:off x="926793" y="6059936"/>
                <a:ext cx="5210" cy="288332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797135">
                  <a:defRPr/>
                </a:pPr>
                <a:endParaRPr lang="en-US" sz="1569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0" name="Rectangle 21"/>
              <p:cNvSpPr>
                <a:spLocks noChangeArrowheads="1"/>
              </p:cNvSpPr>
              <p:nvPr/>
            </p:nvSpPr>
            <p:spPr bwMode="auto">
              <a:xfrm>
                <a:off x="406374" y="4871829"/>
                <a:ext cx="1114669" cy="1233749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797135" eaLnBrk="0" hangingPunct="0">
                  <a:spcBef>
                    <a:spcPct val="50000"/>
                  </a:spcBef>
                  <a:defRPr/>
                </a:pPr>
                <a:endParaRPr lang="fr-FR" sz="1569" kern="0">
                  <a:ln>
                    <a:solidFill>
                      <a:srgbClr val="31B6FD">
                        <a:lumMod val="40000"/>
                        <a:lumOff val="60000"/>
                      </a:srgbClr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1" name="Rectangle 20"/>
              <p:cNvSpPr>
                <a:spLocks noChangeArrowheads="1"/>
              </p:cNvSpPr>
              <p:nvPr/>
            </p:nvSpPr>
            <p:spPr bwMode="auto">
              <a:xfrm>
                <a:off x="365124" y="4850085"/>
                <a:ext cx="808343" cy="33812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797135" eaLnBrk="0" hangingPunct="0">
                  <a:defRPr/>
                </a:pPr>
                <a:r>
                  <a:rPr lang="fr-FR" sz="16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  <a:t>VHF</a:t>
                </a:r>
                <a:r>
                  <a:rPr lang="zh-CN" altLang="en-US" sz="16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</a:rPr>
                  <a:t>网络</a:t>
                </a:r>
                <a:endParaRPr lang="fr-FR" sz="16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82" name="Picture 19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784" y="4896614"/>
                <a:ext cx="308615" cy="268542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</p:pic>
          <p:pic>
            <p:nvPicPr>
              <p:cNvPr id="83" name="Picture 3" descr="D:\Utilisateurs\lacours\Documents\TECHNIQUE\SVOM\VHF Alert Network\VHF Alert Network Antennas\antenne VHF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6783" y="5181156"/>
                <a:ext cx="610366" cy="887417"/>
              </a:xfrm>
              <a:prstGeom prst="rect">
                <a:avLst/>
              </a:prstGeom>
              <a:solidFill>
                <a:srgbClr val="44546A">
                  <a:lumMod val="75000"/>
                </a:srgbClr>
              </a:solidFill>
              <a:ln w="28575">
                <a:solidFill>
                  <a:sysClr val="window" lastClr="FFFFFF"/>
                </a:solidFill>
                <a:miter lim="800000"/>
                <a:headEnd/>
                <a:tailEnd/>
              </a:ln>
            </p:spPr>
          </p:pic>
        </p:grpSp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6466"/>
            <a:stretch/>
          </p:blipFill>
          <p:spPr bwMode="auto">
            <a:xfrm>
              <a:off x="8049871" y="5340072"/>
              <a:ext cx="145017" cy="131050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69" name="Picture 5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9" t="7142" r="13788" b="6808"/>
            <a:stretch/>
          </p:blipFill>
          <p:spPr bwMode="auto">
            <a:xfrm>
              <a:off x="7899713" y="5463442"/>
              <a:ext cx="150158" cy="132767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0" name="Picture 6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0"/>
            <a:stretch/>
          </p:blipFill>
          <p:spPr bwMode="auto">
            <a:xfrm>
              <a:off x="8051785" y="5592359"/>
              <a:ext cx="145016" cy="136518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1" name="Picture 9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1" b="1"/>
            <a:stretch/>
          </p:blipFill>
          <p:spPr bwMode="auto">
            <a:xfrm>
              <a:off x="8047734" y="5467944"/>
              <a:ext cx="145017" cy="130569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2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583" y="5879569"/>
              <a:ext cx="148244" cy="136518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3" name="Picture 8"/>
            <p:cNvPicPr preferRelativeResize="0"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7899713" y="5339236"/>
              <a:ext cx="152072" cy="131888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4" name="Picture 1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802" y="5732727"/>
              <a:ext cx="146931" cy="147709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5" name="Picture 1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7"/>
            <a:stretch/>
          </p:blipFill>
          <p:spPr bwMode="auto">
            <a:xfrm>
              <a:off x="8044827" y="5877001"/>
              <a:ext cx="147532" cy="139088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6" name="Picture 13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2" b="2047"/>
            <a:stretch/>
          </p:blipFill>
          <p:spPr bwMode="auto">
            <a:xfrm>
              <a:off x="8044827" y="5728878"/>
              <a:ext cx="150017" cy="151559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77" name="Picture 1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145" y="5598511"/>
              <a:ext cx="145293" cy="130365"/>
            </a:xfrm>
            <a:prstGeom prst="rect">
              <a:avLst/>
            </a:prstGeom>
            <a:solidFill>
              <a:srgbClr val="44546A">
                <a:lumMod val="75000"/>
              </a:srgbClr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sp>
          <p:nvSpPr>
            <p:cNvPr id="78" name="Rectangle 20"/>
            <p:cNvSpPr>
              <a:spLocks noChangeArrowheads="1"/>
            </p:cNvSpPr>
            <p:nvPr/>
          </p:nvSpPr>
          <p:spPr bwMode="auto">
            <a:xfrm>
              <a:off x="7896583" y="6016087"/>
              <a:ext cx="296168" cy="2008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797135" eaLnBrk="0" hangingPunct="0">
                <a:defRPr/>
              </a:pPr>
              <a:r>
                <a:rPr lang="fr-FR" sz="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… and</a:t>
              </a:r>
            </a:p>
            <a:p>
              <a:pPr algn="ctr" defTabSz="797135" eaLnBrk="0" hangingPunct="0">
                <a:defRPr/>
              </a:pPr>
              <a:r>
                <a:rPr lang="fr-FR" sz="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more !</a:t>
              </a:r>
            </a:p>
          </p:txBody>
        </p:sp>
      </p:grp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28" y="5164056"/>
            <a:ext cx="938509" cy="1121209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Line 17"/>
          <p:cNvSpPr>
            <a:spLocks noChangeShapeType="1"/>
          </p:cNvSpPr>
          <p:nvPr/>
        </p:nvSpPr>
        <p:spPr bwMode="auto">
          <a:xfrm rot="10800000" flipH="1" flipV="1">
            <a:off x="3836295" y="3380057"/>
            <a:ext cx="2584053" cy="432544"/>
          </a:xfrm>
          <a:prstGeom prst="line">
            <a:avLst/>
          </a:prstGeom>
          <a:noFill/>
          <a:ln w="38100">
            <a:solidFill>
              <a:sysClr val="window" lastClr="FFFF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797135">
              <a:defRPr/>
            </a:pPr>
            <a:endParaRPr lang="en-US" sz="1569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680181" y="5318764"/>
            <a:ext cx="11871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97135" eaLnBrk="0" hangingPunct="0">
              <a:spcBef>
                <a:spcPts val="200"/>
              </a:spcBef>
              <a:spcAft>
                <a:spcPts val="200"/>
              </a:spcAft>
              <a:defRPr/>
            </a:pPr>
            <a:r>
              <a:rPr lang="ru-RU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Ф</a:t>
            </a:r>
            <a:r>
              <a:rPr lang="fr-FR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&gt;10</a:t>
            </a:r>
            <a:r>
              <a:rPr lang="ru-RU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0</a:t>
            </a:r>
            <a:r>
              <a:rPr lang="fr-FR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0m</a:t>
            </a:r>
            <a:r>
              <a:rPr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m</a:t>
            </a:r>
            <a:endParaRPr lang="fr-FR" altLang="zh-CN" sz="12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D527-299C-4BF1-8143-F5080F3901D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87" name="图片 7">
            <a:extLst>
              <a:ext uri="{FF2B5EF4-FFF2-40B4-BE49-F238E27FC236}">
                <a16:creationId xmlns:a16="http://schemas.microsoft.com/office/drawing/2014/main" id="{E0D9E200-20EA-A3E7-9843-871703F4F6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0762" y="5550250"/>
            <a:ext cx="595506" cy="79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87" descr="Logo, company name&#10;&#10;Description automatically generated">
            <a:extLst>
              <a:ext uri="{FF2B5EF4-FFF2-40B4-BE49-F238E27FC236}">
                <a16:creationId xmlns:a16="http://schemas.microsoft.com/office/drawing/2014/main" id="{27D5C464-CBC4-D244-51F4-FBC3EFE94AC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2">
            <a:extLst>
              <a:ext uri="{FF2B5EF4-FFF2-40B4-BE49-F238E27FC236}">
                <a16:creationId xmlns:a16="http://schemas.microsoft.com/office/drawing/2014/main" id="{ECAD2AF9-611D-7283-AAF1-C323F1ACB80C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1546225"/>
            <a:ext cx="8277225" cy="971550"/>
            <a:chOff x="272" y="974"/>
            <a:chExt cx="5214" cy="612"/>
          </a:xfrm>
        </p:grpSpPr>
        <p:sp>
          <p:nvSpPr>
            <p:cNvPr id="42057" name="Oval 3">
              <a:extLst>
                <a:ext uri="{FF2B5EF4-FFF2-40B4-BE49-F238E27FC236}">
                  <a16:creationId xmlns:a16="http://schemas.microsoft.com/office/drawing/2014/main" id="{454D9B77-E75C-1C79-6DD9-1B7FA7F2B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042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58" name="Oval 4">
              <a:extLst>
                <a:ext uri="{FF2B5EF4-FFF2-40B4-BE49-F238E27FC236}">
                  <a16:creationId xmlns:a16="http://schemas.microsoft.com/office/drawing/2014/main" id="{04926BCE-8234-3609-E39D-9D0330F4A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246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653" name="Text Box 5">
              <a:extLst>
                <a:ext uri="{FF2B5EF4-FFF2-40B4-BE49-F238E27FC236}">
                  <a16:creationId xmlns:a16="http://schemas.microsoft.com/office/drawing/2014/main" id="{3AC11693-36CD-A975-A513-B6A7BB5A6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974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GRB physics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54" name="Text Box 6">
              <a:extLst>
                <a:ext uri="{FF2B5EF4-FFF2-40B4-BE49-F238E27FC236}">
                  <a16:creationId xmlns:a16="http://schemas.microsoft.com/office/drawing/2014/main" id="{53D9A695-FD9F-6B29-A1D2-880067FBE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974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Acceleration and nature of the relativistic jet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55" name="Text Box 7">
              <a:extLst>
                <a:ext uri="{FF2B5EF4-FFF2-40B4-BE49-F238E27FC236}">
                  <a16:creationId xmlns:a16="http://schemas.microsoft.com/office/drawing/2014/main" id="{F6633696-9DAA-A95B-B8E5-98CB5F955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178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Radiation processes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62" name="Oval 8">
              <a:extLst>
                <a:ext uri="{FF2B5EF4-FFF2-40B4-BE49-F238E27FC236}">
                  <a16:creationId xmlns:a16="http://schemas.microsoft.com/office/drawing/2014/main" id="{AE257636-0B88-BF7A-AC9D-0230A29B9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450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657" name="Text Box 9">
              <a:extLst>
                <a:ext uri="{FF2B5EF4-FFF2-40B4-BE49-F238E27FC236}">
                  <a16:creationId xmlns:a16="http://schemas.microsoft.com/office/drawing/2014/main" id="{94CD8054-265E-4D5A-D988-9E695D5E5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382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The early afterglow and the reverse shock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86" name="Group 10">
            <a:extLst>
              <a:ext uri="{FF2B5EF4-FFF2-40B4-BE49-F238E27FC236}">
                <a16:creationId xmlns:a16="http://schemas.microsoft.com/office/drawing/2014/main" id="{24E71B59-6F06-597D-8611-370B6330E344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2662238"/>
            <a:ext cx="8277225" cy="647700"/>
            <a:chOff x="272" y="1677"/>
            <a:chExt cx="5214" cy="408"/>
          </a:xfrm>
        </p:grpSpPr>
        <p:sp>
          <p:nvSpPr>
            <p:cNvPr id="42052" name="Oval 11">
              <a:extLst>
                <a:ext uri="{FF2B5EF4-FFF2-40B4-BE49-F238E27FC236}">
                  <a16:creationId xmlns:a16="http://schemas.microsoft.com/office/drawing/2014/main" id="{055BE2DF-24AF-2980-1E0C-928A57CBB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745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53" name="Oval 12">
              <a:extLst>
                <a:ext uri="{FF2B5EF4-FFF2-40B4-BE49-F238E27FC236}">
                  <a16:creationId xmlns:a16="http://schemas.microsoft.com/office/drawing/2014/main" id="{1C94CBF0-A143-AA91-B113-24329A0B4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949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661" name="Text Box 13">
              <a:extLst>
                <a:ext uri="{FF2B5EF4-FFF2-40B4-BE49-F238E27FC236}">
                  <a16:creationId xmlns:a16="http://schemas.microsoft.com/office/drawing/2014/main" id="{21CE1F15-BBD8-EE84-E372-74B89E4B6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677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The GRB-supernova connection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62" name="Text Box 14">
              <a:extLst>
                <a:ext uri="{FF2B5EF4-FFF2-40B4-BE49-F238E27FC236}">
                  <a16:creationId xmlns:a16="http://schemas.microsoft.com/office/drawing/2014/main" id="{AB33E94B-888F-E7CC-F946-40F67A54D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881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Short GRB progenitors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63" name="Text Box 15">
              <a:extLst>
                <a:ext uri="{FF2B5EF4-FFF2-40B4-BE49-F238E27FC236}">
                  <a16:creationId xmlns:a16="http://schemas.microsoft.com/office/drawing/2014/main" id="{6FABFCE2-DF69-3A05-E495-19B04AADC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1677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GRB progenitors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87" name="Group 16">
            <a:extLst>
              <a:ext uri="{FF2B5EF4-FFF2-40B4-BE49-F238E27FC236}">
                <a16:creationId xmlns:a16="http://schemas.microsoft.com/office/drawing/2014/main" id="{F650DE60-B2BE-C65A-402B-8E6AD1E6ECD5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5218113"/>
            <a:ext cx="8277225" cy="971550"/>
            <a:chOff x="272" y="3287"/>
            <a:chExt cx="5214" cy="612"/>
          </a:xfrm>
        </p:grpSpPr>
        <p:sp>
          <p:nvSpPr>
            <p:cNvPr id="667665" name="Text Box 17">
              <a:extLst>
                <a:ext uri="{FF2B5EF4-FFF2-40B4-BE49-F238E27FC236}">
                  <a16:creationId xmlns:a16="http://schemas.microsoft.com/office/drawing/2014/main" id="{8B11AC36-02CA-9EC0-D0F5-5607FA8B6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3287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Fundamental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66" name="Text Box 18">
              <a:extLst>
                <a:ext uri="{FF2B5EF4-FFF2-40B4-BE49-F238E27FC236}">
                  <a16:creationId xmlns:a16="http://schemas.microsoft.com/office/drawing/2014/main" id="{74E372EB-BD98-2DA4-6BA1-8A27DC7D7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287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Origin of high-energy cosmic rays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67" name="Text Box 19">
              <a:extLst>
                <a:ext uri="{FF2B5EF4-FFF2-40B4-BE49-F238E27FC236}">
                  <a16:creationId xmlns:a16="http://schemas.microsoft.com/office/drawing/2014/main" id="{4E0B1ACD-1550-A558-8A4A-E359199A8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491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Probing Lorentz invariance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68" name="Text Box 20">
              <a:extLst>
                <a:ext uri="{FF2B5EF4-FFF2-40B4-BE49-F238E27FC236}">
                  <a16:creationId xmlns:a16="http://schemas.microsoft.com/office/drawing/2014/main" id="{E04F2721-1051-5215-7AB7-A1E899A81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695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Short GRBs and gravitational waves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48" name="Oval 21">
              <a:extLst>
                <a:ext uri="{FF2B5EF4-FFF2-40B4-BE49-F238E27FC236}">
                  <a16:creationId xmlns:a16="http://schemas.microsoft.com/office/drawing/2014/main" id="{EE14EE89-BE71-6312-CAFA-E4F80996C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355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49" name="Oval 22">
              <a:extLst>
                <a:ext uri="{FF2B5EF4-FFF2-40B4-BE49-F238E27FC236}">
                  <a16:creationId xmlns:a16="http://schemas.microsoft.com/office/drawing/2014/main" id="{E1CB5D40-5095-5DF2-879D-DA26A8494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559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50" name="Oval 23">
              <a:extLst>
                <a:ext uri="{FF2B5EF4-FFF2-40B4-BE49-F238E27FC236}">
                  <a16:creationId xmlns:a16="http://schemas.microsoft.com/office/drawing/2014/main" id="{6AD7965F-204E-7699-C934-932883DE7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763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672" name="Text Box 24">
              <a:extLst>
                <a:ext uri="{FF2B5EF4-FFF2-40B4-BE49-F238E27FC236}">
                  <a16:creationId xmlns:a16="http://schemas.microsoft.com/office/drawing/2014/main" id="{7CFDDBAA-40A5-08DC-B0E4-A1E0AB9F8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3491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physics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88" name="Group 25">
            <a:extLst>
              <a:ext uri="{FF2B5EF4-FFF2-40B4-BE49-F238E27FC236}">
                <a16:creationId xmlns:a16="http://schemas.microsoft.com/office/drawing/2014/main" id="{89B1CBA4-E181-4628-AA87-FA41F908A55C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3454400"/>
            <a:ext cx="8277225" cy="1619250"/>
            <a:chOff x="272" y="2176"/>
            <a:chExt cx="5214" cy="1020"/>
          </a:xfrm>
        </p:grpSpPr>
        <p:sp>
          <p:nvSpPr>
            <p:cNvPr id="667674" name="Text Box 26">
              <a:extLst>
                <a:ext uri="{FF2B5EF4-FFF2-40B4-BE49-F238E27FC236}">
                  <a16:creationId xmlns:a16="http://schemas.microsoft.com/office/drawing/2014/main" id="{44B1CCE7-B044-5B0D-3E53-EDBA96B68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2176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Cosmology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75" name="Text Box 27">
              <a:extLst>
                <a:ext uri="{FF2B5EF4-FFF2-40B4-BE49-F238E27FC236}">
                  <a16:creationId xmlns:a16="http://schemas.microsoft.com/office/drawing/2014/main" id="{7F4D6051-A04F-7734-28CE-E30EB50B0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584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Tracing star formation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76" name="Text Box 28">
              <a:extLst>
                <a:ext uri="{FF2B5EF4-FFF2-40B4-BE49-F238E27FC236}">
                  <a16:creationId xmlns:a16="http://schemas.microsoft.com/office/drawing/2014/main" id="{5EDE147E-69F3-C037-6CD5-BFAFC0F16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788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Re-ionization of the universe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77" name="Text Box 29">
              <a:extLst>
                <a:ext uri="{FF2B5EF4-FFF2-40B4-BE49-F238E27FC236}">
                  <a16:creationId xmlns:a16="http://schemas.microsoft.com/office/drawing/2014/main" id="{8EAC4090-6CB7-7CF6-ACCE-5E4D856BE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992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Cosmological parameters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678" name="Text Box 30">
              <a:extLst>
                <a:ext uri="{FF2B5EF4-FFF2-40B4-BE49-F238E27FC236}">
                  <a16:creationId xmlns:a16="http://schemas.microsoft.com/office/drawing/2014/main" id="{2EC6EF8E-A567-C8F0-E3FD-1909F6FBC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176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Cosmological lighthouses (absorption systems)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38" name="Oval 31">
              <a:extLst>
                <a:ext uri="{FF2B5EF4-FFF2-40B4-BE49-F238E27FC236}">
                  <a16:creationId xmlns:a16="http://schemas.microsoft.com/office/drawing/2014/main" id="{7768F7E4-60FB-B95F-09F8-892A26676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652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39" name="Oval 32">
              <a:extLst>
                <a:ext uri="{FF2B5EF4-FFF2-40B4-BE49-F238E27FC236}">
                  <a16:creationId xmlns:a16="http://schemas.microsoft.com/office/drawing/2014/main" id="{E7E42C2E-EBD8-E171-D3F9-56791A15F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856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40" name="Oval 33">
              <a:extLst>
                <a:ext uri="{FF2B5EF4-FFF2-40B4-BE49-F238E27FC236}">
                  <a16:creationId xmlns:a16="http://schemas.microsoft.com/office/drawing/2014/main" id="{D0134F74-79AE-DCA3-A15C-D1E3C6745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060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41" name="Oval 34">
              <a:extLst>
                <a:ext uri="{FF2B5EF4-FFF2-40B4-BE49-F238E27FC236}">
                  <a16:creationId xmlns:a16="http://schemas.microsoft.com/office/drawing/2014/main" id="{D1BB2E62-2147-B37A-B560-B983FC71C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244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42" name="Oval 35">
              <a:extLst>
                <a:ext uri="{FF2B5EF4-FFF2-40B4-BE49-F238E27FC236}">
                  <a16:creationId xmlns:a16="http://schemas.microsoft.com/office/drawing/2014/main" id="{DD32ADD9-3715-78DA-3911-0000C7163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448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684" name="Text Box 36">
              <a:extLst>
                <a:ext uri="{FF2B5EF4-FFF2-40B4-BE49-F238E27FC236}">
                  <a16:creationId xmlns:a16="http://schemas.microsoft.com/office/drawing/2014/main" id="{BFF58C3F-B477-3C3F-3970-D668DF892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2380"/>
              <a:ext cx="3401" cy="2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Host galaxies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667693" name="Text Box 45">
            <a:extLst>
              <a:ext uri="{FF2B5EF4-FFF2-40B4-BE49-F238E27FC236}">
                <a16:creationId xmlns:a16="http://schemas.microsoft.com/office/drawing/2014/main" id="{A2020EB2-4F7F-6FDF-A248-46CE93C3F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358775"/>
            <a:ext cx="827722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SVOM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zh-CN" altLang="en-US" sz="3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卫星在伽马暴研究的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科学目标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1990" name="Group 46">
            <a:extLst>
              <a:ext uri="{FF2B5EF4-FFF2-40B4-BE49-F238E27FC236}">
                <a16:creationId xmlns:a16="http://schemas.microsoft.com/office/drawing/2014/main" id="{3B05A79C-3013-6D02-45F0-FFC7E6A789FE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1079500"/>
            <a:ext cx="8277225" cy="323850"/>
            <a:chOff x="272" y="680"/>
            <a:chExt cx="5214" cy="204"/>
          </a:xfrm>
        </p:grpSpPr>
        <p:sp>
          <p:nvSpPr>
            <p:cNvPr id="667695" name="Text Box 47">
              <a:extLst>
                <a:ext uri="{FF2B5EF4-FFF2-40B4-BE49-F238E27FC236}">
                  <a16:creationId xmlns:a16="http://schemas.microsoft.com/office/drawing/2014/main" id="{7CBE8E3F-9560-C7B9-AA4B-FB90D8547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680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GRB phenomenon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31" name="Oval 48">
              <a:extLst>
                <a:ext uri="{FF2B5EF4-FFF2-40B4-BE49-F238E27FC236}">
                  <a16:creationId xmlns:a16="http://schemas.microsoft.com/office/drawing/2014/main" id="{829D9467-602E-D157-F11A-174858726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748"/>
              <a:ext cx="91" cy="91"/>
            </a:xfrm>
            <a:prstGeom prst="ellipse">
              <a:avLst/>
            </a:prstGeom>
            <a:solidFill>
              <a:srgbClr val="0066FF"/>
            </a:solidFill>
            <a:ln w="254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697" name="Text Box 49">
              <a:extLst>
                <a:ext uri="{FF2B5EF4-FFF2-40B4-BE49-F238E27FC236}">
                  <a16:creationId xmlns:a16="http://schemas.microsoft.com/office/drawing/2014/main" id="{A167EA03-80E1-503C-C96E-71466D5DF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680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Diversity and unity of GRBs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91" name="Group 50">
            <a:extLst>
              <a:ext uri="{FF2B5EF4-FFF2-40B4-BE49-F238E27FC236}">
                <a16:creationId xmlns:a16="http://schemas.microsoft.com/office/drawing/2014/main" id="{8DDD2A5E-3338-CA2B-437D-3B3658CA64C5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1079500"/>
            <a:ext cx="8277225" cy="323850"/>
            <a:chOff x="272" y="680"/>
            <a:chExt cx="5214" cy="204"/>
          </a:xfrm>
        </p:grpSpPr>
        <p:sp>
          <p:nvSpPr>
            <p:cNvPr id="667699" name="Text Box 51">
              <a:extLst>
                <a:ext uri="{FF2B5EF4-FFF2-40B4-BE49-F238E27FC236}">
                  <a16:creationId xmlns:a16="http://schemas.microsoft.com/office/drawing/2014/main" id="{376C9CC7-6FDC-81BD-88FF-A24F827C9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680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GRB phenomenon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28" name="Oval 52">
              <a:extLst>
                <a:ext uri="{FF2B5EF4-FFF2-40B4-BE49-F238E27FC236}">
                  <a16:creationId xmlns:a16="http://schemas.microsoft.com/office/drawing/2014/main" id="{40EB3346-0031-D0A6-28F4-983AC6E9B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748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701" name="Text Box 53">
              <a:extLst>
                <a:ext uri="{FF2B5EF4-FFF2-40B4-BE49-F238E27FC236}">
                  <a16:creationId xmlns:a16="http://schemas.microsoft.com/office/drawing/2014/main" id="{F87858AE-3973-2A90-EC47-66EF1CAFE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680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Diversity and unity of GRBs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92" name="Group 97">
            <a:extLst>
              <a:ext uri="{FF2B5EF4-FFF2-40B4-BE49-F238E27FC236}">
                <a16:creationId xmlns:a16="http://schemas.microsoft.com/office/drawing/2014/main" id="{7693BE21-CD6C-E7D0-D122-87488D1F6525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1546225"/>
            <a:ext cx="8277225" cy="971550"/>
            <a:chOff x="272" y="974"/>
            <a:chExt cx="5214" cy="612"/>
          </a:xfrm>
        </p:grpSpPr>
        <p:sp>
          <p:nvSpPr>
            <p:cNvPr id="42020" name="Oval 98">
              <a:extLst>
                <a:ext uri="{FF2B5EF4-FFF2-40B4-BE49-F238E27FC236}">
                  <a16:creationId xmlns:a16="http://schemas.microsoft.com/office/drawing/2014/main" id="{0FF20B01-FCD2-D739-5A11-6A1EE85EC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042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21" name="Oval 99">
              <a:extLst>
                <a:ext uri="{FF2B5EF4-FFF2-40B4-BE49-F238E27FC236}">
                  <a16:creationId xmlns:a16="http://schemas.microsoft.com/office/drawing/2014/main" id="{7DE158E6-B4F3-FBD7-5428-221BBA320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246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748" name="Text Box 100">
              <a:extLst>
                <a:ext uri="{FF2B5EF4-FFF2-40B4-BE49-F238E27FC236}">
                  <a16:creationId xmlns:a16="http://schemas.microsoft.com/office/drawing/2014/main" id="{310C986E-5B83-B814-BED9-586B1B631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974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GRB physics</a:t>
              </a:r>
            </a:p>
          </p:txBody>
        </p:sp>
        <p:sp>
          <p:nvSpPr>
            <p:cNvPr id="667749" name="Text Box 101">
              <a:extLst>
                <a:ext uri="{FF2B5EF4-FFF2-40B4-BE49-F238E27FC236}">
                  <a16:creationId xmlns:a16="http://schemas.microsoft.com/office/drawing/2014/main" id="{4A090DE6-5E16-156E-9ACC-EC42507D5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974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Acceleration and nature of the relativistic jet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50" name="Text Box 102">
              <a:extLst>
                <a:ext uri="{FF2B5EF4-FFF2-40B4-BE49-F238E27FC236}">
                  <a16:creationId xmlns:a16="http://schemas.microsoft.com/office/drawing/2014/main" id="{A1F46DB5-2A62-562D-BD3B-C96593C7F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178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Radiation processes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25" name="Oval 103">
              <a:extLst>
                <a:ext uri="{FF2B5EF4-FFF2-40B4-BE49-F238E27FC236}">
                  <a16:creationId xmlns:a16="http://schemas.microsoft.com/office/drawing/2014/main" id="{5A397753-F830-7448-C1D3-6505C7538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450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752" name="Text Box 104">
              <a:extLst>
                <a:ext uri="{FF2B5EF4-FFF2-40B4-BE49-F238E27FC236}">
                  <a16:creationId xmlns:a16="http://schemas.microsoft.com/office/drawing/2014/main" id="{EFF076FE-8C82-26EC-DD38-467A9D42E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382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The early afterglow and the reverse shock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93" name="Group 105">
            <a:extLst>
              <a:ext uri="{FF2B5EF4-FFF2-40B4-BE49-F238E27FC236}">
                <a16:creationId xmlns:a16="http://schemas.microsoft.com/office/drawing/2014/main" id="{FF900446-665C-077F-FE61-729385F81ECB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2662238"/>
            <a:ext cx="8277225" cy="647700"/>
            <a:chOff x="272" y="1677"/>
            <a:chExt cx="5214" cy="408"/>
          </a:xfrm>
        </p:grpSpPr>
        <p:sp>
          <p:nvSpPr>
            <p:cNvPr id="42015" name="Oval 106">
              <a:extLst>
                <a:ext uri="{FF2B5EF4-FFF2-40B4-BE49-F238E27FC236}">
                  <a16:creationId xmlns:a16="http://schemas.microsoft.com/office/drawing/2014/main" id="{BD9D498D-6A78-878D-B945-E6DEA0A89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745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16" name="Oval 107">
              <a:extLst>
                <a:ext uri="{FF2B5EF4-FFF2-40B4-BE49-F238E27FC236}">
                  <a16:creationId xmlns:a16="http://schemas.microsoft.com/office/drawing/2014/main" id="{4FC650BA-0AE4-A85F-1066-D6504D210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949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756" name="Text Box 108">
              <a:extLst>
                <a:ext uri="{FF2B5EF4-FFF2-40B4-BE49-F238E27FC236}">
                  <a16:creationId xmlns:a16="http://schemas.microsoft.com/office/drawing/2014/main" id="{1AB71774-2670-D69A-8321-6F560EEFB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677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The GRB-supernova connection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57" name="Text Box 109">
              <a:extLst>
                <a:ext uri="{FF2B5EF4-FFF2-40B4-BE49-F238E27FC236}">
                  <a16:creationId xmlns:a16="http://schemas.microsoft.com/office/drawing/2014/main" id="{B5D1CD8A-887F-C5E2-ED15-51E72D960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881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Short GRB progenitors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58" name="Text Box 110">
              <a:extLst>
                <a:ext uri="{FF2B5EF4-FFF2-40B4-BE49-F238E27FC236}">
                  <a16:creationId xmlns:a16="http://schemas.microsoft.com/office/drawing/2014/main" id="{0645AAF6-57C6-E19E-FA05-AB057B614F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1677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GRB progenitors</a:t>
              </a:r>
            </a:p>
          </p:txBody>
        </p:sp>
      </p:grpSp>
      <p:grpSp>
        <p:nvGrpSpPr>
          <p:cNvPr id="41994" name="Group 111">
            <a:extLst>
              <a:ext uri="{FF2B5EF4-FFF2-40B4-BE49-F238E27FC236}">
                <a16:creationId xmlns:a16="http://schemas.microsoft.com/office/drawing/2014/main" id="{DEE23934-4455-9B0E-801B-E61F4041CC0C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3454400"/>
            <a:ext cx="8277225" cy="1619250"/>
            <a:chOff x="272" y="2176"/>
            <a:chExt cx="5214" cy="1020"/>
          </a:xfrm>
        </p:grpSpPr>
        <p:sp>
          <p:nvSpPr>
            <p:cNvPr id="667760" name="Text Box 112">
              <a:extLst>
                <a:ext uri="{FF2B5EF4-FFF2-40B4-BE49-F238E27FC236}">
                  <a16:creationId xmlns:a16="http://schemas.microsoft.com/office/drawing/2014/main" id="{1B195649-1B93-0A16-A5C8-4EDDF3637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2176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Cosmology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61" name="Text Box 113">
              <a:extLst>
                <a:ext uri="{FF2B5EF4-FFF2-40B4-BE49-F238E27FC236}">
                  <a16:creationId xmlns:a16="http://schemas.microsoft.com/office/drawing/2014/main" id="{E1C94270-3310-CADB-8946-18C9AA06D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584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Tracing star formation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62" name="Text Box 114">
              <a:extLst>
                <a:ext uri="{FF2B5EF4-FFF2-40B4-BE49-F238E27FC236}">
                  <a16:creationId xmlns:a16="http://schemas.microsoft.com/office/drawing/2014/main" id="{F4A6F283-652E-761C-254B-3F958A032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788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Re-ionization of the universe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63" name="Text Box 115">
              <a:extLst>
                <a:ext uri="{FF2B5EF4-FFF2-40B4-BE49-F238E27FC236}">
                  <a16:creationId xmlns:a16="http://schemas.microsoft.com/office/drawing/2014/main" id="{953F2157-C396-67BA-FD82-1DEA79CAB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992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Cosmological parameters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64" name="Text Box 116">
              <a:extLst>
                <a:ext uri="{FF2B5EF4-FFF2-40B4-BE49-F238E27FC236}">
                  <a16:creationId xmlns:a16="http://schemas.microsoft.com/office/drawing/2014/main" id="{1D623D0B-9A1D-135B-975E-C4BB75537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176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Cosmological lighthouses (absorption systems)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09" name="Oval 117">
              <a:extLst>
                <a:ext uri="{FF2B5EF4-FFF2-40B4-BE49-F238E27FC236}">
                  <a16:creationId xmlns:a16="http://schemas.microsoft.com/office/drawing/2014/main" id="{0C943BBB-E1B1-F65B-FEF5-25FDC07B5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652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10" name="Oval 118">
              <a:extLst>
                <a:ext uri="{FF2B5EF4-FFF2-40B4-BE49-F238E27FC236}">
                  <a16:creationId xmlns:a16="http://schemas.microsoft.com/office/drawing/2014/main" id="{48478383-31D7-8E60-6FAA-33538947C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856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11" name="Oval 119">
              <a:extLst>
                <a:ext uri="{FF2B5EF4-FFF2-40B4-BE49-F238E27FC236}">
                  <a16:creationId xmlns:a16="http://schemas.microsoft.com/office/drawing/2014/main" id="{20845C24-6A82-A76D-0D02-BA6D2BB67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060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12" name="Oval 120">
              <a:extLst>
                <a:ext uri="{FF2B5EF4-FFF2-40B4-BE49-F238E27FC236}">
                  <a16:creationId xmlns:a16="http://schemas.microsoft.com/office/drawing/2014/main" id="{F8634440-28E3-723D-49A1-2B99B0908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244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13" name="Oval 121">
              <a:extLst>
                <a:ext uri="{FF2B5EF4-FFF2-40B4-BE49-F238E27FC236}">
                  <a16:creationId xmlns:a16="http://schemas.microsoft.com/office/drawing/2014/main" id="{05A2A88D-BFA7-C334-2EE2-23DD2CBD7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2448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770" name="Text Box 122">
              <a:extLst>
                <a:ext uri="{FF2B5EF4-FFF2-40B4-BE49-F238E27FC236}">
                  <a16:creationId xmlns:a16="http://schemas.microsoft.com/office/drawing/2014/main" id="{CAF58834-FE15-FA80-616E-E59ECB2F00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2380"/>
              <a:ext cx="3401" cy="2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Host galaxies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41995" name="Group 135">
            <a:extLst>
              <a:ext uri="{FF2B5EF4-FFF2-40B4-BE49-F238E27FC236}">
                <a16:creationId xmlns:a16="http://schemas.microsoft.com/office/drawing/2014/main" id="{CE19FC5C-E4A6-0A69-B147-D5D977DC8B34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5218113"/>
            <a:ext cx="8277225" cy="971550"/>
            <a:chOff x="272" y="3287"/>
            <a:chExt cx="5214" cy="612"/>
          </a:xfrm>
        </p:grpSpPr>
        <p:sp>
          <p:nvSpPr>
            <p:cNvPr id="667784" name="Text Box 136">
              <a:extLst>
                <a:ext uri="{FF2B5EF4-FFF2-40B4-BE49-F238E27FC236}">
                  <a16:creationId xmlns:a16="http://schemas.microsoft.com/office/drawing/2014/main" id="{E4B3F215-588A-FECB-68D5-4A6694E63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3287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Fundamental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85" name="Text Box 137">
              <a:extLst>
                <a:ext uri="{FF2B5EF4-FFF2-40B4-BE49-F238E27FC236}">
                  <a16:creationId xmlns:a16="http://schemas.microsoft.com/office/drawing/2014/main" id="{0902CE80-4F88-8C2C-A996-DE7626B3D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287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Origin of high-energy cosmic rays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86" name="Text Box 138">
              <a:extLst>
                <a:ext uri="{FF2B5EF4-FFF2-40B4-BE49-F238E27FC236}">
                  <a16:creationId xmlns:a16="http://schemas.microsoft.com/office/drawing/2014/main" id="{A8A9564A-60C4-BEDA-F24C-9E154634B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491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Probing Lorentz invariance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67787" name="Text Box 139">
              <a:extLst>
                <a:ext uri="{FF2B5EF4-FFF2-40B4-BE49-F238E27FC236}">
                  <a16:creationId xmlns:a16="http://schemas.microsoft.com/office/drawing/2014/main" id="{52E4025B-072B-9336-DD98-DF3C1B18A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695"/>
              <a:ext cx="3514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Short GRBs and gravitational waves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000" name="Oval 140">
              <a:extLst>
                <a:ext uri="{FF2B5EF4-FFF2-40B4-BE49-F238E27FC236}">
                  <a16:creationId xmlns:a16="http://schemas.microsoft.com/office/drawing/2014/main" id="{28F66818-27FA-ACBA-8D71-FA0C897E6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355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01" name="Oval 141">
              <a:extLst>
                <a:ext uri="{FF2B5EF4-FFF2-40B4-BE49-F238E27FC236}">
                  <a16:creationId xmlns:a16="http://schemas.microsoft.com/office/drawing/2014/main" id="{BC39FA30-F7BC-A8C9-084E-19914AA65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559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02" name="Oval 142">
              <a:extLst>
                <a:ext uri="{FF2B5EF4-FFF2-40B4-BE49-F238E27FC236}">
                  <a16:creationId xmlns:a16="http://schemas.microsoft.com/office/drawing/2014/main" id="{0E7943D3-D4C8-5A34-8149-5C45005D3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763"/>
              <a:ext cx="91" cy="9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791" name="Text Box 143">
              <a:extLst>
                <a:ext uri="{FF2B5EF4-FFF2-40B4-BE49-F238E27FC236}">
                  <a16:creationId xmlns:a16="http://schemas.microsoft.com/office/drawing/2014/main" id="{7FBAE28B-B2CE-747C-F5D4-7F655835F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3491"/>
              <a:ext cx="1360" cy="2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>
              <a:lvl1pPr>
                <a:defRPr sz="28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physics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pic>
        <p:nvPicPr>
          <p:cNvPr id="81" name="Picture 80" descr="Logo, company name&#10;&#10;Description automatically generated">
            <a:extLst>
              <a:ext uri="{FF2B5EF4-FFF2-40B4-BE49-F238E27FC236}">
                <a16:creationId xmlns:a16="http://schemas.microsoft.com/office/drawing/2014/main" id="{E6E36942-073E-5D24-B6EA-F850B59A20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86665"/>
      </p:ext>
    </p:extLst>
  </p:cSld>
  <p:clrMapOvr>
    <a:masterClrMapping/>
  </p:clrMapOvr>
  <p:transition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8962" y="1823089"/>
            <a:ext cx="6550707" cy="375231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SzPct val="85000"/>
              <a:buNone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中法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SVOM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天文卫星主要科学目标：</a:t>
            </a: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85000"/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发现并后随观测研究伽马暴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85000"/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发现和快速定位各种伽马暴</a:t>
            </a: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85000"/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全面测量伽马暴的电磁辐射性质  </a:t>
            </a: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85000"/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研究伽马暴、早期宇宙、暗能量等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85000"/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快速反应观测引力波等各类暂现源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5A9A03-897C-5298-DB55-8EE4FA0AEC24}"/>
              </a:ext>
            </a:extLst>
          </p:cNvPr>
          <p:cNvSpPr txBox="1"/>
          <p:nvPr/>
        </p:nvSpPr>
        <p:spPr>
          <a:xfrm>
            <a:off x="1135554" y="5303829"/>
            <a:ext cx="666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2024</a:t>
            </a:r>
            <a:r>
              <a:rPr lang="zh-CN" altLang="en-US" sz="2400" dirty="0">
                <a:solidFill>
                  <a:srgbClr val="FF0000"/>
                </a:solidFill>
              </a:rPr>
              <a:t>年</a:t>
            </a:r>
            <a:r>
              <a:rPr lang="en-US" altLang="zh-CN" sz="2400" dirty="0">
                <a:solidFill>
                  <a:srgbClr val="FF0000"/>
                </a:solidFill>
              </a:rPr>
              <a:t>6</a:t>
            </a:r>
            <a:r>
              <a:rPr lang="zh-CN" altLang="en-US" sz="2400" dirty="0">
                <a:solidFill>
                  <a:srgbClr val="FF0000"/>
                </a:solidFill>
              </a:rPr>
              <a:t>月</a:t>
            </a:r>
            <a:r>
              <a:rPr lang="en-US" altLang="zh-CN" sz="2400" dirty="0">
                <a:solidFill>
                  <a:srgbClr val="FF0000"/>
                </a:solidFill>
              </a:rPr>
              <a:t>22</a:t>
            </a:r>
            <a:r>
              <a:rPr lang="zh-CN" altLang="en-US" sz="2400" dirty="0">
                <a:solidFill>
                  <a:srgbClr val="FF0000"/>
                </a:solidFill>
              </a:rPr>
              <a:t>日在西昌发射升空，设计寿命</a:t>
            </a: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zh-CN" altLang="en-US" sz="2400" dirty="0">
                <a:solidFill>
                  <a:srgbClr val="FF0000"/>
                </a:solidFill>
              </a:rPr>
              <a:t>年。</a:t>
            </a:r>
          </a:p>
        </p:txBody>
      </p:sp>
      <p:sp>
        <p:nvSpPr>
          <p:cNvPr id="10" name="Rectangle 82">
            <a:extLst>
              <a:ext uri="{FF2B5EF4-FFF2-40B4-BE49-F238E27FC236}">
                <a16:creationId xmlns:a16="http://schemas.microsoft.com/office/drawing/2014/main" id="{0FF33B9D-2218-9F97-6060-E020B1497A3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8962" y="357260"/>
            <a:ext cx="11288359" cy="7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SVOM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天文卫星</a:t>
            </a:r>
            <a:endParaRPr kumimoji="1" lang="zh-CN" altLang="en-US" sz="2800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33B458D1-9C10-C03B-5ACB-6BCA41E85978}"/>
              </a:ext>
            </a:extLst>
          </p:cNvPr>
          <p:cNvSpPr txBox="1"/>
          <p:nvPr/>
        </p:nvSpPr>
        <p:spPr>
          <a:xfrm>
            <a:off x="645544" y="1277572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AEEE61D-C689-8458-B69C-7718F1AC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EB22BD-4553-3132-D46B-DC1A122A9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75" y="1798375"/>
            <a:ext cx="4760706" cy="33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28">
            <a:extLst>
              <a:ext uri="{FF2B5EF4-FFF2-40B4-BE49-F238E27FC236}">
                <a16:creationId xmlns:a16="http://schemas.microsoft.com/office/drawing/2014/main" id="{A6BE6B7A-0121-9289-F93A-99F5EA3D9967}"/>
              </a:ext>
            </a:extLst>
          </p:cNvPr>
          <p:cNvGrpSpPr>
            <a:grpSpLocks/>
          </p:cNvGrpSpPr>
          <p:nvPr/>
        </p:nvGrpSpPr>
        <p:grpSpPr bwMode="auto">
          <a:xfrm>
            <a:off x="3683000" y="1079500"/>
            <a:ext cx="3671888" cy="3959225"/>
            <a:chOff x="1360" y="680"/>
            <a:chExt cx="2313" cy="2494"/>
          </a:xfrm>
        </p:grpSpPr>
        <p:sp>
          <p:nvSpPr>
            <p:cNvPr id="57367" name="Oval 2">
              <a:extLst>
                <a:ext uri="{FF2B5EF4-FFF2-40B4-BE49-F238E27FC236}">
                  <a16:creationId xmlns:a16="http://schemas.microsoft.com/office/drawing/2014/main" id="{41E7584C-5960-DCCE-6E34-CBB2E319E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" y="1111"/>
              <a:ext cx="2040" cy="2040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68" name="AutoShape 5">
              <a:extLst>
                <a:ext uri="{FF2B5EF4-FFF2-40B4-BE49-F238E27FC236}">
                  <a16:creationId xmlns:a16="http://schemas.microsoft.com/office/drawing/2014/main" id="{2B071254-6BC9-7ABC-46A2-8DE3CC28AC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71" y="1110"/>
              <a:ext cx="2040" cy="20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1080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72" y="10800"/>
                  </a:moveTo>
                  <a:cubicBezTo>
                    <a:pt x="10872" y="10839"/>
                    <a:pt x="10839" y="10872"/>
                    <a:pt x="10800" y="10872"/>
                  </a:cubicBezTo>
                  <a:cubicBezTo>
                    <a:pt x="10760" y="10872"/>
                    <a:pt x="10728" y="10839"/>
                    <a:pt x="10728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lnTo>
                    <a:pt x="10872" y="108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69" name="Line 7">
              <a:extLst>
                <a:ext uri="{FF2B5EF4-FFF2-40B4-BE49-F238E27FC236}">
                  <a16:creationId xmlns:a16="http://schemas.microsoft.com/office/drawing/2014/main" id="{4D680AB6-C433-846E-E7AD-01676755AFE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60000">
              <a:off x="2323" y="822"/>
              <a:ext cx="0" cy="18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70" name="Line 8">
              <a:extLst>
                <a:ext uri="{FF2B5EF4-FFF2-40B4-BE49-F238E27FC236}">
                  <a16:creationId xmlns:a16="http://schemas.microsoft.com/office/drawing/2014/main" id="{49B49512-12EA-789D-FB94-8295BEF266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60000">
              <a:off x="2497" y="1111"/>
              <a:ext cx="0" cy="20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71" name="Line 9">
              <a:extLst>
                <a:ext uri="{FF2B5EF4-FFF2-40B4-BE49-F238E27FC236}">
                  <a16:creationId xmlns:a16="http://schemas.microsoft.com/office/drawing/2014/main" id="{678D61EA-8BFF-095A-50B6-C797F0D036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60000">
              <a:off x="2662" y="1579"/>
              <a:ext cx="0" cy="18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72" name="Line 10">
              <a:extLst>
                <a:ext uri="{FF2B5EF4-FFF2-40B4-BE49-F238E27FC236}">
                  <a16:creationId xmlns:a16="http://schemas.microsoft.com/office/drawing/2014/main" id="{0EA3EF84-9638-E675-5DFC-F24FBD41A0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380000">
              <a:off x="2404" y="680"/>
              <a:ext cx="0" cy="24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73" name="Oval 12">
              <a:extLst>
                <a:ext uri="{FF2B5EF4-FFF2-40B4-BE49-F238E27FC236}">
                  <a16:creationId xmlns:a16="http://schemas.microsoft.com/office/drawing/2014/main" id="{2BBF7512-B334-5406-91D5-3388C83378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40000">
              <a:off x="1767" y="884"/>
              <a:ext cx="454" cy="13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74" name="Line 13">
              <a:extLst>
                <a:ext uri="{FF2B5EF4-FFF2-40B4-BE49-F238E27FC236}">
                  <a16:creationId xmlns:a16="http://schemas.microsoft.com/office/drawing/2014/main" id="{1CAA1FC5-B746-457C-69E2-375933795B5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440000">
              <a:off x="2019" y="998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75" name="Oval 14">
              <a:extLst>
                <a:ext uri="{FF2B5EF4-FFF2-40B4-BE49-F238E27FC236}">
                  <a16:creationId xmlns:a16="http://schemas.microsoft.com/office/drawing/2014/main" id="{F894F119-801E-9D1F-C5CF-315F40A0F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1110"/>
              <a:ext cx="2040" cy="2040"/>
            </a:xfrm>
            <a:prstGeom prst="ellips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76" name="Line 15">
              <a:extLst>
                <a:ext uri="{FF2B5EF4-FFF2-40B4-BE49-F238E27FC236}">
                  <a16:creationId xmlns:a16="http://schemas.microsoft.com/office/drawing/2014/main" id="{EE04A0B1-6D5B-B6F0-6218-D704CE42C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2131"/>
              <a:ext cx="2313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346" name="Group 16">
            <a:extLst>
              <a:ext uri="{FF2B5EF4-FFF2-40B4-BE49-F238E27FC236}">
                <a16:creationId xmlns:a16="http://schemas.microsoft.com/office/drawing/2014/main" id="{4E949053-5CFF-B987-9A39-E159CE9D8D69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2301875"/>
            <a:ext cx="1438275" cy="2160588"/>
            <a:chOff x="272" y="1450"/>
            <a:chExt cx="906" cy="1361"/>
          </a:xfrm>
        </p:grpSpPr>
        <p:sp>
          <p:nvSpPr>
            <p:cNvPr id="57361" name="AutoShape 17">
              <a:extLst>
                <a:ext uri="{FF2B5EF4-FFF2-40B4-BE49-F238E27FC236}">
                  <a16:creationId xmlns:a16="http://schemas.microsoft.com/office/drawing/2014/main" id="{99F32D51-E9F0-424D-35BA-EC4B456F2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1994"/>
              <a:ext cx="453" cy="272"/>
            </a:xfrm>
            <a:prstGeom prst="rightArrow">
              <a:avLst>
                <a:gd name="adj1" fmla="val 50000"/>
                <a:gd name="adj2" fmla="val 41636"/>
              </a:avLst>
            </a:prstGeom>
            <a:solidFill>
              <a:srgbClr val="FFC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62" name="AutoShape 18">
              <a:extLst>
                <a:ext uri="{FF2B5EF4-FFF2-40B4-BE49-F238E27FC236}">
                  <a16:creationId xmlns:a16="http://schemas.microsoft.com/office/drawing/2014/main" id="{E42CD799-31AE-01BA-AE63-B3B0F805D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2539"/>
              <a:ext cx="453" cy="272"/>
            </a:xfrm>
            <a:prstGeom prst="rightArrow">
              <a:avLst>
                <a:gd name="adj1" fmla="val 50000"/>
                <a:gd name="adj2" fmla="val 41636"/>
              </a:avLst>
            </a:prstGeom>
            <a:solidFill>
              <a:srgbClr val="FFC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63" name="AutoShape 19">
              <a:extLst>
                <a:ext uri="{FF2B5EF4-FFF2-40B4-BE49-F238E27FC236}">
                  <a16:creationId xmlns:a16="http://schemas.microsoft.com/office/drawing/2014/main" id="{F3D24C76-2D3A-DD0A-D53C-CBFA78432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1450"/>
              <a:ext cx="453" cy="272"/>
            </a:xfrm>
            <a:prstGeom prst="rightArrow">
              <a:avLst>
                <a:gd name="adj1" fmla="val 50000"/>
                <a:gd name="adj2" fmla="val 41636"/>
              </a:avLst>
            </a:prstGeom>
            <a:solidFill>
              <a:srgbClr val="FFC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5012" name="Text Box 20">
              <a:extLst>
                <a:ext uri="{FF2B5EF4-FFF2-40B4-BE49-F238E27FC236}">
                  <a16:creationId xmlns:a16="http://schemas.microsoft.com/office/drawing/2014/main" id="{EE384E4C-4D71-0831-9709-4C70EFD72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1994"/>
              <a:ext cx="453" cy="2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Sun</a:t>
              </a:r>
            </a:p>
          </p:txBody>
        </p:sp>
        <p:sp>
          <p:nvSpPr>
            <p:cNvPr id="725013" name="Text Box 21">
              <a:extLst>
                <a:ext uri="{FF2B5EF4-FFF2-40B4-BE49-F238E27FC236}">
                  <a16:creationId xmlns:a16="http://schemas.microsoft.com/office/drawing/2014/main" id="{F82B4137-CCCA-EDFF-DC6F-EACA095B9C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2539"/>
              <a:ext cx="453" cy="2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Sun</a:t>
              </a:r>
            </a:p>
          </p:txBody>
        </p:sp>
        <p:sp>
          <p:nvSpPr>
            <p:cNvPr id="725014" name="Text Box 22">
              <a:extLst>
                <a:ext uri="{FF2B5EF4-FFF2-40B4-BE49-F238E27FC236}">
                  <a16:creationId xmlns:a16="http://schemas.microsoft.com/office/drawing/2014/main" id="{2136D02C-2094-36DD-6579-48D4C8DE8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1450"/>
              <a:ext cx="453" cy="2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Sun</a:t>
              </a:r>
            </a:p>
          </p:txBody>
        </p:sp>
      </p:grpSp>
      <p:grpSp>
        <p:nvGrpSpPr>
          <p:cNvPr id="57347" name="Group 23">
            <a:extLst>
              <a:ext uri="{FF2B5EF4-FFF2-40B4-BE49-F238E27FC236}">
                <a16:creationId xmlns:a16="http://schemas.microsoft.com/office/drawing/2014/main" id="{309E9FA5-4804-ACD3-04B9-CCB6629D2249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301875"/>
            <a:ext cx="1439862" cy="2160588"/>
            <a:chOff x="4579" y="1450"/>
            <a:chExt cx="907" cy="1361"/>
          </a:xfrm>
        </p:grpSpPr>
        <p:sp>
          <p:nvSpPr>
            <p:cNvPr id="725016" name="Text Box 24">
              <a:extLst>
                <a:ext uri="{FF2B5EF4-FFF2-40B4-BE49-F238E27FC236}">
                  <a16:creationId xmlns:a16="http://schemas.microsoft.com/office/drawing/2014/main" id="{9CCFAB44-CF52-2876-9E38-CD5E8B13E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" y="1450"/>
              <a:ext cx="907" cy="2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Night side</a:t>
              </a:r>
            </a:p>
          </p:txBody>
        </p:sp>
        <p:sp>
          <p:nvSpPr>
            <p:cNvPr id="725017" name="Text Box 25">
              <a:extLst>
                <a:ext uri="{FF2B5EF4-FFF2-40B4-BE49-F238E27FC236}">
                  <a16:creationId xmlns:a16="http://schemas.microsoft.com/office/drawing/2014/main" id="{A7922DEC-E08E-42FF-C5B5-5C13872734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" y="2539"/>
              <a:ext cx="907" cy="2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Night side</a:t>
              </a:r>
            </a:p>
          </p:txBody>
        </p:sp>
        <p:sp>
          <p:nvSpPr>
            <p:cNvPr id="725018" name="Text Box 26">
              <a:extLst>
                <a:ext uri="{FF2B5EF4-FFF2-40B4-BE49-F238E27FC236}">
                  <a16:creationId xmlns:a16="http://schemas.microsoft.com/office/drawing/2014/main" id="{3138215A-01FA-536B-2DB0-7605CF5F5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" y="1994"/>
              <a:ext cx="907" cy="2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Night side</a:t>
              </a:r>
            </a:p>
          </p:txBody>
        </p:sp>
      </p:grpSp>
      <p:grpSp>
        <p:nvGrpSpPr>
          <p:cNvPr id="725024" name="Group 32">
            <a:extLst>
              <a:ext uri="{FF2B5EF4-FFF2-40B4-BE49-F238E27FC236}">
                <a16:creationId xmlns:a16="http://schemas.microsoft.com/office/drawing/2014/main" id="{598462A7-B054-65ED-514B-FDF735001A38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1997075"/>
            <a:ext cx="1331913" cy="360363"/>
            <a:chOff x="3128" y="1258"/>
            <a:chExt cx="839" cy="227"/>
          </a:xfrm>
        </p:grpSpPr>
        <p:sp>
          <p:nvSpPr>
            <p:cNvPr id="57356" name="AutoShape 33">
              <a:extLst>
                <a:ext uri="{FF2B5EF4-FFF2-40B4-BE49-F238E27FC236}">
                  <a16:creationId xmlns:a16="http://schemas.microsoft.com/office/drawing/2014/main" id="{BD93CD07-6CCD-1CF9-5141-6D0EA38CA3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57" y="975"/>
              <a:ext cx="227" cy="793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57" name="Oval 34">
              <a:extLst>
                <a:ext uri="{FF2B5EF4-FFF2-40B4-BE49-F238E27FC236}">
                  <a16:creationId xmlns:a16="http://schemas.microsoft.com/office/drawing/2014/main" id="{C48DA525-9EE1-D424-0EDF-FA55FF337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" y="1324"/>
              <a:ext cx="91" cy="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5035" name="Text Box 43">
            <a:extLst>
              <a:ext uri="{FF2B5EF4-FFF2-40B4-BE49-F238E27FC236}">
                <a16:creationId xmlns:a16="http://schemas.microsoft.com/office/drawing/2014/main" id="{E95175DF-228F-F0F4-A626-07487580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3417888"/>
            <a:ext cx="3238500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SVOM orbit (i </a:t>
            </a:r>
            <a:r>
              <a:rPr kumimoji="0" lang="en-US" altLang="en-GB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~ 30°)</a:t>
            </a:r>
          </a:p>
        </p:txBody>
      </p:sp>
      <p:sp>
        <p:nvSpPr>
          <p:cNvPr id="725036" name="Text Box 44">
            <a:extLst>
              <a:ext uri="{FF2B5EF4-FFF2-40B4-BE49-F238E27FC236}">
                <a16:creationId xmlns:a16="http://schemas.microsoft.com/office/drawing/2014/main" id="{801596B5-990F-C0FE-96C6-F86622CD3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5792788"/>
            <a:ext cx="8277225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large ground based telescopes all located at tropical latitudes</a:t>
            </a:r>
          </a:p>
        </p:txBody>
      </p:sp>
      <p:sp>
        <p:nvSpPr>
          <p:cNvPr id="725037" name="Text Box 45">
            <a:extLst>
              <a:ext uri="{FF2B5EF4-FFF2-40B4-BE49-F238E27FC236}">
                <a16:creationId xmlns:a16="http://schemas.microsoft.com/office/drawing/2014/main" id="{5DA6093C-866E-5997-80A0-6F94B849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5397500"/>
            <a:ext cx="8277225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75% of the GRBs detected by SVOM to be well above the horizon</a:t>
            </a:r>
          </a:p>
        </p:txBody>
      </p:sp>
      <p:grpSp>
        <p:nvGrpSpPr>
          <p:cNvPr id="725042" name="Group 50">
            <a:extLst>
              <a:ext uri="{FF2B5EF4-FFF2-40B4-BE49-F238E27FC236}">
                <a16:creationId xmlns:a16="http://schemas.microsoft.com/office/drawing/2014/main" id="{A36BD584-F343-F57D-1736-7E5FF08F0BD8}"/>
              </a:ext>
            </a:extLst>
          </p:cNvPr>
          <p:cNvGrpSpPr>
            <a:grpSpLocks/>
          </p:cNvGrpSpPr>
          <p:nvPr/>
        </p:nvGrpSpPr>
        <p:grpSpPr bwMode="auto">
          <a:xfrm>
            <a:off x="3219450" y="2520950"/>
            <a:ext cx="2030413" cy="1854200"/>
            <a:chOff x="1068" y="1588"/>
            <a:chExt cx="1279" cy="1168"/>
          </a:xfrm>
        </p:grpSpPr>
        <p:pic>
          <p:nvPicPr>
            <p:cNvPr id="57354" name="Picture 51" descr="svom_c1k_071018_f15_fondtrans">
              <a:extLst>
                <a:ext uri="{FF2B5EF4-FFF2-40B4-BE49-F238E27FC236}">
                  <a16:creationId xmlns:a16="http://schemas.microsoft.com/office/drawing/2014/main" id="{3D624855-EB39-16EB-CF91-5D04372B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5" y="1831"/>
              <a:ext cx="1168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Freeform 52">
              <a:extLst>
                <a:ext uri="{FF2B5EF4-FFF2-40B4-BE49-F238E27FC236}">
                  <a16:creationId xmlns:a16="http://schemas.microsoft.com/office/drawing/2014/main" id="{8437B5FD-B475-D62B-FEAD-58C95F4058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67" y="1763"/>
              <a:ext cx="567" cy="793"/>
            </a:xfrm>
            <a:custGeom>
              <a:avLst/>
              <a:gdLst>
                <a:gd name="T0" fmla="*/ 994748 w 480"/>
                <a:gd name="T1" fmla="*/ 13 h 864"/>
                <a:gd name="T2" fmla="*/ 1986116 w 480"/>
                <a:gd name="T3" fmla="*/ 0 h 864"/>
                <a:gd name="T4" fmla="*/ 0 w 480"/>
                <a:gd name="T5" fmla="*/ 0 h 864"/>
                <a:gd name="T6" fmla="*/ 796392 w 480"/>
                <a:gd name="T7" fmla="*/ 13 h 864"/>
                <a:gd name="T8" fmla="*/ 994748 w 480"/>
                <a:gd name="T9" fmla="*/ 13 h 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" h="864">
                  <a:moveTo>
                    <a:pt x="240" y="864"/>
                  </a:moveTo>
                  <a:lnTo>
                    <a:pt x="480" y="0"/>
                  </a:lnTo>
                  <a:lnTo>
                    <a:pt x="0" y="0"/>
                  </a:lnTo>
                  <a:lnTo>
                    <a:pt x="192" y="864"/>
                  </a:lnTo>
                  <a:lnTo>
                    <a:pt x="240" y="864"/>
                  </a:ln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8D969C5C-241C-4269-4D91-370CEDBD8BD9}"/>
              </a:ext>
            </a:extLst>
          </p:cNvPr>
          <p:cNvSpPr txBox="1">
            <a:spLocks/>
          </p:cNvSpPr>
          <p:nvPr/>
        </p:nvSpPr>
        <p:spPr>
          <a:xfrm>
            <a:off x="608012" y="366203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SVOM</a:t>
            </a:r>
            <a:r>
              <a:rPr kumimoji="0" lang="en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反太阳指向策略</a:t>
            </a:r>
          </a:p>
        </p:txBody>
      </p:sp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C85F3645-CCAD-4E7D-24DE-A274962E6C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7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86859EE-5E96-67E2-0122-833BD6D3940F}"/>
              </a:ext>
            </a:extLst>
          </p:cNvPr>
          <p:cNvGrpSpPr/>
          <p:nvPr/>
        </p:nvGrpSpPr>
        <p:grpSpPr>
          <a:xfrm>
            <a:off x="1055440" y="692696"/>
            <a:ext cx="10225136" cy="5714454"/>
            <a:chOff x="1885950" y="1079500"/>
            <a:chExt cx="8347075" cy="5327650"/>
          </a:xfrm>
        </p:grpSpPr>
        <p:grpSp>
          <p:nvGrpSpPr>
            <p:cNvPr id="7" name="Group 78">
              <a:extLst>
                <a:ext uri="{FF2B5EF4-FFF2-40B4-BE49-F238E27FC236}">
                  <a16:creationId xmlns:a16="http://schemas.microsoft.com/office/drawing/2014/main" id="{9E985427-3A9D-F84D-2F45-679FE19FCF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5950" y="1344613"/>
              <a:ext cx="8345488" cy="2936875"/>
              <a:chOff x="228" y="961"/>
              <a:chExt cx="5257" cy="1850"/>
            </a:xfrm>
          </p:grpSpPr>
          <p:cxnSp>
            <p:nvCxnSpPr>
              <p:cNvPr id="27" name="AutoShape 79">
                <a:extLst>
                  <a:ext uri="{FF2B5EF4-FFF2-40B4-BE49-F238E27FC236}">
                    <a16:creationId xmlns:a16="http://schemas.microsoft.com/office/drawing/2014/main" id="{118A66FF-1E7E-725F-B767-1E37FACED17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32" y="1858"/>
                <a:ext cx="1247" cy="494"/>
              </a:xfrm>
              <a:prstGeom prst="bentConnector3">
                <a:avLst>
                  <a:gd name="adj1" fmla="val 100162"/>
                </a:avLst>
              </a:prstGeom>
              <a:noFill/>
              <a:ln w="38100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Line 80">
                <a:extLst>
                  <a:ext uri="{FF2B5EF4-FFF2-40B4-BE49-F238E27FC236}">
                    <a16:creationId xmlns:a16="http://schemas.microsoft.com/office/drawing/2014/main" id="{22E9DA5E-F87F-0F05-AE51-8FE16904AD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5" y="2357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29" name="Text Box 81">
                <a:extLst>
                  <a:ext uri="{FF2B5EF4-FFF2-40B4-BE49-F238E27FC236}">
                    <a16:creationId xmlns:a16="http://schemas.microsoft.com/office/drawing/2014/main" id="{A3493B0D-D67E-07B3-6B6E-33C9EDC291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" y="2039"/>
                <a:ext cx="2040" cy="635"/>
              </a:xfrm>
              <a:prstGeom prst="rect">
                <a:avLst/>
              </a:prstGeom>
              <a:solidFill>
                <a:srgbClr val="0070C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GWAC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FGFT</a:t>
                </a:r>
                <a:r>
                  <a:rPr lang="zh-CN" altLang="en-US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 、</a:t>
                </a:r>
                <a:r>
                  <a:rPr lang="en-US" altLang="zh-CN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CGFT</a:t>
                </a:r>
                <a:r>
                  <a:rPr lang="zh-CN" altLang="en-US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、</a:t>
                </a:r>
                <a:r>
                  <a:rPr lang="en-GB" sz="20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 LCOGT</a:t>
                </a:r>
              </a:p>
            </p:txBody>
          </p:sp>
          <p:sp>
            <p:nvSpPr>
              <p:cNvPr id="30" name="Text Box 82">
                <a:extLst>
                  <a:ext uri="{FF2B5EF4-FFF2-40B4-BE49-F238E27FC236}">
                    <a16:creationId xmlns:a16="http://schemas.microsoft.com/office/drawing/2014/main" id="{3DBD8C57-EAD2-12F5-6275-1C7BC9B053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5" y="1616"/>
                <a:ext cx="1225" cy="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b="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T</a:t>
                </a:r>
                <a:r>
                  <a:rPr lang="en-GB" sz="2000" b="0" baseline="-250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0</a:t>
                </a:r>
                <a:r>
                  <a:rPr lang="en-GB" sz="2000" b="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 +1 </a:t>
                </a:r>
                <a:r>
                  <a:rPr lang="en-GB" sz="2000" b="0" dirty="0" err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分钟</a:t>
                </a:r>
                <a:endParaRPr lang="en-GB" sz="2000" b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MS PGothic" pitchFamily="34" charset="-128"/>
                </a:endParaRPr>
              </a:p>
            </p:txBody>
          </p:sp>
          <p:grpSp>
            <p:nvGrpSpPr>
              <p:cNvPr id="31" name="Group 83">
                <a:extLst>
                  <a:ext uri="{FF2B5EF4-FFF2-40B4-BE49-F238E27FC236}">
                    <a16:creationId xmlns:a16="http://schemas.microsoft.com/office/drawing/2014/main" id="{E3D0CC1E-F774-2325-C821-A6E4DDAEC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5" y="1904"/>
                <a:ext cx="2040" cy="907"/>
                <a:chOff x="3445" y="2040"/>
                <a:chExt cx="2040" cy="907"/>
              </a:xfrm>
            </p:grpSpPr>
            <p:pic>
              <p:nvPicPr>
                <p:cNvPr id="33" name="Picture 84">
                  <a:extLst>
                    <a:ext uri="{FF2B5EF4-FFF2-40B4-BE49-F238E27FC236}">
                      <a16:creationId xmlns:a16="http://schemas.microsoft.com/office/drawing/2014/main" id="{1A6E1279-9E66-FE1E-ACBD-AA5C613B08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7" t="1193" r="1306"/>
                <a:stretch>
                  <a:fillRect/>
                </a:stretch>
              </p:blipFill>
              <p:spPr bwMode="auto">
                <a:xfrm>
                  <a:off x="3445" y="2040"/>
                  <a:ext cx="2040" cy="9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4" name="Rectangle 85">
                  <a:extLst>
                    <a:ext uri="{FF2B5EF4-FFF2-40B4-BE49-F238E27FC236}">
                      <a16:creationId xmlns:a16="http://schemas.microsoft.com/office/drawing/2014/main" id="{ED5D25C9-CF6B-0543-CA02-D7E7981A4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5" y="2040"/>
                  <a:ext cx="2040" cy="907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8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zh-CN" altLang="en-US" sz="2800">
                    <a:solidFill>
                      <a:srgbClr val="FFFF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" name="Text Box 86">
                  <a:extLst>
                    <a:ext uri="{FF2B5EF4-FFF2-40B4-BE49-F238E27FC236}">
                      <a16:creationId xmlns:a16="http://schemas.microsoft.com/office/drawing/2014/main" id="{F6DEC540-45D8-7B68-B29A-98F7DBAD4F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45" y="2040"/>
                  <a:ext cx="2040" cy="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GB" sz="2000" b="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  <a:ea typeface="MS PGothic" pitchFamily="34" charset="-128"/>
                    </a:rPr>
                    <a:t>1-2 </a:t>
                  </a:r>
                  <a:r>
                    <a:rPr lang="en-GB" sz="2000" dirty="0" err="1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  <a:ea typeface="MS PGothic" pitchFamily="34" charset="-128"/>
                    </a:rPr>
                    <a:t>米自动望远镜</a:t>
                  </a:r>
                  <a:endParaRPr lang="en-GB" sz="20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endParaRPr>
                </a:p>
              </p:txBody>
            </p:sp>
          </p:grpSp>
          <p:sp>
            <p:nvSpPr>
              <p:cNvPr id="32" name="Line 87">
                <a:extLst>
                  <a:ext uri="{FF2B5EF4-FFF2-40B4-BE49-F238E27FC236}">
                    <a16:creationId xmlns:a16="http://schemas.microsoft.com/office/drawing/2014/main" id="{785D1CA9-2143-631B-C981-F75CC40864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961"/>
                <a:ext cx="0" cy="909"/>
              </a:xfrm>
              <a:prstGeom prst="line">
                <a:avLst/>
              </a:pr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</p:grpSp>
        <p:sp>
          <p:nvSpPr>
            <p:cNvPr id="8" name="Text Box 88">
              <a:extLst>
                <a:ext uri="{FF2B5EF4-FFF2-40B4-BE49-F238E27FC236}">
                  <a16:creationId xmlns:a16="http://schemas.microsoft.com/office/drawing/2014/main" id="{0833010A-DE53-C6E0-3496-50A4021A0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075" y="1079500"/>
              <a:ext cx="5399088" cy="4318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defPPr>
                <a:defRPr lang="en-CN"/>
              </a:defPPr>
              <a:lvl1pPr algn="ctr">
                <a:defRPr sz="2000" b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MS PGothic" pitchFamily="34" charset="-128"/>
                </a:defRPr>
              </a:lvl1pPr>
            </a:lstStyle>
            <a:p>
              <a:r>
                <a:rPr lang="en-GB" dirty="0" err="1"/>
                <a:t>SVOM触发警报</a:t>
              </a:r>
              <a:r>
                <a:rPr lang="zh-CN" altLang="en-US" dirty="0"/>
                <a:t>（时间</a:t>
              </a:r>
              <a:r>
                <a:rPr lang="en-GB" dirty="0"/>
                <a:t>T</a:t>
              </a:r>
              <a:r>
                <a:rPr lang="en-GB" baseline="-25000" dirty="0"/>
                <a:t>0</a:t>
              </a:r>
              <a:r>
                <a:rPr lang="zh-CN" altLang="en-US" dirty="0"/>
                <a:t>）</a:t>
              </a:r>
              <a:endParaRPr lang="en-GB" dirty="0"/>
            </a:p>
          </p:txBody>
        </p:sp>
        <p:grpSp>
          <p:nvGrpSpPr>
            <p:cNvPr id="9" name="Group 103">
              <a:extLst>
                <a:ext uri="{FF2B5EF4-FFF2-40B4-BE49-F238E27FC236}">
                  <a16:creationId xmlns:a16="http://schemas.microsoft.com/office/drawing/2014/main" id="{061074F5-8D5E-0AAF-65B7-46C9E5C816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800" y="1511300"/>
              <a:ext cx="6118225" cy="1023938"/>
              <a:chOff x="1632" y="952"/>
              <a:chExt cx="3854" cy="645"/>
            </a:xfrm>
          </p:grpSpPr>
          <p:sp>
            <p:nvSpPr>
              <p:cNvPr id="23" name="Line 104">
                <a:extLst>
                  <a:ext uri="{FF2B5EF4-FFF2-40B4-BE49-F238E27FC236}">
                    <a16:creationId xmlns:a16="http://schemas.microsoft.com/office/drawing/2014/main" id="{6BF17D76-B450-4FEE-4BB2-75A3C585C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371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24" name="Text Box 105">
                <a:extLst>
                  <a:ext uri="{FF2B5EF4-FFF2-40B4-BE49-F238E27FC236}">
                    <a16:creationId xmlns:a16="http://schemas.microsoft.com/office/drawing/2014/main" id="{F6DA3D9C-7E66-5785-2F6C-AA9341B2F2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9" y="1144"/>
                <a:ext cx="2267" cy="45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GB" sz="2000" b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VT</a:t>
                </a:r>
                <a:r>
                  <a:rPr lang="en-GB" sz="2000" b="0" dirty="0">
                    <a:solidFill>
                      <a:srgbClr val="CC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 </a:t>
                </a:r>
                <a:r>
                  <a:rPr lang="zh-CN" altLang="en-US" sz="2000" b="0" dirty="0">
                    <a:solidFill>
                      <a:srgbClr val="CC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、</a:t>
                </a:r>
                <a:r>
                  <a:rPr lang="en-GB" sz="2000" b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MXT</a:t>
                </a:r>
                <a:endParaRPr lang="en-GB" sz="2000" b="0" dirty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25" name="Text Box 106">
                <a:extLst>
                  <a:ext uri="{FF2B5EF4-FFF2-40B4-BE49-F238E27FC236}">
                    <a16:creationId xmlns:a16="http://schemas.microsoft.com/office/drawing/2014/main" id="{CFDADDBC-1ADB-CF53-431D-9DA8206159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1121"/>
                <a:ext cx="1814" cy="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b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T</a:t>
                </a:r>
                <a:r>
                  <a:rPr lang="en-GB" sz="2000" b="0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0</a:t>
                </a:r>
                <a:r>
                  <a:rPr lang="en-GB" sz="2000" b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 + 5 </a:t>
                </a:r>
                <a:r>
                  <a:rPr lang="en-GB" sz="2000" b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分钟</a:t>
                </a:r>
                <a:endParaRPr lang="en-GB" sz="2000" b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26" name="Line 107">
                <a:extLst>
                  <a:ext uri="{FF2B5EF4-FFF2-40B4-BE49-F238E27FC236}">
                    <a16:creationId xmlns:a16="http://schemas.microsoft.com/office/drawing/2014/main" id="{82568338-B33F-DC98-546A-45FECA122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952"/>
                <a:ext cx="0" cy="43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</p:grpSp>
        <p:grpSp>
          <p:nvGrpSpPr>
            <p:cNvPr id="10" name="Group 109">
              <a:extLst>
                <a:ext uri="{FF2B5EF4-FFF2-40B4-BE49-F238E27FC236}">
                  <a16:creationId xmlns:a16="http://schemas.microsoft.com/office/drawing/2014/main" id="{2BE6336A-D256-D8E6-7962-0D96EAC74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5550" y="3562350"/>
              <a:ext cx="7197725" cy="2844800"/>
              <a:chOff x="612" y="2244"/>
              <a:chExt cx="4534" cy="1792"/>
            </a:xfrm>
          </p:grpSpPr>
          <p:sp>
            <p:nvSpPr>
              <p:cNvPr id="11" name="Rectangle 110">
                <a:extLst>
                  <a:ext uri="{FF2B5EF4-FFF2-40B4-BE49-F238E27FC236}">
                    <a16:creationId xmlns:a16="http://schemas.microsoft.com/office/drawing/2014/main" id="{39797286-8A74-40D0-EDF4-7FF985095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902"/>
                <a:ext cx="4534" cy="113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Text Box 111">
                <a:extLst>
                  <a:ext uri="{FF2B5EF4-FFF2-40B4-BE49-F238E27FC236}">
                    <a16:creationId xmlns:a16="http://schemas.microsoft.com/office/drawing/2014/main" id="{CC5AB5D0-7CA8-7738-1C06-F592CC959A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5" y="2902"/>
                <a:ext cx="3627" cy="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b="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多波段</a:t>
                </a:r>
                <a:r>
                  <a:rPr lang="en-US" altLang="zh-CN" sz="20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/</a:t>
                </a:r>
                <a:r>
                  <a:rPr lang="zh-CN" altLang="en-US" sz="20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MS PGothic" pitchFamily="34" charset="-128"/>
                  </a:rPr>
                  <a:t>多信使后随观测</a:t>
                </a:r>
                <a:endParaRPr lang="en-GB" sz="2000" b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MS PGothic" pitchFamily="34" charset="-128"/>
                </a:endParaRPr>
              </a:p>
            </p:txBody>
          </p:sp>
          <p:pic>
            <p:nvPicPr>
              <p:cNvPr id="13" name="Picture 112">
                <a:extLst>
                  <a:ext uri="{FF2B5EF4-FFF2-40B4-BE49-F238E27FC236}">
                    <a16:creationId xmlns:a16="http://schemas.microsoft.com/office/drawing/2014/main" id="{CB622376-5C16-D162-23DF-0BC1DA997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36"/>
              <a:stretch>
                <a:fillRect/>
              </a:stretch>
            </p:blipFill>
            <p:spPr bwMode="auto">
              <a:xfrm>
                <a:off x="612" y="3128"/>
                <a:ext cx="1134" cy="9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3" descr="vlt-bis1">
                <a:extLst>
                  <a:ext uri="{FF2B5EF4-FFF2-40B4-BE49-F238E27FC236}">
                    <a16:creationId xmlns:a16="http://schemas.microsoft.com/office/drawing/2014/main" id="{729EA4D3-8FA8-BAFD-38FA-8B0212451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1"/>
              <a:stretch>
                <a:fillRect/>
              </a:stretch>
            </p:blipFill>
            <p:spPr bwMode="auto">
              <a:xfrm>
                <a:off x="1745" y="3128"/>
                <a:ext cx="1133" cy="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14">
                <a:extLst>
                  <a:ext uri="{FF2B5EF4-FFF2-40B4-BE49-F238E27FC236}">
                    <a16:creationId xmlns:a16="http://schemas.microsoft.com/office/drawing/2014/main" id="{EF7B6FFB-E6DD-3F9D-08EC-C186F26BC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45"/>
              <a:stretch>
                <a:fillRect/>
              </a:stretch>
            </p:blipFill>
            <p:spPr bwMode="auto">
              <a:xfrm>
                <a:off x="4012" y="3128"/>
                <a:ext cx="1134" cy="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15">
                <a:extLst>
                  <a:ext uri="{FF2B5EF4-FFF2-40B4-BE49-F238E27FC236}">
                    <a16:creationId xmlns:a16="http://schemas.microsoft.com/office/drawing/2014/main" id="{A76BD452-C392-6797-E4B7-F688EC17E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902"/>
                <a:ext cx="4534" cy="113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Rectangle 116">
                <a:extLst>
                  <a:ext uri="{FF2B5EF4-FFF2-40B4-BE49-F238E27FC236}">
                    <a16:creationId xmlns:a16="http://schemas.microsoft.com/office/drawing/2014/main" id="{D7645638-3B8B-2418-09F3-DD9593D78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5" y="3128"/>
                <a:ext cx="1134" cy="90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Rectangle 117">
                <a:extLst>
                  <a:ext uri="{FF2B5EF4-FFF2-40B4-BE49-F238E27FC236}">
                    <a16:creationId xmlns:a16="http://schemas.microsoft.com/office/drawing/2014/main" id="{C62CF2C0-0344-0EF4-E378-81ED692EC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3128"/>
                <a:ext cx="1134" cy="90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Rectangle 118">
                <a:extLst>
                  <a:ext uri="{FF2B5EF4-FFF2-40B4-BE49-F238E27FC236}">
                    <a16:creationId xmlns:a16="http://schemas.microsoft.com/office/drawing/2014/main" id="{8E1BF043-4079-F0FC-8615-63643F7D4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2" y="3128"/>
                <a:ext cx="1134" cy="90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Line 119">
                <a:extLst>
                  <a:ext uri="{FF2B5EF4-FFF2-40B4-BE49-F238E27FC236}">
                    <a16:creationId xmlns:a16="http://schemas.microsoft.com/office/drawing/2014/main" id="{7F1B6A2C-EBFD-EA1C-2A24-4B792CF92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244"/>
                <a:ext cx="0" cy="657"/>
              </a:xfrm>
              <a:prstGeom prst="line">
                <a:avLst/>
              </a:pr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pic>
            <p:nvPicPr>
              <p:cNvPr id="21" name="Picture 120" descr="GLAST_Artist">
                <a:extLst>
                  <a:ext uri="{FF2B5EF4-FFF2-40B4-BE49-F238E27FC236}">
                    <a16:creationId xmlns:a16="http://schemas.microsoft.com/office/drawing/2014/main" id="{527B4106-9C0B-E652-F8D4-FCF7A7C200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9" b="15874"/>
              <a:stretch>
                <a:fillRect/>
              </a:stretch>
            </p:blipFill>
            <p:spPr bwMode="auto">
              <a:xfrm>
                <a:off x="2880" y="3123"/>
                <a:ext cx="1134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121">
                <a:extLst>
                  <a:ext uri="{FF2B5EF4-FFF2-40B4-BE49-F238E27FC236}">
                    <a16:creationId xmlns:a16="http://schemas.microsoft.com/office/drawing/2014/main" id="{570BD094-1B88-6EAF-1AE4-FC5E6BD98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128"/>
                <a:ext cx="1134" cy="90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BC0BC0-8CBB-4362-680A-8CD22B370DBA}"/>
              </a:ext>
            </a:extLst>
          </p:cNvPr>
          <p:cNvSpPr txBox="1"/>
          <p:nvPr/>
        </p:nvSpPr>
        <p:spPr>
          <a:xfrm>
            <a:off x="1152196" y="2289547"/>
            <a:ext cx="646331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FF00"/>
                </a:solidFill>
              </a:rPr>
              <a:t>地面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2F57E9-30B3-B28B-D84F-810B3ACC1B0C}"/>
              </a:ext>
            </a:extLst>
          </p:cNvPr>
          <p:cNvSpPr txBox="1"/>
          <p:nvPr/>
        </p:nvSpPr>
        <p:spPr>
          <a:xfrm>
            <a:off x="1126548" y="764291"/>
            <a:ext cx="69762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defPPr>
              <a:defRPr lang="en-CN"/>
            </a:defPPr>
            <a:lvl1pPr algn="ctr">
              <a:defRPr sz="20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defRPr>
            </a:lvl1pPr>
          </a:lstStyle>
          <a:p>
            <a:r>
              <a:rPr lang="en-CN" dirty="0"/>
              <a:t>空间</a:t>
            </a:r>
          </a:p>
        </p:txBody>
      </p:sp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F67DCF68-A0AC-73AA-216A-864AD9D96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2ECCA-E848-0AFB-C097-9276913C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8334" y="5362914"/>
            <a:ext cx="2704589" cy="365125"/>
          </a:xfrm>
        </p:spPr>
        <p:txBody>
          <a:bodyPr/>
          <a:lstStyle/>
          <a:p>
            <a:fld id="{83E47E13-8275-8B44-90C1-D6CAE7B40D2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47906551-7802-C471-ACEA-B54FF862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" y="-17793"/>
            <a:ext cx="11995355" cy="5909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12462A-2F10-11B5-2038-F0B699D84896}"/>
              </a:ext>
            </a:extLst>
          </p:cNvPr>
          <p:cNvSpPr txBox="1"/>
          <p:nvPr/>
        </p:nvSpPr>
        <p:spPr>
          <a:xfrm>
            <a:off x="10583966" y="2730844"/>
            <a:ext cx="149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GWAC</a:t>
            </a:r>
            <a:r>
              <a:rPr lang="en-CN" dirty="0">
                <a:solidFill>
                  <a:srgbClr val="FF0000"/>
                </a:solidFill>
              </a:rPr>
              <a:t>/2.16m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E72FB-D719-1525-8D7E-35E8703CDEC5}"/>
              </a:ext>
            </a:extLst>
          </p:cNvPr>
          <p:cNvSpPr txBox="1"/>
          <p:nvPr/>
        </p:nvSpPr>
        <p:spPr>
          <a:xfrm>
            <a:off x="10578844" y="1889164"/>
            <a:ext cx="84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CGFT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572370-6B0D-464F-5576-7B1BC3A54748}"/>
              </a:ext>
            </a:extLst>
          </p:cNvPr>
          <p:cNvCxnSpPr>
            <a:cxnSpLocks/>
          </p:cNvCxnSpPr>
          <p:nvPr/>
        </p:nvCxnSpPr>
        <p:spPr>
          <a:xfrm flipH="1">
            <a:off x="10673629" y="2335703"/>
            <a:ext cx="102891" cy="250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87CC49-9E94-DC32-D9D3-24C91E5C51A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0319546" y="2843596"/>
            <a:ext cx="264420" cy="71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50C8A3F-B153-513F-510C-92A4BCD48967}"/>
              </a:ext>
            </a:extLst>
          </p:cNvPr>
          <p:cNvSpPr txBox="1"/>
          <p:nvPr/>
        </p:nvSpPr>
        <p:spPr>
          <a:xfrm>
            <a:off x="8481897" y="3576944"/>
            <a:ext cx="164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GMG 2.4m</a:t>
            </a:r>
          </a:p>
          <a:p>
            <a:r>
              <a:rPr lang="en-CN" dirty="0"/>
              <a:t>Mengfei</a:t>
            </a:r>
            <a:r>
              <a:rPr lang="zh-CN" altLang="en-US" dirty="0"/>
              <a:t> </a:t>
            </a:r>
            <a:r>
              <a:rPr lang="en-US" altLang="zh-CN" dirty="0"/>
              <a:t>1.6m</a:t>
            </a:r>
            <a:endParaRPr lang="en-CN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DF012C-C426-6290-E953-CDE06413E63E}"/>
              </a:ext>
            </a:extLst>
          </p:cNvPr>
          <p:cNvCxnSpPr>
            <a:cxnSpLocks/>
          </p:cNvCxnSpPr>
          <p:nvPr/>
        </p:nvCxnSpPr>
        <p:spPr>
          <a:xfrm flipV="1">
            <a:off x="9336360" y="3348903"/>
            <a:ext cx="289846" cy="3107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E75CC8-1646-2E6F-BFAE-42D57AE9BC6A}"/>
              </a:ext>
            </a:extLst>
          </p:cNvPr>
          <p:cNvSpPr txBox="1"/>
          <p:nvPr/>
        </p:nvSpPr>
        <p:spPr>
          <a:xfrm>
            <a:off x="6389272" y="5054804"/>
            <a:ext cx="87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LCOGT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9F204-306F-B1AF-FC89-A367B9FD12BD}"/>
              </a:ext>
            </a:extLst>
          </p:cNvPr>
          <p:cNvSpPr txBox="1"/>
          <p:nvPr/>
        </p:nvSpPr>
        <p:spPr>
          <a:xfrm>
            <a:off x="10776406" y="5054804"/>
            <a:ext cx="87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LCOGT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46CE9-6271-C92D-6FE7-6DF5A03234D0}"/>
              </a:ext>
            </a:extLst>
          </p:cNvPr>
          <p:cNvSpPr txBox="1"/>
          <p:nvPr/>
        </p:nvSpPr>
        <p:spPr>
          <a:xfrm>
            <a:off x="8257562" y="2620758"/>
            <a:ext cx="104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LCOGT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2C8E39-E260-A2E2-8623-DF28B2F6049D}"/>
              </a:ext>
            </a:extLst>
          </p:cNvPr>
          <p:cNvSpPr txBox="1"/>
          <p:nvPr/>
        </p:nvSpPr>
        <p:spPr>
          <a:xfrm>
            <a:off x="3195188" y="4960759"/>
            <a:ext cx="131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VLT</a:t>
            </a:r>
            <a:r>
              <a:rPr lang="en-CN" dirty="0"/>
              <a:t>/LCOGT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602814-0EF4-E378-BAD7-F89958B724A2}"/>
              </a:ext>
            </a:extLst>
          </p:cNvPr>
          <p:cNvSpPr txBox="1"/>
          <p:nvPr/>
        </p:nvSpPr>
        <p:spPr>
          <a:xfrm>
            <a:off x="89177" y="4038609"/>
            <a:ext cx="135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Keck/CFHT/</a:t>
            </a:r>
          </a:p>
          <a:p>
            <a:r>
              <a:rPr lang="en-CN" dirty="0"/>
              <a:t>LCOGT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4D1944-7811-9BC7-E9C0-CC35C01695CA}"/>
              </a:ext>
            </a:extLst>
          </p:cNvPr>
          <p:cNvSpPr txBox="1"/>
          <p:nvPr/>
        </p:nvSpPr>
        <p:spPr>
          <a:xfrm>
            <a:off x="1356484" y="3706601"/>
            <a:ext cx="74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FGFT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047D45-10BF-3B88-5CAD-5A0D50D3F12F}"/>
              </a:ext>
            </a:extLst>
          </p:cNvPr>
          <p:cNvCxnSpPr>
            <a:cxnSpLocks/>
          </p:cNvCxnSpPr>
          <p:nvPr/>
        </p:nvCxnSpPr>
        <p:spPr>
          <a:xfrm flipV="1">
            <a:off x="1638298" y="3509960"/>
            <a:ext cx="338681" cy="149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B5F76A2-BA8A-013B-4042-5B578CE31764}"/>
              </a:ext>
            </a:extLst>
          </p:cNvPr>
          <p:cNvSpPr txBox="1"/>
          <p:nvPr/>
        </p:nvSpPr>
        <p:spPr>
          <a:xfrm>
            <a:off x="319035" y="2014291"/>
            <a:ext cx="18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N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8B3103-D59E-93DD-2021-5ADE84253426}"/>
              </a:ext>
            </a:extLst>
          </p:cNvPr>
          <p:cNvCxnSpPr>
            <a:cxnSpLocks/>
          </p:cNvCxnSpPr>
          <p:nvPr/>
        </p:nvCxnSpPr>
        <p:spPr>
          <a:xfrm flipH="1" flipV="1">
            <a:off x="407368" y="3726684"/>
            <a:ext cx="261491" cy="221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D581B6-D05A-BE47-6F10-EA45E3B26E6E}"/>
              </a:ext>
            </a:extLst>
          </p:cNvPr>
          <p:cNvSpPr txBox="1"/>
          <p:nvPr/>
        </p:nvSpPr>
        <p:spPr>
          <a:xfrm>
            <a:off x="770302" y="2425909"/>
            <a:ext cx="194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KAIT </a:t>
            </a:r>
            <a:r>
              <a:rPr lang="zh-CN" altLang="en-US" dirty="0"/>
              <a:t>       </a:t>
            </a:r>
            <a:r>
              <a:rPr lang="en-US" dirty="0">
                <a:solidFill>
                  <a:srgbClr val="FF0000"/>
                </a:solidFill>
              </a:rPr>
              <a:t>Shane 3m</a:t>
            </a:r>
            <a:endParaRPr lang="en-CN" dirty="0">
              <a:solidFill>
                <a:srgbClr val="FF0000"/>
              </a:solidFill>
            </a:endParaRPr>
          </a:p>
          <a:p>
            <a:r>
              <a:rPr lang="en-CN" dirty="0"/>
              <a:t>LCOGT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086467-F90F-5DE4-BF50-40BAE0969679}"/>
              </a:ext>
            </a:extLst>
          </p:cNvPr>
          <p:cNvCxnSpPr>
            <a:cxnSpLocks/>
          </p:cNvCxnSpPr>
          <p:nvPr/>
        </p:nvCxnSpPr>
        <p:spPr>
          <a:xfrm>
            <a:off x="1441039" y="2733639"/>
            <a:ext cx="197260" cy="349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358E921-295C-CBF4-5736-B755DACD0A83}"/>
              </a:ext>
            </a:extLst>
          </p:cNvPr>
          <p:cNvSpPr txBox="1"/>
          <p:nvPr/>
        </p:nvSpPr>
        <p:spPr>
          <a:xfrm>
            <a:off x="4159943" y="2733639"/>
            <a:ext cx="201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NOT 2.5m</a:t>
            </a:r>
            <a:r>
              <a:rPr lang="en-CN" dirty="0"/>
              <a:t>/ LCOGT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7B7D91-15B3-0C64-C962-488EF4232208}"/>
              </a:ext>
            </a:extLst>
          </p:cNvPr>
          <p:cNvCxnSpPr>
            <a:cxnSpLocks/>
          </p:cNvCxnSpPr>
          <p:nvPr/>
        </p:nvCxnSpPr>
        <p:spPr>
          <a:xfrm>
            <a:off x="4943315" y="3158506"/>
            <a:ext cx="427456" cy="1611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D86AC2-D0D3-A4DB-7DB5-8FD9486D2A56}"/>
              </a:ext>
            </a:extLst>
          </p:cNvPr>
          <p:cNvCxnSpPr>
            <a:cxnSpLocks/>
          </p:cNvCxnSpPr>
          <p:nvPr/>
        </p:nvCxnSpPr>
        <p:spPr>
          <a:xfrm flipH="1">
            <a:off x="3527800" y="5330091"/>
            <a:ext cx="107202" cy="21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BD499B8-B286-8A59-BBD2-09F57E8A45D3}"/>
              </a:ext>
            </a:extLst>
          </p:cNvPr>
          <p:cNvCxnSpPr>
            <a:cxnSpLocks/>
          </p:cNvCxnSpPr>
          <p:nvPr/>
        </p:nvCxnSpPr>
        <p:spPr>
          <a:xfrm>
            <a:off x="6794795" y="5330091"/>
            <a:ext cx="0" cy="21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C1A5218-1010-33FF-98B0-06A2649D4B4D}"/>
              </a:ext>
            </a:extLst>
          </p:cNvPr>
          <p:cNvCxnSpPr>
            <a:cxnSpLocks/>
          </p:cNvCxnSpPr>
          <p:nvPr/>
        </p:nvCxnSpPr>
        <p:spPr>
          <a:xfrm>
            <a:off x="8966567" y="2953793"/>
            <a:ext cx="0" cy="21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DE5F27E-A06F-F20F-7074-6524756F4B81}"/>
              </a:ext>
            </a:extLst>
          </p:cNvPr>
          <p:cNvSpPr txBox="1"/>
          <p:nvPr/>
        </p:nvSpPr>
        <p:spPr>
          <a:xfrm>
            <a:off x="5396159" y="2002061"/>
            <a:ext cx="186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Helvetica Neue" panose="02000503000000020004" pitchFamily="2" charset="0"/>
              </a:rPr>
              <a:t>TAROT </a:t>
            </a:r>
            <a:r>
              <a:rPr lang="en-US" b="0" i="0" dirty="0" err="1">
                <a:effectLst/>
                <a:latin typeface="Helvetica Neue" panose="02000503000000020004" pitchFamily="2" charset="0"/>
              </a:rPr>
              <a:t>Calern</a:t>
            </a:r>
            <a:endParaRPr lang="en-CN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FFBB8B-B9AC-1DA8-053E-526212DF674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6309728" y="2371393"/>
            <a:ext cx="17912" cy="371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92380E8-8395-B980-97BB-47C685AC549E}"/>
              </a:ext>
            </a:extLst>
          </p:cNvPr>
          <p:cNvSpPr txBox="1"/>
          <p:nvPr/>
        </p:nvSpPr>
        <p:spPr>
          <a:xfrm>
            <a:off x="1548817" y="5156889"/>
            <a:ext cx="189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Helvetica Neue" panose="02000503000000020004" pitchFamily="2" charset="0"/>
              </a:rPr>
              <a:t>TAROT La Silla</a:t>
            </a:r>
            <a:endParaRPr lang="en-CN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C74965F-6BFA-C6A8-0CA4-5AE182D63284}"/>
              </a:ext>
            </a:extLst>
          </p:cNvPr>
          <p:cNvCxnSpPr>
            <a:cxnSpLocks/>
          </p:cNvCxnSpPr>
          <p:nvPr/>
        </p:nvCxnSpPr>
        <p:spPr>
          <a:xfrm>
            <a:off x="3110284" y="5453143"/>
            <a:ext cx="359020" cy="92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C9DCA0-387B-C3EB-B038-95681672BB45}"/>
              </a:ext>
            </a:extLst>
          </p:cNvPr>
          <p:cNvCxnSpPr>
            <a:cxnSpLocks/>
          </p:cNvCxnSpPr>
          <p:nvPr/>
        </p:nvCxnSpPr>
        <p:spPr>
          <a:xfrm>
            <a:off x="8257561" y="4775002"/>
            <a:ext cx="99045" cy="371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6E17B2-76E3-1346-B260-51F48E4FBAA8}"/>
              </a:ext>
            </a:extLst>
          </p:cNvPr>
          <p:cNvSpPr txBox="1"/>
          <p:nvPr/>
        </p:nvSpPr>
        <p:spPr>
          <a:xfrm>
            <a:off x="6904057" y="4315608"/>
            <a:ext cx="206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Helvetica Neue" panose="02000503000000020004" pitchFamily="2" charset="0"/>
              </a:rPr>
              <a:t>TAROT Reunion</a:t>
            </a:r>
            <a:endParaRPr lang="en-CN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B37DF6-7E5D-C053-AC12-09E789B0274D}"/>
              </a:ext>
            </a:extLst>
          </p:cNvPr>
          <p:cNvCxnSpPr>
            <a:cxnSpLocks/>
          </p:cNvCxnSpPr>
          <p:nvPr/>
        </p:nvCxnSpPr>
        <p:spPr>
          <a:xfrm flipH="1" flipV="1">
            <a:off x="10341867" y="3102601"/>
            <a:ext cx="174563" cy="409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27B8838-2FC6-F318-605B-50A19F50B593}"/>
              </a:ext>
            </a:extLst>
          </p:cNvPr>
          <p:cNvSpPr txBox="1"/>
          <p:nvPr/>
        </p:nvSpPr>
        <p:spPr>
          <a:xfrm>
            <a:off x="10462822" y="3409055"/>
            <a:ext cx="161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Shandong 1m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9B133A-9A72-1243-CB46-3884D1500C63}"/>
              </a:ext>
            </a:extLst>
          </p:cNvPr>
          <p:cNvSpPr txBox="1"/>
          <p:nvPr/>
        </p:nvSpPr>
        <p:spPr>
          <a:xfrm>
            <a:off x="6864711" y="5262745"/>
            <a:ext cx="14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SALT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10.5</a:t>
            </a:r>
            <a:r>
              <a:rPr lang="en-CN" dirty="0">
                <a:solidFill>
                  <a:srgbClr val="FF0000"/>
                </a:solidFill>
              </a:rPr>
              <a:t>m</a:t>
            </a:r>
            <a:endParaRPr lang="en-CN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A8B0C3-012F-41DF-18D4-789292F6BDB5}"/>
              </a:ext>
            </a:extLst>
          </p:cNvPr>
          <p:cNvSpPr txBox="1"/>
          <p:nvPr/>
        </p:nvSpPr>
        <p:spPr>
          <a:xfrm>
            <a:off x="1779225" y="2908637"/>
            <a:ext cx="121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HALE</a:t>
            </a:r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en-CN" dirty="0">
                <a:solidFill>
                  <a:srgbClr val="FF0000"/>
                </a:solidFill>
              </a:rPr>
              <a:t>m</a:t>
            </a:r>
            <a:endParaRPr lang="en-C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24B6E3-8D0A-1312-5A71-9B99248B59D6}"/>
              </a:ext>
            </a:extLst>
          </p:cNvPr>
          <p:cNvSpPr txBox="1"/>
          <p:nvPr/>
        </p:nvSpPr>
        <p:spPr>
          <a:xfrm>
            <a:off x="5470798" y="3152211"/>
            <a:ext cx="122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GTC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10.4</a:t>
            </a:r>
            <a:r>
              <a:rPr lang="en-CN" dirty="0">
                <a:solidFill>
                  <a:srgbClr val="FF0000"/>
                </a:solidFill>
              </a:rPr>
              <a:t>m</a:t>
            </a:r>
            <a:endParaRPr lang="en-CN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5D4E70-3AE8-F7A3-145B-05984F0CB5BF}"/>
              </a:ext>
            </a:extLst>
          </p:cNvPr>
          <p:cNvSpPr txBox="1"/>
          <p:nvPr/>
        </p:nvSpPr>
        <p:spPr>
          <a:xfrm>
            <a:off x="8939908" y="2285775"/>
            <a:ext cx="152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Nanshan</a:t>
            </a:r>
            <a:r>
              <a:rPr lang="zh-CN" altLang="en-US" dirty="0"/>
              <a:t> </a:t>
            </a:r>
            <a:r>
              <a:rPr lang="en-US" altLang="zh-CN" dirty="0"/>
              <a:t>1m</a:t>
            </a:r>
            <a:endParaRPr lang="en-CN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245445-8EB7-CC13-484A-FD7F719A7666}"/>
              </a:ext>
            </a:extLst>
          </p:cNvPr>
          <p:cNvSpPr txBox="1"/>
          <p:nvPr/>
        </p:nvSpPr>
        <p:spPr>
          <a:xfrm>
            <a:off x="8239595" y="3130892"/>
            <a:ext cx="139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WFST</a:t>
            </a:r>
            <a:r>
              <a:rPr lang="zh-CN" altLang="en-US" dirty="0"/>
              <a:t> </a:t>
            </a:r>
            <a:r>
              <a:rPr lang="en-US" altLang="zh-CN" dirty="0"/>
              <a:t>2.5m</a:t>
            </a:r>
            <a:endParaRPr lang="en-C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027BC-D86D-03D0-86EE-92784024AF6A}"/>
              </a:ext>
            </a:extLst>
          </p:cNvPr>
          <p:cNvSpPr/>
          <p:nvPr/>
        </p:nvSpPr>
        <p:spPr>
          <a:xfrm>
            <a:off x="78658" y="-17793"/>
            <a:ext cx="11995355" cy="1790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F7AB27-CFF6-930D-327A-D4D4A48F2E91}"/>
              </a:ext>
            </a:extLst>
          </p:cNvPr>
          <p:cNvSpPr txBox="1"/>
          <p:nvPr/>
        </p:nvSpPr>
        <p:spPr>
          <a:xfrm>
            <a:off x="7506484" y="600408"/>
            <a:ext cx="2031325" cy="9584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CN" sz="1600" dirty="0">
                <a:solidFill>
                  <a:srgbClr val="FFFF00"/>
                </a:solidFill>
              </a:rPr>
              <a:t>专属望远镜</a:t>
            </a:r>
          </a:p>
          <a:p>
            <a:pPr>
              <a:lnSpc>
                <a:spcPct val="120000"/>
              </a:lnSpc>
            </a:pPr>
            <a:r>
              <a:rPr lang="en-CN" sz="1600" dirty="0"/>
              <a:t>测光望远镜</a:t>
            </a:r>
            <a:r>
              <a:rPr lang="zh-CN" altLang="en-US" sz="1600" dirty="0"/>
              <a:t>（扩展）</a:t>
            </a:r>
            <a:endParaRPr lang="en-CN" sz="1600" dirty="0"/>
          </a:p>
          <a:p>
            <a:pPr>
              <a:lnSpc>
                <a:spcPct val="120000"/>
              </a:lnSpc>
            </a:pPr>
            <a:r>
              <a:rPr lang="en-CN" sz="1600" dirty="0">
                <a:solidFill>
                  <a:srgbClr val="FF0000"/>
                </a:solidFill>
              </a:rPr>
              <a:t>光谱望远镜</a:t>
            </a:r>
            <a:r>
              <a:rPr lang="zh-CN" altLang="en-US" sz="1600" dirty="0">
                <a:solidFill>
                  <a:srgbClr val="FF0000"/>
                </a:solidFill>
              </a:rPr>
              <a:t>（扩展）</a:t>
            </a:r>
            <a:endParaRPr lang="en-CN" sz="1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93E17-DD2A-6862-C9C6-5864A8859874}"/>
              </a:ext>
            </a:extLst>
          </p:cNvPr>
          <p:cNvSpPr txBox="1"/>
          <p:nvPr/>
        </p:nvSpPr>
        <p:spPr>
          <a:xfrm>
            <a:off x="1258328" y="6080674"/>
            <a:ext cx="9653605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CN" sz="2000" dirty="0"/>
              <a:t>总结</a:t>
            </a:r>
            <a:r>
              <a:rPr lang="zh-CN" altLang="en-US" sz="2000" dirty="0"/>
              <a:t>：专属望远镜</a:t>
            </a:r>
            <a:r>
              <a:rPr lang="en-US" altLang="zh-CN" sz="2000" dirty="0"/>
              <a:t>3</a:t>
            </a:r>
            <a:r>
              <a:rPr lang="zh-CN" altLang="en-US" sz="2000" dirty="0"/>
              <a:t>台</a:t>
            </a:r>
            <a:r>
              <a:rPr lang="en-US" altLang="zh-CN" sz="2000" dirty="0"/>
              <a:t>/</a:t>
            </a:r>
            <a:r>
              <a:rPr lang="zh-CN" altLang="en-US" sz="2000" dirty="0"/>
              <a:t>套；测光望远镜（扩展）～</a:t>
            </a:r>
            <a:r>
              <a:rPr lang="en-US" altLang="zh-CN" sz="2000" dirty="0"/>
              <a:t>20</a:t>
            </a:r>
            <a:r>
              <a:rPr lang="zh-CN" altLang="en-US" sz="2000" dirty="0"/>
              <a:t>台；光谱望远镜（扩展）～</a:t>
            </a:r>
            <a:r>
              <a:rPr lang="en-US" altLang="zh-CN" sz="2000" dirty="0"/>
              <a:t>10</a:t>
            </a:r>
            <a:r>
              <a:rPr lang="zh-CN" altLang="en-US" sz="2000" dirty="0"/>
              <a:t>台</a:t>
            </a:r>
            <a:endParaRPr lang="en-CN" sz="2000" dirty="0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5A66D87-F772-3605-32D7-C07735CD30E0}"/>
              </a:ext>
            </a:extLst>
          </p:cNvPr>
          <p:cNvCxnSpPr>
            <a:cxnSpLocks/>
          </p:cNvCxnSpPr>
          <p:nvPr/>
        </p:nvCxnSpPr>
        <p:spPr>
          <a:xfrm>
            <a:off x="11186903" y="5330091"/>
            <a:ext cx="146020" cy="196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CCEADC62-4709-C41D-1742-2E69158C05CA}"/>
              </a:ext>
            </a:extLst>
          </p:cNvPr>
          <p:cNvSpPr txBox="1"/>
          <p:nvPr/>
        </p:nvSpPr>
        <p:spPr>
          <a:xfrm>
            <a:off x="9413616" y="5472237"/>
            <a:ext cx="135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H127 1.3-m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475B2EC-5D13-CB49-19D1-34422F26F120}"/>
              </a:ext>
            </a:extLst>
          </p:cNvPr>
          <p:cNvCxnSpPr>
            <a:cxnSpLocks/>
          </p:cNvCxnSpPr>
          <p:nvPr/>
        </p:nvCxnSpPr>
        <p:spPr>
          <a:xfrm>
            <a:off x="10602668" y="5632077"/>
            <a:ext cx="611148" cy="63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466239B1-C689-5D39-03AB-982969F03B1C}"/>
              </a:ext>
            </a:extLst>
          </p:cNvPr>
          <p:cNvCxnSpPr>
            <a:cxnSpLocks/>
          </p:cNvCxnSpPr>
          <p:nvPr/>
        </p:nvCxnSpPr>
        <p:spPr>
          <a:xfrm flipH="1">
            <a:off x="9153625" y="2575338"/>
            <a:ext cx="121074" cy="1555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7D70C00-BAAF-2CF3-976F-4413F1EA5240}"/>
              </a:ext>
            </a:extLst>
          </p:cNvPr>
          <p:cNvCxnSpPr>
            <a:cxnSpLocks/>
          </p:cNvCxnSpPr>
          <p:nvPr/>
        </p:nvCxnSpPr>
        <p:spPr>
          <a:xfrm flipV="1">
            <a:off x="9389453" y="3128017"/>
            <a:ext cx="188272" cy="172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 descr="Logo, company name&#10;&#10;Description automatically generated">
            <a:extLst>
              <a:ext uri="{FF2B5EF4-FFF2-40B4-BE49-F238E27FC236}">
                <a16:creationId xmlns:a16="http://schemas.microsoft.com/office/drawing/2014/main" id="{104BC6DF-CB78-869A-6B0D-02FE55836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110" name="标题 1">
            <a:extLst>
              <a:ext uri="{FF2B5EF4-FFF2-40B4-BE49-F238E27FC236}">
                <a16:creationId xmlns:a16="http://schemas.microsoft.com/office/drawing/2014/main" id="{5C61D99A-6706-786E-2D09-4A2F5CBF7C94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SVOM卫星地面后随观测系统</a:t>
            </a:r>
            <a:r>
              <a:rPr kumimoji="1"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（截止</a:t>
            </a:r>
            <a:r>
              <a:rPr kumimoji="1" lang="en-US" altLang="zh-CN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2024.5</a:t>
            </a:r>
            <a:r>
              <a:rPr kumimoji="1"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）</a:t>
            </a:r>
            <a:endParaRPr kumimoji="1" lang="zh-CN" altLang="en-US" sz="28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</p:txBody>
      </p:sp>
      <p:sp>
        <p:nvSpPr>
          <p:cNvPr id="111" name="标题 1">
            <a:extLst>
              <a:ext uri="{FF2B5EF4-FFF2-40B4-BE49-F238E27FC236}">
                <a16:creationId xmlns:a16="http://schemas.microsoft.com/office/drawing/2014/main" id="{75CF6869-AEFC-827C-9898-EB939F3C12F1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920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Group 2">
            <a:extLst>
              <a:ext uri="{FF2B5EF4-FFF2-40B4-BE49-F238E27FC236}">
                <a16:creationId xmlns:a16="http://schemas.microsoft.com/office/drawing/2014/main" id="{C7063408-9D21-0BC7-BDDD-CC167A6E8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474715"/>
              </p:ext>
            </p:extLst>
          </p:nvPr>
        </p:nvGraphicFramePr>
        <p:xfrm>
          <a:off x="609600" y="1700809"/>
          <a:ext cx="10744201" cy="417888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140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3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9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9810">
                  <a:extLst>
                    <a:ext uri="{9D8B030D-6E8A-4147-A177-3AD203B41FA5}">
                      <a16:colId xmlns:a16="http://schemas.microsoft.com/office/drawing/2014/main" val="4137691725"/>
                    </a:ext>
                  </a:extLst>
                </a:gridCol>
              </a:tblGrid>
              <a:tr h="58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CN" altLang="en-US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谱段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视场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定位精度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每年探测率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响应时间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GRM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15keV-5MeV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立体角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度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~100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0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>
                          <a:solidFill>
                            <a:schemeClr val="tx1"/>
                          </a:solidFill>
                        </a:rPr>
                        <a:t>ECLAIRs</a:t>
                      </a:r>
                      <a:endParaRPr lang="en-US" altLang="zh-CN" sz="18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4-150 keV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立体角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&lt;10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角分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~70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MXT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0.2-10 keV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65 65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角分</a:t>
                      </a:r>
                      <a:endParaRPr lang="he-IL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  <a:sym typeface="Symbol" pitchFamily="18" charset="2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</a:rPr>
                        <a:t>角分</a:t>
                      </a:r>
                      <a:endParaRPr lang="en-US" altLang="zh-CN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90%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 5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分钟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VT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400-650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650-1000 nm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26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 26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角分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  <a:sym typeface="Symbol" pitchFamily="18" charset="2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&lt;1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角秒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80%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 5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分钟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GWAC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550-850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nm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70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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70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 度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  <a:sym typeface="Symbol" pitchFamily="18" charset="2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5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角秒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～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7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2100874438"/>
                  </a:ext>
                </a:extLst>
              </a:tr>
              <a:tr h="598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GFTs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400-2500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nm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～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20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  <a:sym typeface="Symbol" pitchFamily="18" charset="2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 20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 角分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  <a:sym typeface="Symbol" pitchFamily="18" charset="2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</a:rPr>
                        <a:t>&lt;1 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</a:rPr>
                        <a:t>角秒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~80%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分钟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天</a:t>
                      </a:r>
                      <a:endParaRPr lang="en-US" altLang="zh-CN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2099364296"/>
                  </a:ext>
                </a:extLst>
              </a:tr>
            </a:tbl>
          </a:graphicData>
        </a:graphic>
      </p:graphicFrame>
      <p:pic>
        <p:nvPicPr>
          <p:cNvPr id="82" name="Picture 81" descr="Logo, company name&#10;&#10;Description automatically generated">
            <a:extLst>
              <a:ext uri="{FF2B5EF4-FFF2-40B4-BE49-F238E27FC236}">
                <a16:creationId xmlns:a16="http://schemas.microsoft.com/office/drawing/2014/main" id="{F058A9C0-5E2B-D2ED-99BE-A0DE8393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BC6B4A2A-555C-9E69-E4E4-045AA70505F8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SVOM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卫星</a:t>
            </a:r>
            <a:r>
              <a:rPr kumimoji="1" lang="en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警报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、定位、</a:t>
            </a:r>
            <a:r>
              <a:rPr kumimoji="1" lang="en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后随能力</a:t>
            </a:r>
            <a:endParaRPr kumimoji="1" lang="zh-CN" altLang="en-US" sz="28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5B228C7-A232-67CA-A6FB-D7BFACD8F64C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5166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261823-5A25-F659-8007-191753164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91" y="1313904"/>
            <a:ext cx="10515600" cy="527611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和目前最先进的</a:t>
            </a:r>
            <a:r>
              <a:rPr lang="en-US" altLang="zh-CN" sz="2400" dirty="0"/>
              <a:t>Swift</a:t>
            </a:r>
            <a:r>
              <a:rPr lang="zh-CN" altLang="en-US" sz="2400" dirty="0"/>
              <a:t>卫星相比较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D98A02-FA44-AA92-EDF6-BE4F8983D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551422"/>
              </p:ext>
            </p:extLst>
          </p:nvPr>
        </p:nvGraphicFramePr>
        <p:xfrm>
          <a:off x="749709" y="1841515"/>
          <a:ext cx="10692582" cy="4629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0942">
                  <a:extLst>
                    <a:ext uri="{9D8B030D-6E8A-4147-A177-3AD203B41FA5}">
                      <a16:colId xmlns:a16="http://schemas.microsoft.com/office/drawing/2014/main" val="3980188640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4128277188"/>
                    </a:ext>
                  </a:extLst>
                </a:gridCol>
                <a:gridCol w="1916734">
                  <a:extLst>
                    <a:ext uri="{9D8B030D-6E8A-4147-A177-3AD203B41FA5}">
                      <a16:colId xmlns:a16="http://schemas.microsoft.com/office/drawing/2014/main" val="3904880107"/>
                    </a:ext>
                  </a:extLst>
                </a:gridCol>
                <a:gridCol w="2401425">
                  <a:extLst>
                    <a:ext uri="{9D8B030D-6E8A-4147-A177-3AD203B41FA5}">
                      <a16:colId xmlns:a16="http://schemas.microsoft.com/office/drawing/2014/main" val="3558131963"/>
                    </a:ext>
                  </a:extLst>
                </a:gridCol>
                <a:gridCol w="2474862">
                  <a:extLst>
                    <a:ext uri="{9D8B030D-6E8A-4147-A177-3AD203B41FA5}">
                      <a16:colId xmlns:a16="http://schemas.microsoft.com/office/drawing/2014/main" val="4209668145"/>
                    </a:ext>
                  </a:extLst>
                </a:gridCol>
                <a:gridCol w="2342675">
                  <a:extLst>
                    <a:ext uri="{9D8B030D-6E8A-4147-A177-3AD203B41FA5}">
                      <a16:colId xmlns:a16="http://schemas.microsoft.com/office/drawing/2014/main" val="2934560222"/>
                    </a:ext>
                  </a:extLst>
                </a:gridCol>
              </a:tblGrid>
              <a:tr h="506755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bg1"/>
                          </a:solidFill>
                        </a:rPr>
                        <a:t>观测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SWIFT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SVOM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 SVOM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</a:rPr>
                        <a:t>的优势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bg1"/>
                          </a:solidFill>
                        </a:rPr>
                        <a:t>优势科学目标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32091"/>
                  </a:ext>
                </a:extLst>
              </a:tr>
              <a:tr h="506755">
                <a:tc rowSpan="4">
                  <a:txBody>
                    <a:bodyPr/>
                    <a:lstStyle/>
                    <a:p>
                      <a:r>
                        <a:rPr lang="zh-CN" altLang="en-US" dirty="0"/>
                        <a:t>空间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zh-CN" altLang="en-US" dirty="0"/>
                        <a:t>伽马暴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BAT 15-150KeV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ECLAIRS  4-150KeV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增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加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4-15KeV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dirty="0"/>
                        <a:t>新类型伽马暴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辐射机制（</a:t>
                      </a:r>
                      <a:r>
                        <a:rPr lang="en-US" altLang="zh-CN" dirty="0" err="1"/>
                        <a:t>Epeak</a:t>
                      </a:r>
                      <a:r>
                        <a:rPr lang="zh-CN" altLang="en-US" dirty="0"/>
                        <a:t>）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短暴（千新星、引力波）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54955"/>
                  </a:ext>
                </a:extLst>
              </a:tr>
              <a:tr h="50675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GRM  15KeV-5MeV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增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加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150KeV-5MeV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851908"/>
                  </a:ext>
                </a:extLst>
              </a:tr>
              <a:tr h="50675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dirty="0"/>
                        <a:t>余辉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XRT 0.2-10 keV</a:t>
                      </a:r>
                    </a:p>
                    <a:p>
                      <a:r>
                        <a:rPr lang="en-US" altLang="zh-CN" dirty="0"/>
                        <a:t>      </a:t>
                      </a:r>
                      <a:r>
                        <a:rPr lang="zh-CN" altLang="en-US" dirty="0"/>
                        <a:t>  </a:t>
                      </a:r>
                      <a:r>
                        <a:rPr lang="en-US" altLang="zh-CN" dirty="0"/>
                        <a:t>23</a:t>
                      </a:r>
                      <a:r>
                        <a:rPr lang="en-US" altLang="zh-CN" dirty="0"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zh-CN" dirty="0"/>
                        <a:t>23</a:t>
                      </a:r>
                      <a:r>
                        <a:rPr lang="zh-CN" altLang="en-US" dirty="0"/>
                        <a:t>角分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MXT 0.2-10 keV</a:t>
                      </a:r>
                    </a:p>
                    <a:p>
                      <a:r>
                        <a:rPr lang="en-US" altLang="zh-CN" dirty="0"/>
                        <a:t>        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58</a:t>
                      </a:r>
                      <a:r>
                        <a:rPr lang="en-US" altLang="zh-CN" dirty="0"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zh-CN" dirty="0"/>
                        <a:t>58</a:t>
                      </a:r>
                      <a:r>
                        <a:rPr lang="zh-CN" altLang="en-US" dirty="0"/>
                        <a:t>角分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视场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更大</a:t>
                      </a:r>
                      <a:endParaRPr lang="en-US" altLang="zh-CN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zh-CN" altLang="en-US" dirty="0"/>
                        <a:t>灵敏度、定位精度略差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引力波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780676"/>
                  </a:ext>
                </a:extLst>
              </a:tr>
              <a:tr h="50675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UVOT 170-650 nm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VT    400-650nm</a:t>
                      </a:r>
                    </a:p>
                    <a:p>
                      <a:r>
                        <a:rPr lang="en-US" altLang="zh-CN" dirty="0"/>
                        <a:t>        650-1000nm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400-650nm</a:t>
                      </a:r>
                      <a:r>
                        <a:rPr lang="zh-CN" altLang="en-US" dirty="0"/>
                        <a:t>，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25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倍</a:t>
                      </a:r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dirty="0"/>
                        <a:t>650-1000nm </a:t>
                      </a:r>
                      <a:r>
                        <a:rPr lang="zh-CN" altLang="en-US" dirty="0"/>
                        <a:t>，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新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暗暴、高红移、千新星、超新星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799564"/>
                  </a:ext>
                </a:extLst>
              </a:tr>
              <a:tr h="506755">
                <a:tc rowSpan="3">
                  <a:txBody>
                    <a:bodyPr/>
                    <a:lstStyle/>
                    <a:p>
                      <a:r>
                        <a:rPr lang="zh-CN" altLang="en-US" dirty="0"/>
                        <a:t>地面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伽马暴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GWAC 550-850nm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新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辐射机制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373728"/>
                  </a:ext>
                </a:extLst>
              </a:tr>
              <a:tr h="5067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dirty="0"/>
                        <a:t>余辉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专属</a:t>
                      </a:r>
                      <a:r>
                        <a:rPr lang="en-US" altLang="zh-CN" dirty="0"/>
                        <a:t>GFTs  400-1700nm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新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高红移、千新星、超新星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817506"/>
                  </a:ext>
                </a:extLst>
              </a:tr>
              <a:tr h="50675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有组织的全球望远镜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新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所有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92503"/>
                  </a:ext>
                </a:extLst>
              </a:tr>
            </a:tbl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E9D5236-B1A1-691C-77B6-53674E279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E3CDAA5-ECD6-81E6-79FC-B141528D2659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SVOM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卫星的新能力！</a:t>
            </a:r>
            <a:endParaRPr kumimoji="1" lang="zh-CN" altLang="en-US" sz="28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5F26415-C10D-D6D2-83C1-81E3C3341D55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9901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C8C0CD20-9147-9CDE-4A16-84DEDFF6E658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lang="en-US" altLang="zh-CN" sz="2800" dirty="0"/>
              <a:t>T0+0</a:t>
            </a:r>
            <a:r>
              <a:rPr lang="zh-CN" altLang="en-US" sz="2800" dirty="0"/>
              <a:t>秒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：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GWAC</a:t>
            </a:r>
            <a:endParaRPr lang="en-CN" sz="1800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BCBA282-4AC4-00ED-5618-C91ADB114E5F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996DF2-9C86-11B4-E6DF-171289195583}"/>
              </a:ext>
            </a:extLst>
          </p:cNvPr>
          <p:cNvSpPr txBox="1"/>
          <p:nvPr/>
        </p:nvSpPr>
        <p:spPr>
          <a:xfrm>
            <a:off x="995389" y="1640060"/>
            <a:ext cx="4414625" cy="154362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0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无时延光学观测</a:t>
            </a:r>
            <a:endParaRPr lang="en-US" sz="2000" dirty="0"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latin typeface="+mn-ea"/>
              </a:rPr>
              <a:t>目前仅有</a:t>
            </a:r>
            <a:r>
              <a:rPr lang="en-US" altLang="zh-CN" sz="2000" dirty="0">
                <a:latin typeface="+mn-ea"/>
              </a:rPr>
              <a:t>3</a:t>
            </a:r>
            <a:r>
              <a:rPr lang="zh-CN" altLang="en-US" sz="2000" dirty="0">
                <a:latin typeface="+mn-ea"/>
              </a:rPr>
              <a:t>例，其中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CN" altLang="en-US" sz="2000" dirty="0">
                <a:latin typeface="+mn-ea"/>
              </a:rPr>
              <a:t>例来自</a:t>
            </a:r>
            <a:r>
              <a:rPr lang="en-US" altLang="zh-CN" sz="2000" dirty="0">
                <a:latin typeface="+mn-ea"/>
              </a:rPr>
              <a:t>GWAC</a:t>
            </a:r>
            <a:endParaRPr lang="en-US" sz="2000" dirty="0"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2000" dirty="0">
                <a:latin typeface="+mn-ea"/>
              </a:rPr>
              <a:t>5</a:t>
            </a:r>
            <a:r>
              <a:rPr lang="zh-CN" altLang="en-US" sz="2000" dirty="0">
                <a:latin typeface="+mn-ea"/>
              </a:rPr>
              <a:t>年时间将样本扩大到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10-15</a:t>
            </a:r>
            <a:r>
              <a:rPr lang="zh-CN" altLang="en-US" sz="2000" dirty="0">
                <a:latin typeface="+mn-ea"/>
              </a:rPr>
              <a:t>个</a:t>
            </a:r>
            <a:endParaRPr lang="en-US" sz="2000" dirty="0"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000" dirty="0">
                <a:latin typeface="+mn-ea"/>
              </a:rPr>
              <a:t>系统研究伽马暴辐射机制</a:t>
            </a:r>
            <a:endParaRPr lang="en-CN" sz="2000" dirty="0">
              <a:latin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1D0D2F-8898-7E9F-8BE8-69E342A22212}"/>
              </a:ext>
            </a:extLst>
          </p:cNvPr>
          <p:cNvGrpSpPr/>
          <p:nvPr/>
        </p:nvGrpSpPr>
        <p:grpSpPr>
          <a:xfrm>
            <a:off x="995389" y="3644687"/>
            <a:ext cx="4687656" cy="2579132"/>
            <a:chOff x="660400" y="4018859"/>
            <a:chExt cx="3214939" cy="215050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9B1A634-E2E4-9C5A-3D8E-3A585B8C4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4018859"/>
              <a:ext cx="3088613" cy="215050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2A1A08-B909-B613-F79B-B4EAC2781FFA}"/>
                </a:ext>
              </a:extLst>
            </p:cNvPr>
            <p:cNvSpPr txBox="1"/>
            <p:nvPr/>
          </p:nvSpPr>
          <p:spPr>
            <a:xfrm>
              <a:off x="2284566" y="5644634"/>
              <a:ext cx="1590773" cy="383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0" b="0" dirty="0">
                  <a:solidFill>
                    <a:srgbClr val="FFFF00"/>
                  </a:solidFill>
                </a:rPr>
                <a:t>SVOM</a:t>
              </a:r>
              <a:r>
                <a:rPr lang="en-US" altLang="zh-CN" sz="1800" b="0" dirty="0">
                  <a:solidFill>
                    <a:srgbClr val="FFFF00"/>
                  </a:solidFill>
                </a:rPr>
                <a:t>/</a:t>
              </a:r>
              <a:r>
                <a:rPr lang="en-CN" sz="1800" b="0" dirty="0">
                  <a:solidFill>
                    <a:srgbClr val="FFFF00"/>
                  </a:solidFill>
                </a:rPr>
                <a:t>GWAC</a:t>
              </a:r>
              <a:endParaRPr lang="en-CN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A96C49-9A71-8C49-20E8-74C0DA69928E}"/>
              </a:ext>
            </a:extLst>
          </p:cNvPr>
          <p:cNvGrpSpPr/>
          <p:nvPr/>
        </p:nvGrpSpPr>
        <p:grpSpPr>
          <a:xfrm>
            <a:off x="6287784" y="884902"/>
            <a:ext cx="5009481" cy="2527136"/>
            <a:chOff x="3769495" y="3847970"/>
            <a:chExt cx="4292563" cy="228337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E110E7-9A4D-E066-E021-AF4B598C5FBD}"/>
                </a:ext>
              </a:extLst>
            </p:cNvPr>
            <p:cNvGrpSpPr/>
            <p:nvPr/>
          </p:nvGrpSpPr>
          <p:grpSpPr>
            <a:xfrm>
              <a:off x="3769495" y="3847970"/>
              <a:ext cx="4292563" cy="2283379"/>
              <a:chOff x="6446796" y="863735"/>
              <a:chExt cx="5084804" cy="267901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B55A62-9B8F-9E2C-7182-35EEA2F15B67}"/>
                  </a:ext>
                </a:extLst>
              </p:cNvPr>
              <p:cNvGrpSpPr/>
              <p:nvPr/>
            </p:nvGrpSpPr>
            <p:grpSpPr>
              <a:xfrm>
                <a:off x="6446796" y="863735"/>
                <a:ext cx="5084804" cy="2679011"/>
                <a:chOff x="5400259" y="1756268"/>
                <a:chExt cx="6350000" cy="3810000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A77F6E9-25F7-A9BC-BF6D-F580F68ACE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00259" y="1756268"/>
                  <a:ext cx="6350000" cy="3810000"/>
                </a:xfrm>
                <a:prstGeom prst="rect">
                  <a:avLst/>
                </a:prstGeom>
              </p:spPr>
            </p:pic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515BA75-BE39-6655-593E-183AB081E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2040" y="2732900"/>
                  <a:ext cx="2082018" cy="0"/>
                </a:xfrm>
                <a:prstGeom prst="line">
                  <a:avLst/>
                </a:prstGeom>
                <a:ln w="666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B161480-8694-3931-0517-644F76E77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0514" y="2466316"/>
                  <a:ext cx="590843" cy="0"/>
                </a:xfrm>
                <a:prstGeom prst="line">
                  <a:avLst/>
                </a:prstGeom>
                <a:ln w="666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821D4B5-B255-B36C-E49B-796C1F77EF9C}"/>
                    </a:ext>
                  </a:extLst>
                </p:cNvPr>
                <p:cNvSpPr txBox="1"/>
                <p:nvPr/>
              </p:nvSpPr>
              <p:spPr>
                <a:xfrm>
                  <a:off x="9088951" y="2267665"/>
                  <a:ext cx="687199" cy="437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N" sz="1400" dirty="0">
                      <a:solidFill>
                        <a:srgbClr val="00B050"/>
                      </a:solidFill>
                    </a:rPr>
                    <a:t>Swift</a:t>
                  </a:r>
                  <a:endParaRPr lang="en-CN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71D3151-71FE-308C-9FBC-389E84C4548C}"/>
                    </a:ext>
                  </a:extLst>
                </p:cNvPr>
                <p:cNvSpPr txBox="1"/>
                <p:nvPr/>
              </p:nvSpPr>
              <p:spPr>
                <a:xfrm>
                  <a:off x="10408744" y="2548234"/>
                  <a:ext cx="749817" cy="437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N" sz="1400" dirty="0">
                      <a:solidFill>
                        <a:srgbClr val="0070C0"/>
                      </a:solidFill>
                    </a:rPr>
                    <a:t>Fermi</a:t>
                  </a:r>
                  <a:endParaRPr lang="en-CN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5AD06E-59EF-A55E-5BB2-7B949DABC345}"/>
                  </a:ext>
                </a:extLst>
              </p:cNvPr>
              <p:cNvSpPr txBox="1"/>
              <p:nvPr/>
            </p:nvSpPr>
            <p:spPr>
              <a:xfrm>
                <a:off x="7191794" y="2975908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200" dirty="0"/>
                  <a:t>光学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865578-7268-6105-8222-04F1F86513BB}"/>
                  </a:ext>
                </a:extLst>
              </p:cNvPr>
              <p:cNvSpPr txBox="1"/>
              <p:nvPr/>
            </p:nvSpPr>
            <p:spPr>
              <a:xfrm>
                <a:off x="8604813" y="2973489"/>
                <a:ext cx="5725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200" dirty="0"/>
                  <a:t>X射线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67C092-2BDA-EB52-7DA2-F513AC59FD9C}"/>
                  </a:ext>
                </a:extLst>
              </p:cNvPr>
              <p:cNvSpPr txBox="1"/>
              <p:nvPr/>
            </p:nvSpPr>
            <p:spPr>
              <a:xfrm>
                <a:off x="9594438" y="2940965"/>
                <a:ext cx="8002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200" dirty="0"/>
                  <a:t>伽马射线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F7CD0B-EC3D-0035-2F0B-28513A18B2E0}"/>
                </a:ext>
              </a:extLst>
            </p:cNvPr>
            <p:cNvCxnSpPr>
              <a:cxnSpLocks/>
            </p:cNvCxnSpPr>
            <p:nvPr/>
          </p:nvCxnSpPr>
          <p:spPr>
            <a:xfrm>
              <a:off x="5700357" y="4598585"/>
              <a:ext cx="1054298" cy="0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C289E2-CF9C-7117-ECD6-ECA001B66873}"/>
                </a:ext>
              </a:extLst>
            </p:cNvPr>
            <p:cNvSpPr txBox="1"/>
            <p:nvPr/>
          </p:nvSpPr>
          <p:spPr>
            <a:xfrm>
              <a:off x="6744823" y="4452543"/>
              <a:ext cx="572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>
                  <a:solidFill>
                    <a:srgbClr val="FF0000"/>
                  </a:solidFill>
                </a:rPr>
                <a:t>SVOM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C2B3D0E-7166-3794-D950-9CB19194A5F3}"/>
              </a:ext>
            </a:extLst>
          </p:cNvPr>
          <p:cNvGrpSpPr/>
          <p:nvPr/>
        </p:nvGrpSpPr>
        <p:grpSpPr>
          <a:xfrm>
            <a:off x="6371303" y="3420016"/>
            <a:ext cx="4925962" cy="2951375"/>
            <a:chOff x="8062058" y="1028699"/>
            <a:chExt cx="3589168" cy="25568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7FA0278-7E40-8ECA-96B8-1BC645191E08}"/>
                </a:ext>
              </a:extLst>
            </p:cNvPr>
            <p:cNvGrpSpPr/>
            <p:nvPr/>
          </p:nvGrpSpPr>
          <p:grpSpPr>
            <a:xfrm>
              <a:off x="8062058" y="1028699"/>
              <a:ext cx="3589168" cy="2556839"/>
              <a:chOff x="739815" y="1456142"/>
              <a:chExt cx="3871389" cy="418500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7E8D008-EE83-55F6-9D83-A7942B07D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815" y="1456142"/>
                <a:ext cx="3871389" cy="4185003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E72F40-4D01-1554-A984-E1AA1699F10E}"/>
                  </a:ext>
                </a:extLst>
              </p:cNvPr>
              <p:cNvSpPr/>
              <p:nvPr/>
            </p:nvSpPr>
            <p:spPr>
              <a:xfrm>
                <a:off x="1215176" y="1980316"/>
                <a:ext cx="886640" cy="2324398"/>
              </a:xfrm>
              <a:prstGeom prst="rect">
                <a:avLst/>
              </a:prstGeom>
              <a:solidFill>
                <a:schemeClr val="accent1">
                  <a:alpha val="16016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1EBAEB-C48D-25BB-6826-D5F076B73C57}"/>
                </a:ext>
              </a:extLst>
            </p:cNvPr>
            <p:cNvSpPr txBox="1"/>
            <p:nvPr/>
          </p:nvSpPr>
          <p:spPr>
            <a:xfrm>
              <a:off x="8545712" y="2781633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>
                  <a:solidFill>
                    <a:srgbClr val="FF0000"/>
                  </a:solidFill>
                </a:rPr>
                <a:t>GWAC</a:t>
              </a:r>
            </a:p>
          </p:txBody>
        </p:sp>
      </p:grpSp>
      <p:pic>
        <p:nvPicPr>
          <p:cNvPr id="39" name="Picture 38" descr="Logo, company name&#10;&#10;Description automatically generated">
            <a:extLst>
              <a:ext uri="{FF2B5EF4-FFF2-40B4-BE49-F238E27FC236}">
                <a16:creationId xmlns:a16="http://schemas.microsoft.com/office/drawing/2014/main" id="{29C441A4-5DA2-98FC-2EB9-5E2DA85ED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210E3D-6822-4ACC-F47B-0B1485D4390F}"/>
              </a:ext>
            </a:extLst>
          </p:cNvPr>
          <p:cNvCxnSpPr>
            <a:cxnSpLocks/>
          </p:cNvCxnSpPr>
          <p:nvPr/>
        </p:nvCxnSpPr>
        <p:spPr>
          <a:xfrm>
            <a:off x="7179357" y="1710733"/>
            <a:ext cx="180000" cy="0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03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537195" y="1299936"/>
            <a:ext cx="2307218" cy="67710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zh-CN" altLang="en-US" sz="4400" dirty="0">
                <a:ln w="12700">
                  <a:noFill/>
                </a:ln>
                <a:solidFill>
                  <a:schemeClr val="accent1"/>
                </a:solidFill>
                <a:latin typeface="Source Han Sans"/>
              </a:rPr>
              <a:t>报告内容</a:t>
            </a: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2466322" y="3364161"/>
            <a:ext cx="5034695" cy="20112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2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SVOM</a:t>
            </a:r>
            <a:r>
              <a:rPr kumimoji="1" lang="zh-CN" altLang="en-US" sz="22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卫星及其科学目标简介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1915722" y="3341274"/>
            <a:ext cx="550600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chemeClr val="accent1"/>
                </a:solidFill>
                <a:latin typeface="Source Han Sans"/>
                <a:ea typeface="Source Han Sans"/>
                <a:cs typeface="Source Han Sans"/>
              </a:rPr>
              <a:t>2.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1915722" y="2412006"/>
            <a:ext cx="550600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chemeClr val="accent1"/>
                </a:solidFill>
                <a:latin typeface="Source Han Sans"/>
                <a:ea typeface="Source Han Sans"/>
                <a:cs typeface="Source Han Sans"/>
              </a:rPr>
              <a:t>1.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2466322" y="2437016"/>
            <a:ext cx="7148448" cy="422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zh-CN" altLang="en-US" sz="22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</a:rPr>
              <a:t>伽马暴相关科学问题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>
            <a:extLst>
              <a:ext uri="{FF2B5EF4-FFF2-40B4-BE49-F238E27FC236}">
                <a16:creationId xmlns:a16="http://schemas.microsoft.com/office/drawing/2014/main" id="{6B6CD20A-8D16-6248-B651-1444C387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06" y="1252129"/>
            <a:ext cx="4393521" cy="22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id="{C8C0CD20-9147-9CDE-4A16-84DEDFF6E658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lang="en-US" altLang="zh-CN" sz="2800" dirty="0"/>
              <a:t>T0+</a:t>
            </a:r>
            <a:r>
              <a:rPr lang="zh-CN" altLang="en-US" sz="2800" dirty="0">
                <a:solidFill>
                  <a:srgbClr val="FF0000"/>
                </a:solidFill>
              </a:rPr>
              <a:t>～</a:t>
            </a:r>
            <a:r>
              <a:rPr lang="en-US" altLang="zh-CN" sz="2800" dirty="0">
                <a:solidFill>
                  <a:srgbClr val="FF0000"/>
                </a:solidFill>
              </a:rPr>
              <a:t>1</a:t>
            </a:r>
            <a:r>
              <a:rPr lang="zh-CN" altLang="en-US" sz="2800" dirty="0">
                <a:solidFill>
                  <a:srgbClr val="FF0000"/>
                </a:solidFill>
              </a:rPr>
              <a:t>小时</a:t>
            </a:r>
            <a:r>
              <a:rPr lang="zh-CN" altLang="en-US" sz="2800" dirty="0"/>
              <a:t>，</a:t>
            </a:r>
            <a:r>
              <a:rPr lang="en-US" altLang="zh-CN" sz="2800" dirty="0"/>
              <a:t>MXT+VT+GFTs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BCBA282-4AC4-00ED-5618-C91ADB114E5F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996DF2-9C86-11B4-E6DF-171289195583}"/>
              </a:ext>
            </a:extLst>
          </p:cNvPr>
          <p:cNvSpPr txBox="1"/>
          <p:nvPr/>
        </p:nvSpPr>
        <p:spPr>
          <a:xfrm>
            <a:off x="831088" y="1742233"/>
            <a:ext cx="4026047" cy="109722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300" dirty="0">
                <a:latin typeface="+mn-ea"/>
              </a:rPr>
              <a:t>高红移</a:t>
            </a:r>
            <a:r>
              <a:rPr lang="en-US" altLang="zh-CN" sz="2300" dirty="0">
                <a:latin typeface="+mn-ea"/>
              </a:rPr>
              <a:t>/</a:t>
            </a:r>
            <a:r>
              <a:rPr lang="zh-CN" altLang="en-US" sz="2300" dirty="0">
                <a:latin typeface="+mn-ea"/>
              </a:rPr>
              <a:t>暗暴候选体筛选</a:t>
            </a:r>
            <a:endParaRPr lang="en-US" altLang="zh-CN" sz="2300" dirty="0">
              <a:latin typeface="+mn-ea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CN" sz="2000" dirty="0">
                <a:latin typeface="+mn-ea"/>
              </a:rPr>
              <a:t>MXT探测到</a:t>
            </a:r>
            <a:r>
              <a:rPr lang="zh-CN" altLang="en-US" sz="2000" dirty="0">
                <a:latin typeface="+mn-ea"/>
              </a:rPr>
              <a:t>，</a:t>
            </a:r>
            <a:r>
              <a:rPr lang="en-CN" altLang="zh-CN" sz="2000" dirty="0">
                <a:latin typeface="+mn-ea"/>
              </a:rPr>
              <a:t>VT</a:t>
            </a:r>
            <a:r>
              <a:rPr lang="en-CN" sz="2000" dirty="0">
                <a:latin typeface="+mn-ea"/>
              </a:rPr>
              <a:t>没有探测到</a:t>
            </a:r>
            <a:endParaRPr lang="en-US" sz="2000" dirty="0">
              <a:latin typeface="+mn-ea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000" dirty="0">
                <a:latin typeface="+mn-ea"/>
              </a:rPr>
              <a:t>VT</a:t>
            </a:r>
            <a:r>
              <a:rPr lang="zh-CN" altLang="en-US" sz="2000" dirty="0">
                <a:latin typeface="+mn-ea"/>
              </a:rPr>
              <a:t>颜色红（</a:t>
            </a:r>
            <a:r>
              <a:rPr lang="en-US" altLang="zh-CN" sz="2000" dirty="0">
                <a:latin typeface="+mn-ea"/>
              </a:rPr>
              <a:t>B-R&gt;4</a:t>
            </a:r>
            <a:r>
              <a:rPr lang="zh-CN" altLang="en-US" sz="2000" dirty="0">
                <a:latin typeface="+mn-ea"/>
              </a:rPr>
              <a:t>）</a:t>
            </a:r>
            <a:endParaRPr lang="en-US" sz="2000" dirty="0">
              <a:latin typeface="+mn-ea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A5B057F5-10B6-E19C-9E90-F43012A0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39" y="3696035"/>
            <a:ext cx="1640593" cy="251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79E2DCF-9E4C-134A-52F6-3C4D72A11268}"/>
              </a:ext>
            </a:extLst>
          </p:cNvPr>
          <p:cNvGrpSpPr/>
          <p:nvPr/>
        </p:nvGrpSpPr>
        <p:grpSpPr>
          <a:xfrm>
            <a:off x="3977533" y="3696035"/>
            <a:ext cx="2008113" cy="2400998"/>
            <a:chOff x="7404788" y="1079500"/>
            <a:chExt cx="2008113" cy="2400998"/>
          </a:xfrm>
        </p:grpSpPr>
        <p:pic>
          <p:nvPicPr>
            <p:cNvPr id="41" name="图片 7">
              <a:extLst>
                <a:ext uri="{FF2B5EF4-FFF2-40B4-BE49-F238E27FC236}">
                  <a16:creationId xmlns:a16="http://schemas.microsoft.com/office/drawing/2014/main" id="{E539A724-2FE4-7A22-7485-F9992560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4788" y="1079500"/>
              <a:ext cx="1704697" cy="2272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90B379-C232-FC07-BB4C-3540ECD71BCD}"/>
                </a:ext>
              </a:extLst>
            </p:cNvPr>
            <p:cNvSpPr txBox="1"/>
            <p:nvPr/>
          </p:nvSpPr>
          <p:spPr>
            <a:xfrm>
              <a:off x="8439558" y="3111166"/>
              <a:ext cx="9733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1-m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CN" dirty="0">
                  <a:solidFill>
                    <a:srgbClr val="FF0000"/>
                  </a:solidFill>
                </a:rPr>
                <a:t>GFT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72E859-73CD-9A2D-BDAD-074ADCB0666D}"/>
              </a:ext>
            </a:extLst>
          </p:cNvPr>
          <p:cNvSpPr txBox="1"/>
          <p:nvPr/>
        </p:nvSpPr>
        <p:spPr>
          <a:xfrm>
            <a:off x="3178067" y="5727701"/>
            <a:ext cx="540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CN" dirty="0">
                <a:solidFill>
                  <a:srgbClr val="FF0000"/>
                </a:solidFill>
              </a:rPr>
              <a:t>VT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5A481C-8FEC-C6C3-93A2-C6D477A49DEE}"/>
              </a:ext>
            </a:extLst>
          </p:cNvPr>
          <p:cNvGrpSpPr/>
          <p:nvPr/>
        </p:nvGrpSpPr>
        <p:grpSpPr>
          <a:xfrm>
            <a:off x="6509772" y="3709466"/>
            <a:ext cx="4698262" cy="2539471"/>
            <a:chOff x="6509772" y="3833559"/>
            <a:chExt cx="4698262" cy="253947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F134266-6DF8-D551-67A3-04159129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9772" y="3833559"/>
              <a:ext cx="4698262" cy="253947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650399-11BF-1CE1-B7CF-12D587DAAD09}"/>
                </a:ext>
              </a:extLst>
            </p:cNvPr>
            <p:cNvSpPr txBox="1"/>
            <p:nvPr/>
          </p:nvSpPr>
          <p:spPr>
            <a:xfrm>
              <a:off x="9211691" y="4143795"/>
              <a:ext cx="1346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400" dirty="0">
                  <a:solidFill>
                    <a:srgbClr val="FF0000"/>
                  </a:solidFill>
                </a:rPr>
                <a:t>X</a:t>
              </a:r>
              <a:r>
                <a:rPr lang="en-US" altLang="zh-CN" sz="1400" dirty="0">
                  <a:solidFill>
                    <a:srgbClr val="FF0000"/>
                  </a:solidFill>
                </a:rPr>
                <a:t>-ray</a:t>
              </a:r>
              <a:r>
                <a:rPr lang="en-CN" sz="1400" dirty="0">
                  <a:solidFill>
                    <a:srgbClr val="FF0000"/>
                  </a:solidFill>
                </a:rPr>
                <a:t>探测到</a:t>
              </a:r>
            </a:p>
            <a:p>
              <a:r>
                <a:rPr lang="en-CN" sz="1400" dirty="0">
                  <a:solidFill>
                    <a:srgbClr val="FF0000"/>
                  </a:solidFill>
                </a:rPr>
                <a:t>B</a:t>
              </a:r>
              <a:r>
                <a:rPr lang="en-US" altLang="zh-CN" sz="1400" dirty="0">
                  <a:solidFill>
                    <a:srgbClr val="FF0000"/>
                  </a:solidFill>
                </a:rPr>
                <a:t>/R</a:t>
              </a:r>
              <a:r>
                <a:rPr lang="en-CN" sz="1400" dirty="0">
                  <a:solidFill>
                    <a:srgbClr val="FF0000"/>
                  </a:solidFill>
                </a:rPr>
                <a:t>没有探测到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F42D65-E299-8212-1117-08738BC9618E}"/>
                </a:ext>
              </a:extLst>
            </p:cNvPr>
            <p:cNvSpPr txBox="1"/>
            <p:nvPr/>
          </p:nvSpPr>
          <p:spPr>
            <a:xfrm>
              <a:off x="8177084" y="4265624"/>
              <a:ext cx="1192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dirty="0">
                  <a:solidFill>
                    <a:srgbClr val="FF0000"/>
                  </a:solidFill>
                </a:rPr>
                <a:t>VT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CN" sz="1600" dirty="0">
                  <a:solidFill>
                    <a:srgbClr val="FF0000"/>
                  </a:solidFill>
                </a:rPr>
                <a:t>B-R&gt;4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CN" sz="1600" dirty="0">
                  <a:solidFill>
                    <a:schemeClr val="tx1"/>
                  </a:solidFill>
                </a:rPr>
                <a:t>或</a:t>
              </a:r>
            </a:p>
          </p:txBody>
        </p:sp>
      </p:grpSp>
      <p:sp>
        <p:nvSpPr>
          <p:cNvPr id="52" name="矩形 2">
            <a:extLst>
              <a:ext uri="{FF2B5EF4-FFF2-40B4-BE49-F238E27FC236}">
                <a16:creationId xmlns:a16="http://schemas.microsoft.com/office/drawing/2014/main" id="{9424E291-C2B3-341A-C67E-C4E8B7AAACFD}"/>
              </a:ext>
            </a:extLst>
          </p:cNvPr>
          <p:cNvSpPr/>
          <p:nvPr/>
        </p:nvSpPr>
        <p:spPr>
          <a:xfrm>
            <a:off x="8996517" y="1544367"/>
            <a:ext cx="19271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dk1"/>
                </a:solidFill>
              </a:rPr>
              <a:t>GRB</a:t>
            </a:r>
            <a:r>
              <a:rPr lang="zh-CN" altLang="en-US" sz="1100" dirty="0">
                <a:solidFill>
                  <a:schemeClr val="dk1"/>
                </a:solidFill>
              </a:rPr>
              <a:t> </a:t>
            </a:r>
            <a:r>
              <a:rPr lang="en-US" altLang="zh-CN" sz="1100" dirty="0">
                <a:solidFill>
                  <a:schemeClr val="dk1"/>
                </a:solidFill>
              </a:rPr>
              <a:t>090423A</a:t>
            </a:r>
            <a:r>
              <a:rPr lang="zh-CN" altLang="en-US" sz="1100" dirty="0">
                <a:solidFill>
                  <a:schemeClr val="dk1"/>
                </a:solidFill>
              </a:rPr>
              <a:t>，</a:t>
            </a:r>
            <a:r>
              <a:rPr lang="en-US" altLang="zh-CN" sz="1100" dirty="0">
                <a:solidFill>
                  <a:schemeClr val="dk1"/>
                </a:solidFill>
              </a:rPr>
              <a:t>z=8.23</a:t>
            </a:r>
            <a:r>
              <a:rPr lang="zh-CN" altLang="en-US" sz="1100" dirty="0">
                <a:solidFill>
                  <a:schemeClr val="dk1"/>
                </a:solidFill>
              </a:rPr>
              <a:t>，</a:t>
            </a:r>
            <a:r>
              <a:rPr lang="en-US" altLang="zh-CN" sz="1100" dirty="0">
                <a:solidFill>
                  <a:schemeClr val="dk1"/>
                </a:solidFill>
              </a:rPr>
              <a:t>VLT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73BC0B-BB2D-D5FA-7B74-89240BC929C3}"/>
              </a:ext>
            </a:extLst>
          </p:cNvPr>
          <p:cNvGrpSpPr/>
          <p:nvPr/>
        </p:nvGrpSpPr>
        <p:grpSpPr>
          <a:xfrm>
            <a:off x="747136" y="3696034"/>
            <a:ext cx="1101328" cy="2505301"/>
            <a:chOff x="747136" y="3696034"/>
            <a:chExt cx="1101328" cy="250530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E6B9868-D1D9-5DD0-79B3-85EC0ADC0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7136" y="3696034"/>
              <a:ext cx="1101328" cy="25053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762F5E-D3AF-86F6-2B1A-AC1621B2C048}"/>
                </a:ext>
              </a:extLst>
            </p:cNvPr>
            <p:cNvSpPr txBox="1"/>
            <p:nvPr/>
          </p:nvSpPr>
          <p:spPr>
            <a:xfrm>
              <a:off x="1223227" y="5732556"/>
              <a:ext cx="6252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N" altLang="zh-CN" dirty="0">
                  <a:solidFill>
                    <a:srgbClr val="FF0000"/>
                  </a:solidFill>
                </a:rPr>
                <a:t>MXT</a:t>
              </a:r>
              <a:endParaRPr lang="en-CN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A493D32E-6CC6-317E-9F08-4C18EC173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7E87884-7E6F-3C39-FC31-36C5662B08B3}"/>
              </a:ext>
            </a:extLst>
          </p:cNvPr>
          <p:cNvSpPr txBox="1"/>
          <p:nvPr/>
        </p:nvSpPr>
        <p:spPr>
          <a:xfrm>
            <a:off x="7074642" y="1016687"/>
            <a:ext cx="2072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Tanvir et al. </a:t>
            </a:r>
            <a:r>
              <a:rPr lang="en-US" altLang="zh-CN" sz="1400" dirty="0"/>
              <a:t>Nature, 2009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A8532B-4A17-8F5B-1489-F169A5FECA76}"/>
              </a:ext>
            </a:extLst>
          </p:cNvPr>
          <p:cNvSpPr txBox="1"/>
          <p:nvPr/>
        </p:nvSpPr>
        <p:spPr>
          <a:xfrm>
            <a:off x="7096411" y="3559583"/>
            <a:ext cx="2072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Wang</a:t>
            </a:r>
            <a:r>
              <a:rPr lang="zh-CN" altLang="en-US" sz="1400" dirty="0"/>
              <a:t> et al. </a:t>
            </a:r>
            <a:r>
              <a:rPr lang="en-US" altLang="zh-CN" sz="1400" dirty="0"/>
              <a:t>RAA, 2020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62961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C8C0CD20-9147-9CDE-4A16-84DEDFF6E658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lang="en-US" altLang="zh-CN" sz="2800" dirty="0"/>
              <a:t>T0+</a:t>
            </a:r>
            <a:r>
              <a:rPr lang="zh-CN" altLang="en-US" sz="2800" dirty="0">
                <a:solidFill>
                  <a:srgbClr val="FF0000"/>
                </a:solidFill>
              </a:rPr>
              <a:t>～</a:t>
            </a:r>
            <a:r>
              <a:rPr lang="en-US" altLang="zh-CN" sz="2800" dirty="0">
                <a:solidFill>
                  <a:srgbClr val="FF0000"/>
                </a:solidFill>
              </a:rPr>
              <a:t>1</a:t>
            </a:r>
            <a:r>
              <a:rPr lang="zh-CN" altLang="en-US" sz="2800" dirty="0">
                <a:solidFill>
                  <a:srgbClr val="FF0000"/>
                </a:solidFill>
              </a:rPr>
              <a:t>小时</a:t>
            </a:r>
            <a:r>
              <a:rPr lang="zh-CN" altLang="en-US" sz="2800" dirty="0"/>
              <a:t>，</a:t>
            </a:r>
            <a:r>
              <a:rPr lang="en-US" altLang="zh-CN" sz="2800" dirty="0"/>
              <a:t>MXT+VT+GFTs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BCBA282-4AC4-00ED-5618-C91ADB114E5F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996DF2-9C86-11B4-E6DF-171289195583}"/>
              </a:ext>
            </a:extLst>
          </p:cNvPr>
          <p:cNvSpPr txBox="1"/>
          <p:nvPr/>
        </p:nvSpPr>
        <p:spPr>
          <a:xfrm>
            <a:off x="660400" y="1783166"/>
            <a:ext cx="5233658" cy="117628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/>
              <a:t>千新星、超新星候选体筛选</a:t>
            </a:r>
            <a:endParaRPr lang="en-CN" altLang="zh-CN" sz="20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000" dirty="0"/>
              <a:t>利用</a:t>
            </a:r>
            <a:r>
              <a:rPr lang="zh-CN" altLang="en-CN" sz="2000" dirty="0"/>
              <a:t>测光</a:t>
            </a:r>
            <a:r>
              <a:rPr lang="zh-CN" altLang="en-US" sz="2000" dirty="0"/>
              <a:t>红移估算</a:t>
            </a:r>
            <a:r>
              <a:rPr lang="en-US" altLang="zh-CN" sz="2000" dirty="0"/>
              <a:t>Amati</a:t>
            </a:r>
            <a:r>
              <a:rPr lang="zh-CN" altLang="en-US" sz="2000" dirty="0"/>
              <a:t>关系图上的位置</a:t>
            </a:r>
            <a:endParaRPr lang="en-CN" altLang="zh-CN" sz="20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000" dirty="0"/>
              <a:t>基于图上的位置筛选超新星</a:t>
            </a:r>
            <a:r>
              <a:rPr lang="en-US" altLang="zh-CN" sz="2000" dirty="0"/>
              <a:t>/</a:t>
            </a:r>
            <a:r>
              <a:rPr lang="zh-CN" altLang="en-US" sz="2000" dirty="0"/>
              <a:t>千新星候选体</a:t>
            </a:r>
            <a:endParaRPr lang="en-CN" altLang="zh-CN" sz="2000" dirty="0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A5B057F5-10B6-E19C-9E90-F43012A0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39" y="3696035"/>
            <a:ext cx="1640593" cy="251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79E2DCF-9E4C-134A-52F6-3C4D72A11268}"/>
              </a:ext>
            </a:extLst>
          </p:cNvPr>
          <p:cNvGrpSpPr/>
          <p:nvPr/>
        </p:nvGrpSpPr>
        <p:grpSpPr>
          <a:xfrm>
            <a:off x="3977533" y="3696035"/>
            <a:ext cx="1955216" cy="2400998"/>
            <a:chOff x="7404788" y="1079500"/>
            <a:chExt cx="1955216" cy="2400998"/>
          </a:xfrm>
        </p:grpSpPr>
        <p:pic>
          <p:nvPicPr>
            <p:cNvPr id="41" name="图片 7">
              <a:extLst>
                <a:ext uri="{FF2B5EF4-FFF2-40B4-BE49-F238E27FC236}">
                  <a16:creationId xmlns:a16="http://schemas.microsoft.com/office/drawing/2014/main" id="{E539A724-2FE4-7A22-7485-F9992560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4788" y="1079500"/>
              <a:ext cx="1704697" cy="2272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90B379-C232-FC07-BB4C-3540ECD71BCD}"/>
                </a:ext>
              </a:extLst>
            </p:cNvPr>
            <p:cNvSpPr txBox="1"/>
            <p:nvPr/>
          </p:nvSpPr>
          <p:spPr>
            <a:xfrm>
              <a:off x="8245916" y="3111166"/>
              <a:ext cx="11140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1-</a:t>
              </a:r>
              <a:r>
                <a:rPr lang="en-CN" altLang="zh-CN" dirty="0">
                  <a:solidFill>
                    <a:srgbClr val="FF0000"/>
                  </a:solidFill>
                </a:rPr>
                <a:t>m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CN" dirty="0">
                  <a:solidFill>
                    <a:srgbClr val="FF0000"/>
                  </a:solidFill>
                </a:rPr>
                <a:t>GFT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72E859-73CD-9A2D-BDAD-074ADCB0666D}"/>
              </a:ext>
            </a:extLst>
          </p:cNvPr>
          <p:cNvSpPr txBox="1"/>
          <p:nvPr/>
        </p:nvSpPr>
        <p:spPr>
          <a:xfrm>
            <a:off x="3178067" y="5727701"/>
            <a:ext cx="540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CN" dirty="0">
                <a:solidFill>
                  <a:srgbClr val="FF0000"/>
                </a:solidFill>
              </a:rPr>
              <a:t>VT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4E6D5-4305-0233-6C65-6C8E99EEACCD}"/>
              </a:ext>
            </a:extLst>
          </p:cNvPr>
          <p:cNvGrpSpPr/>
          <p:nvPr/>
        </p:nvGrpSpPr>
        <p:grpSpPr>
          <a:xfrm>
            <a:off x="747136" y="3696034"/>
            <a:ext cx="1101328" cy="2505301"/>
            <a:chOff x="747136" y="3696034"/>
            <a:chExt cx="1101328" cy="25053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EFE7C7-741C-5A5F-5650-5989F8EDA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136" y="3696034"/>
              <a:ext cx="1101328" cy="250530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B200C9D-3F3D-95DB-061D-E087CEC6993F}"/>
                </a:ext>
              </a:extLst>
            </p:cNvPr>
            <p:cNvSpPr txBox="1"/>
            <p:nvPr/>
          </p:nvSpPr>
          <p:spPr>
            <a:xfrm>
              <a:off x="1223227" y="5732556"/>
              <a:ext cx="6252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N" altLang="zh-CN" dirty="0">
                  <a:solidFill>
                    <a:srgbClr val="FF0000"/>
                  </a:solidFill>
                </a:rPr>
                <a:t>MXT</a:t>
              </a:r>
              <a:endParaRPr lang="en-CN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0DF8FE-C71F-24A6-05E8-1DEF022E450C}"/>
              </a:ext>
            </a:extLst>
          </p:cNvPr>
          <p:cNvGrpSpPr/>
          <p:nvPr/>
        </p:nvGrpSpPr>
        <p:grpSpPr>
          <a:xfrm>
            <a:off x="6164826" y="1541699"/>
            <a:ext cx="5498690" cy="3960921"/>
            <a:chOff x="6164826" y="1541699"/>
            <a:chExt cx="5498690" cy="3960921"/>
          </a:xfrm>
        </p:grpSpPr>
        <p:pic>
          <p:nvPicPr>
            <p:cNvPr id="28" name="Picture 27" descr="A graph with orange and blue lines&#10;&#10;Description automatically generated">
              <a:extLst>
                <a:ext uri="{FF2B5EF4-FFF2-40B4-BE49-F238E27FC236}">
                  <a16:creationId xmlns:a16="http://schemas.microsoft.com/office/drawing/2014/main" id="{7CFB6278-C979-CAB2-94CF-C5BB148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4826" y="1541699"/>
              <a:ext cx="5498690" cy="3960921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320B937-0A58-8BDF-8A56-3B0B3145D243}"/>
                </a:ext>
              </a:extLst>
            </p:cNvPr>
            <p:cNvSpPr/>
            <p:nvPr/>
          </p:nvSpPr>
          <p:spPr>
            <a:xfrm rot="19814120">
              <a:off x="7413017" y="3079743"/>
              <a:ext cx="1868129" cy="69851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5CB6290-2307-0CA4-FDBE-AA66ADD49BE4}"/>
                </a:ext>
              </a:extLst>
            </p:cNvPr>
            <p:cNvSpPr/>
            <p:nvPr/>
          </p:nvSpPr>
          <p:spPr>
            <a:xfrm rot="19814120">
              <a:off x="7889403" y="3644073"/>
              <a:ext cx="1962278" cy="698513"/>
            </a:xfrm>
            <a:prstGeom prst="ellipse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D906C5-3ED9-2768-5597-2534A8B7E6FD}"/>
              </a:ext>
            </a:extLst>
          </p:cNvPr>
          <p:cNvSpPr txBox="1"/>
          <p:nvPr/>
        </p:nvSpPr>
        <p:spPr>
          <a:xfrm>
            <a:off x="7092094" y="277870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</a:rPr>
              <a:t>千新星候选体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ADFD42-3DCC-6FC0-E689-4F22EA83EB2B}"/>
              </a:ext>
            </a:extLst>
          </p:cNvPr>
          <p:cNvSpPr txBox="1"/>
          <p:nvPr/>
        </p:nvSpPr>
        <p:spPr>
          <a:xfrm>
            <a:off x="9182955" y="415858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0070C0"/>
                </a:solidFill>
              </a:rPr>
              <a:t>超新星候选体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A5B1FA-3180-F47F-2169-057F59E163AC}"/>
              </a:ext>
            </a:extLst>
          </p:cNvPr>
          <p:cNvSpPr txBox="1"/>
          <p:nvPr/>
        </p:nvSpPr>
        <p:spPr>
          <a:xfrm>
            <a:off x="8616114" y="5462101"/>
            <a:ext cx="12618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Lan</a:t>
            </a:r>
            <a:r>
              <a:rPr lang="zh-CN" altLang="en-US" sz="1200" dirty="0"/>
              <a:t> </a:t>
            </a:r>
            <a:r>
              <a:rPr lang="en-US" altLang="zh-CN" sz="1200" dirty="0"/>
              <a:t>et al., 2023</a:t>
            </a:r>
            <a:endParaRPr lang="en-CN" sz="1200" dirty="0"/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1111888F-92A9-C9EC-A3AC-7C116E319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2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2B46A03-E2BE-AD6A-559E-6EE931CB7B91}"/>
              </a:ext>
            </a:extLst>
          </p:cNvPr>
          <p:cNvGrpSpPr/>
          <p:nvPr/>
        </p:nvGrpSpPr>
        <p:grpSpPr>
          <a:xfrm>
            <a:off x="6692559" y="1051831"/>
            <a:ext cx="4358899" cy="2504290"/>
            <a:chOff x="1337187" y="342192"/>
            <a:chExt cx="9163665" cy="6328373"/>
          </a:xfrm>
        </p:grpSpPr>
        <p:pic>
          <p:nvPicPr>
            <p:cNvPr id="25" name="Picture 24" descr="A graph of a line graph&#10;&#10;Description automatically generated with medium confidence">
              <a:extLst>
                <a:ext uri="{FF2B5EF4-FFF2-40B4-BE49-F238E27FC236}">
                  <a16:creationId xmlns:a16="http://schemas.microsoft.com/office/drawing/2014/main" id="{72795531-A73C-4E2A-5601-49E587F29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7187" y="342192"/>
              <a:ext cx="9163665" cy="632837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E86536-661A-CA32-20A4-FCF4EBC0764A}"/>
                </a:ext>
              </a:extLst>
            </p:cNvPr>
            <p:cNvSpPr txBox="1"/>
            <p:nvPr/>
          </p:nvSpPr>
          <p:spPr>
            <a:xfrm>
              <a:off x="3213421" y="2056055"/>
              <a:ext cx="3842446" cy="855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0.5mag</a:t>
              </a:r>
              <a:r>
                <a:rPr lang="zh-CN" altLang="en-US" sz="1600" dirty="0">
                  <a:solidFill>
                    <a:srgbClr val="FF0000"/>
                  </a:solidFill>
                </a:rPr>
                <a:t>（强余辉）</a:t>
              </a:r>
              <a:endParaRPr lang="en-CN" sz="16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8A30E5-4422-1863-221E-D411E888C21E}"/>
                </a:ext>
              </a:extLst>
            </p:cNvPr>
            <p:cNvSpPr txBox="1"/>
            <p:nvPr/>
          </p:nvSpPr>
          <p:spPr>
            <a:xfrm>
              <a:off x="3213421" y="1384327"/>
              <a:ext cx="3896365" cy="933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5AE6E0"/>
                  </a:solidFill>
                </a:rPr>
                <a:t>1.0mag</a:t>
              </a:r>
              <a:r>
                <a:rPr lang="zh-CN" altLang="en-US" sz="1600" dirty="0">
                  <a:solidFill>
                    <a:srgbClr val="5AE6E0"/>
                  </a:solidFill>
                </a:rPr>
                <a:t>（弱余辉</a:t>
              </a:r>
              <a:r>
                <a:rPr lang="zh-CN" altLang="en-US" dirty="0">
                  <a:solidFill>
                    <a:srgbClr val="5AE6E0"/>
                  </a:solidFill>
                </a:rPr>
                <a:t>）</a:t>
              </a:r>
              <a:endParaRPr lang="en-CN" dirty="0">
                <a:solidFill>
                  <a:srgbClr val="5AE6E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5E6BCB8-42F0-3806-2DDC-5A68DD1B5567}"/>
                </a:ext>
              </a:extLst>
            </p:cNvPr>
            <p:cNvSpPr txBox="1"/>
            <p:nvPr/>
          </p:nvSpPr>
          <p:spPr>
            <a:xfrm>
              <a:off x="3213421" y="735034"/>
              <a:ext cx="3896365" cy="933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2E27C0"/>
                  </a:solidFill>
                </a:rPr>
                <a:t>1.3mag</a:t>
              </a:r>
              <a:r>
                <a:rPr lang="zh-CN" altLang="en-US" sz="1600" dirty="0">
                  <a:solidFill>
                    <a:srgbClr val="2E27C0"/>
                  </a:solidFill>
                </a:rPr>
                <a:t>（无余辉</a:t>
              </a:r>
              <a:r>
                <a:rPr lang="zh-CN" altLang="en-US" dirty="0">
                  <a:solidFill>
                    <a:srgbClr val="2E27C0"/>
                  </a:solidFill>
                </a:rPr>
                <a:t>）</a:t>
              </a:r>
              <a:endParaRPr lang="en-CN" dirty="0">
                <a:solidFill>
                  <a:srgbClr val="2E27C0"/>
                </a:solidFill>
              </a:endParaRPr>
            </a:p>
          </p:txBody>
        </p:sp>
      </p:grpSp>
      <p:sp>
        <p:nvSpPr>
          <p:cNvPr id="21" name="标题 1">
            <a:extLst>
              <a:ext uri="{FF2B5EF4-FFF2-40B4-BE49-F238E27FC236}">
                <a16:creationId xmlns:a16="http://schemas.microsoft.com/office/drawing/2014/main" id="{C8C0CD20-9147-9CDE-4A16-84DEDFF6E658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lang="en-US" altLang="zh-CN" sz="2800" dirty="0"/>
              <a:t>T0+1</a:t>
            </a:r>
            <a:r>
              <a:rPr lang="zh-CN" altLang="en-US" sz="2800" dirty="0"/>
              <a:t>天，</a:t>
            </a:r>
            <a:r>
              <a:rPr lang="en-US" altLang="zh-CN" sz="2800" dirty="0"/>
              <a:t>VT+GFTs+</a:t>
            </a:r>
            <a:r>
              <a:rPr lang="zh-CN" altLang="en-US" sz="2800" dirty="0"/>
              <a:t>大望远镜</a:t>
            </a:r>
            <a:endParaRPr lang="en-US" altLang="zh-CN" sz="2800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BCBA282-4AC4-00ED-5618-C91ADB114E5F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996DF2-9C86-11B4-E6DF-171289195583}"/>
              </a:ext>
            </a:extLst>
          </p:cNvPr>
          <p:cNvSpPr txBox="1"/>
          <p:nvPr/>
        </p:nvSpPr>
        <p:spPr>
          <a:xfrm>
            <a:off x="660400" y="1647695"/>
            <a:ext cx="5233658" cy="11449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/>
              <a:t>多波段余辉、光谱红移，证认候选体</a:t>
            </a:r>
            <a:endParaRPr lang="en-US" altLang="zh-CN" sz="20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000" dirty="0"/>
              <a:t>通过色指数证认千新星等</a:t>
            </a:r>
            <a:endParaRPr lang="en-US" altLang="zh-CN" sz="20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000" dirty="0"/>
              <a:t>通过光谱获得精确的红移值</a:t>
            </a:r>
            <a:endParaRPr lang="en-US" altLang="zh-CN" sz="2000" dirty="0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A5B057F5-10B6-E19C-9E90-F43012A0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9" y="3697889"/>
            <a:ext cx="1305991" cy="251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2E859-73CD-9A2D-BDAD-074ADCB0666D}"/>
              </a:ext>
            </a:extLst>
          </p:cNvPr>
          <p:cNvSpPr txBox="1"/>
          <p:nvPr/>
        </p:nvSpPr>
        <p:spPr>
          <a:xfrm>
            <a:off x="1532975" y="5729555"/>
            <a:ext cx="56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CN" dirty="0">
                <a:solidFill>
                  <a:srgbClr val="FF0000"/>
                </a:solidFill>
              </a:rPr>
              <a:t>VT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6D6E9-A0DF-9026-F537-C9D10E0CBD7B}"/>
              </a:ext>
            </a:extLst>
          </p:cNvPr>
          <p:cNvSpPr txBox="1"/>
          <p:nvPr/>
        </p:nvSpPr>
        <p:spPr>
          <a:xfrm>
            <a:off x="9475250" y="226143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千新星</a:t>
            </a:r>
            <a:endParaRPr lang="en-CN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03F295-BC90-4A7E-DBF3-90B4E2E38D49}"/>
              </a:ext>
            </a:extLst>
          </p:cNvPr>
          <p:cNvSpPr txBox="1"/>
          <p:nvPr/>
        </p:nvSpPr>
        <p:spPr>
          <a:xfrm>
            <a:off x="5399708" y="5726653"/>
            <a:ext cx="23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8.2-m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CN" dirty="0">
                <a:solidFill>
                  <a:schemeClr val="bg1"/>
                </a:solidFill>
              </a:rPr>
              <a:t>VLT望远镜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F4833-2CF1-CBC9-BDD2-09DC5C4712BA}"/>
              </a:ext>
            </a:extLst>
          </p:cNvPr>
          <p:cNvSpPr txBox="1"/>
          <p:nvPr/>
        </p:nvSpPr>
        <p:spPr>
          <a:xfrm>
            <a:off x="8341495" y="2965211"/>
            <a:ext cx="22675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100" dirty="0"/>
              <a:t>Kasen</a:t>
            </a:r>
            <a:r>
              <a:rPr lang="en-US" sz="1100" dirty="0"/>
              <a:t> et al., 2017, Wang et al., 2024</a:t>
            </a:r>
            <a:r>
              <a:rPr lang="en-CN" sz="1100" dirty="0"/>
              <a:t> </a:t>
            </a:r>
          </a:p>
        </p:txBody>
      </p:sp>
      <p:pic>
        <p:nvPicPr>
          <p:cNvPr id="6" name="Picture 5" descr="A large machine in a room&#10;&#10;Description automatically generated">
            <a:extLst>
              <a:ext uri="{FF2B5EF4-FFF2-40B4-BE49-F238E27FC236}">
                <a16:creationId xmlns:a16="http://schemas.microsoft.com/office/drawing/2014/main" id="{2FBC4974-2B1C-8FE8-29D7-9C7634D66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084" y="3749907"/>
            <a:ext cx="1614756" cy="2264946"/>
          </a:xfrm>
          <a:prstGeom prst="rect">
            <a:avLst/>
          </a:prstGeom>
        </p:spPr>
      </p:pic>
      <p:pic>
        <p:nvPicPr>
          <p:cNvPr id="9" name="Picture 8" descr="A building with a large open door&#10;&#10;Description automatically generated">
            <a:extLst>
              <a:ext uri="{FF2B5EF4-FFF2-40B4-BE49-F238E27FC236}">
                <a16:creationId xmlns:a16="http://schemas.microsoft.com/office/drawing/2014/main" id="{1F4CC130-2A69-E599-81A5-F453AA7FA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81" y="3747797"/>
            <a:ext cx="1696224" cy="231344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CBEEC1A-A639-9B6E-4D6C-CB388228BC74}"/>
              </a:ext>
            </a:extLst>
          </p:cNvPr>
          <p:cNvSpPr txBox="1"/>
          <p:nvPr/>
        </p:nvSpPr>
        <p:spPr>
          <a:xfrm>
            <a:off x="3065500" y="5645521"/>
            <a:ext cx="8227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2.16m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899160-4E89-2DD1-13AA-45EFFABBD98C}"/>
              </a:ext>
            </a:extLst>
          </p:cNvPr>
          <p:cNvSpPr txBox="1"/>
          <p:nvPr/>
        </p:nvSpPr>
        <p:spPr>
          <a:xfrm>
            <a:off x="4680256" y="5691912"/>
            <a:ext cx="1070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8.2m VLT</a:t>
            </a:r>
          </a:p>
        </p:txBody>
      </p:sp>
      <p:pic>
        <p:nvPicPr>
          <p:cNvPr id="11" name="Picture 10" descr="A graph of a graph showing a number of different types of light&#10;&#10;Description automatically generated with medium confidence">
            <a:extLst>
              <a:ext uri="{FF2B5EF4-FFF2-40B4-BE49-F238E27FC236}">
                <a16:creationId xmlns:a16="http://schemas.microsoft.com/office/drawing/2014/main" id="{B7CEDF62-48B5-967B-5D4D-AEDCFC88C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279" y="3664983"/>
            <a:ext cx="4175696" cy="270804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5D046C3-2C18-C30D-4027-C2FF3D11A6B8}"/>
              </a:ext>
            </a:extLst>
          </p:cNvPr>
          <p:cNvSpPr txBox="1"/>
          <p:nvPr/>
        </p:nvSpPr>
        <p:spPr>
          <a:xfrm>
            <a:off x="7291388" y="5505673"/>
            <a:ext cx="3483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SzPct val="60000"/>
            </a:pPr>
            <a:r>
              <a:rPr kumimoji="0" lang="en-US" altLang="zh-CN" sz="1800" b="1" dirty="0">
                <a:latin typeface="华文楷体" pitchFamily="2" charset="-122"/>
                <a:ea typeface="华文楷体" pitchFamily="2" charset="-122"/>
              </a:rPr>
              <a:t>GRB 140629A@1hr (z=2.275)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F43A15-12D9-043F-F6E1-0E53E97486A9}"/>
              </a:ext>
            </a:extLst>
          </p:cNvPr>
          <p:cNvSpPr txBox="1"/>
          <p:nvPr/>
        </p:nvSpPr>
        <p:spPr>
          <a:xfrm>
            <a:off x="8552800" y="6323097"/>
            <a:ext cx="104359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100" dirty="0"/>
              <a:t>Xin</a:t>
            </a:r>
            <a:r>
              <a:rPr lang="en-US" sz="1100" dirty="0"/>
              <a:t> et al., 2016</a:t>
            </a:r>
            <a:endParaRPr lang="en-CN" sz="1100" dirty="0"/>
          </a:p>
        </p:txBody>
      </p:sp>
      <p:pic>
        <p:nvPicPr>
          <p:cNvPr id="48" name="Picture 47" descr="Logo, company name&#10;&#10;Description automatically generated">
            <a:extLst>
              <a:ext uri="{FF2B5EF4-FFF2-40B4-BE49-F238E27FC236}">
                <a16:creationId xmlns:a16="http://schemas.microsoft.com/office/drawing/2014/main" id="{9CF38BBE-6955-7EE1-EFFF-C527B1AC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3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C8C0CD20-9147-9CDE-4A16-84DEDFF6E658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lang="zh-CN" altLang="en-US" sz="2800" dirty="0"/>
              <a:t>预期取得的突破性进展</a:t>
            </a:r>
            <a:r>
              <a:rPr lang="zh-CN" altLang="en-US" sz="1800" dirty="0"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CN" altLang="en-US" sz="2800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BCBA282-4AC4-00ED-5618-C91ADB114E5F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7E6B62-9DD8-10BC-43E4-0E17FB8DD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883074"/>
              </p:ext>
            </p:extLst>
          </p:nvPr>
        </p:nvGraphicFramePr>
        <p:xfrm>
          <a:off x="1235587" y="1720645"/>
          <a:ext cx="9658555" cy="39875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8389">
                  <a:extLst>
                    <a:ext uri="{9D8B030D-6E8A-4147-A177-3AD203B41FA5}">
                      <a16:colId xmlns:a16="http://schemas.microsoft.com/office/drawing/2014/main" val="1961792341"/>
                    </a:ext>
                  </a:extLst>
                </a:gridCol>
                <a:gridCol w="6192381">
                  <a:extLst>
                    <a:ext uri="{9D8B030D-6E8A-4147-A177-3AD203B41FA5}">
                      <a16:colId xmlns:a16="http://schemas.microsoft.com/office/drawing/2014/main" val="1101532946"/>
                    </a:ext>
                  </a:extLst>
                </a:gridCol>
                <a:gridCol w="2667785">
                  <a:extLst>
                    <a:ext uri="{9D8B030D-6E8A-4147-A177-3AD203B41FA5}">
                      <a16:colId xmlns:a16="http://schemas.microsoft.com/office/drawing/2014/main" val="2828647606"/>
                    </a:ext>
                  </a:extLst>
                </a:gridCol>
              </a:tblGrid>
              <a:tr h="563162">
                <a:tc>
                  <a:txBody>
                    <a:bodyPr/>
                    <a:lstStyle/>
                    <a:p>
                      <a:endParaRPr lang="en-CN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N" sz="2000" dirty="0">
                          <a:solidFill>
                            <a:schemeClr val="bg1"/>
                          </a:solidFill>
                        </a:rPr>
                        <a:t>关键科学问题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2000" dirty="0">
                          <a:solidFill>
                            <a:schemeClr val="bg1"/>
                          </a:solidFill>
                        </a:rPr>
                        <a:t>成果展望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938005"/>
                  </a:ext>
                </a:extLst>
              </a:tr>
              <a:tr h="563162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n w="12700"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ource Han Sans CN Bold"/>
                          <a:ea typeface="Source Han Sans CN Bold"/>
                        </a:rPr>
                        <a:t>伽马暴辐射机制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2000" dirty="0"/>
                        <a:t>优秀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6540573"/>
                  </a:ext>
                </a:extLst>
              </a:tr>
              <a:tr h="563162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n w="12700"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ource Han Sans CN Bold"/>
                          <a:ea typeface="Source Han Sans CN Bold"/>
                        </a:rPr>
                        <a:t>高红移伽马暴探测和宇宙学应用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2000" dirty="0"/>
                        <a:t>良好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056274"/>
                  </a:ext>
                </a:extLst>
              </a:tr>
              <a:tr h="563162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n w="12700"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ource Han Sans CN Bold"/>
                          <a:ea typeface="Source Han Sans CN Bold"/>
                        </a:rPr>
                        <a:t>伽马暴前身星性质和相关物理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2000" dirty="0"/>
                        <a:t>良好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086085"/>
                  </a:ext>
                </a:extLst>
              </a:tr>
              <a:tr h="608539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n w="12700"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ource Han Sans CN Bold"/>
                          <a:ea typeface="Source Han Sans CN Bold"/>
                        </a:rPr>
                        <a:t>千新星和引力波电磁对应体搜索及相关科学问题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2000" dirty="0"/>
                        <a:t>优秀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933552"/>
                  </a:ext>
                </a:extLst>
              </a:tr>
              <a:tr h="563162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n w="12700"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ource Han Sans CN Bold"/>
                          <a:ea typeface="Source Han Sans CN Bold"/>
                        </a:rPr>
                        <a:t>伽马暴光学暗暴的物理起源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2000" dirty="0"/>
                        <a:t>优秀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936552"/>
                  </a:ext>
                </a:extLst>
              </a:tr>
              <a:tr h="563162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6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n w="12700"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ource Han Sans CN Bold"/>
                          <a:ea typeface="Source Han Sans CN Bold"/>
                        </a:rPr>
                        <a:t>伽马暴中心引擎和能量提取机制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2000" dirty="0"/>
                        <a:t>及格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4275976"/>
                  </a:ext>
                </a:extLst>
              </a:tr>
            </a:tbl>
          </a:graphicData>
        </a:graphic>
      </p:graphicFrame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B76702BA-9101-7864-D342-91DB62F6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1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F06-DF6C-D2D8-B3CB-B55EF84E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3973"/>
            <a:ext cx="8654752" cy="1143000"/>
          </a:xfrm>
        </p:spPr>
        <p:txBody>
          <a:bodyPr/>
          <a:lstStyle/>
          <a:p>
            <a:r>
              <a:rPr lang="en-CN" dirty="0"/>
              <a:t>SVOM</a:t>
            </a:r>
            <a:r>
              <a:rPr lang="zh-CN" altLang="en-US" dirty="0"/>
              <a:t> 机遇目标和其他科学目标</a:t>
            </a:r>
            <a:endParaRPr lang="en-CN" dirty="0"/>
          </a:p>
        </p:txBody>
      </p:sp>
      <p:pic>
        <p:nvPicPr>
          <p:cNvPr id="4" name="Picture 2" descr="SVOM_mission profile ">
            <a:extLst>
              <a:ext uri="{FF2B5EF4-FFF2-40B4-BE49-F238E27FC236}">
                <a16:creationId xmlns:a16="http://schemas.microsoft.com/office/drawing/2014/main" id="{5964B994-0CCB-D5F2-6AAD-DBDFA3CDB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43" y="2526715"/>
            <a:ext cx="5184576" cy="324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6898FC9-3631-B4B8-DC6E-72DDF69FC4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80BA9D9-E74A-83C2-E2EF-BB6FF909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743" y="2138004"/>
            <a:ext cx="5400675" cy="777422"/>
          </a:xfrm>
          <a:prstGeom prst="rect">
            <a:avLst/>
          </a:prstGeom>
          <a:solidFill>
            <a:schemeClr val="bg1">
              <a:alpha val="47122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Core program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GRBs: triggers and follow-up observations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F0B231-69C8-3164-6AF4-B6A494E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482" y="3185220"/>
            <a:ext cx="5400675" cy="1439937"/>
          </a:xfrm>
          <a:prstGeom prst="rect">
            <a:avLst/>
          </a:prstGeom>
          <a:solidFill>
            <a:schemeClr val="bg1">
              <a:alpha val="47321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ToO program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ToO-Nom: proposed program by co-Is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ToO-Ex: distinguished astronomical events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ToO-MM: GW/Neutrino events follow-ups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904A52-F84E-35E7-7921-4030C995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348" y="4797152"/>
            <a:ext cx="5400675" cy="166687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 program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MXT+VT: soft X-ray, optical with two bands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en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(solar-like activate stars, AGNs…)</a:t>
            </a:r>
          </a:p>
        </p:txBody>
      </p:sp>
    </p:spTree>
    <p:extLst>
      <p:ext uri="{BB962C8B-B14F-4D97-AF65-F5344CB8AC3E}">
        <p14:creationId xmlns:p14="http://schemas.microsoft.com/office/powerpoint/2010/main" val="3845838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2F794-A538-1F98-815A-6391E6C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53" y="26658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N" sz="4800" dirty="0">
                <a:latin typeface="楷体" panose="02010609060101010101" pitchFamily="49" charset="-122"/>
                <a:ea typeface="楷体" panose="02010609060101010101" pitchFamily="49" charset="-122"/>
              </a:rPr>
              <a:t>敬请指正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，谢谢！</a:t>
            </a:r>
            <a:endParaRPr lang="en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2533015-90A4-3175-D5C7-9A8F0440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E715-A351-1C83-E0AA-0CA24280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7656"/>
            <a:ext cx="10515600" cy="1325563"/>
          </a:xfrm>
        </p:spPr>
        <p:txBody>
          <a:bodyPr/>
          <a:lstStyle/>
          <a:p>
            <a:pPr algn="ctr"/>
            <a:r>
              <a:rPr lang="en-CN" dirty="0"/>
              <a:t>备用PPT</a:t>
            </a:r>
          </a:p>
        </p:txBody>
      </p:sp>
    </p:spTree>
    <p:extLst>
      <p:ext uri="{BB962C8B-B14F-4D97-AF65-F5344CB8AC3E}">
        <p14:creationId xmlns:p14="http://schemas.microsoft.com/office/powerpoint/2010/main" val="174588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03B6-A47A-80DE-8477-6945294A2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744" y="2693987"/>
            <a:ext cx="4749552" cy="1470025"/>
          </a:xfrm>
        </p:spPr>
        <p:txBody>
          <a:bodyPr/>
          <a:lstStyle/>
          <a:p>
            <a:r>
              <a:rPr lang="en-US" sz="6000" u="sng" dirty="0" err="1">
                <a:effectLst/>
                <a:latin typeface="Franklin Gothic Medium" panose="020B0603020102020204" pitchFamily="34" charset="0"/>
              </a:rPr>
              <a:t>SVOM介绍</a:t>
            </a:r>
            <a:endParaRPr lang="en-CN" sz="6000" u="sng" dirty="0">
              <a:latin typeface="Franklin Gothic Medium" panose="020B06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38F5AC7-CEF9-CB47-7459-E32C989DA8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3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73477" y="482910"/>
            <a:ext cx="10503315" cy="64825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>
            <a:lvl1pPr algn="ctr" defTabSz="68576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1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SVOM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卫星主要里程碑</a:t>
            </a:r>
          </a:p>
        </p:txBody>
      </p:sp>
      <p:sp>
        <p:nvSpPr>
          <p:cNvPr id="5" name="内容占位符 3">
            <a:extLst>
              <a:ext uri="{FF2B5EF4-FFF2-40B4-BE49-F238E27FC236}">
                <a16:creationId xmlns:a16="http://schemas.microsoft.com/office/drawing/2014/main" id="{3772013F-C7FD-5AAA-66CD-C67936F7CD59}"/>
              </a:ext>
            </a:extLst>
          </p:cNvPr>
          <p:cNvSpPr txBox="1">
            <a:spLocks/>
          </p:cNvSpPr>
          <p:nvPr/>
        </p:nvSpPr>
        <p:spPr>
          <a:xfrm>
            <a:off x="1136383" y="1101330"/>
            <a:ext cx="10582140" cy="5250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40" rtl="0" eaLnBrk="1" latinLnBrk="0" hangingPunct="1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sz="20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80036" indent="0" algn="l" defTabSz="1219140" rtl="0" eaLnBrk="1" latinLnBrk="0" hangingPunct="1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p"/>
              <a:defRPr sz="1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417250" indent="-457178" algn="l" defTabSz="1219140" rtl="0" eaLnBrk="1" latinLnBrk="0" hangingPunct="1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897286" indent="-457178" algn="l" defTabSz="1219140" rtl="0" eaLnBrk="1" latinLnBrk="0" hangingPunct="1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u"/>
              <a:defRPr sz="1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377322" indent="-457178" algn="l" defTabSz="1219140" rtl="0" eaLnBrk="1" latinLnBrk="0" hangingPunct="1">
              <a:lnSpc>
                <a:spcPct val="135000"/>
              </a:lnSpc>
              <a:spcBef>
                <a:spcPts val="0"/>
              </a:spcBef>
              <a:buFont typeface="Wingdings 2" panose="05020102010507070707" pitchFamily="18" charset="2"/>
              <a:buChar char="¯"/>
              <a:defRPr sz="1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2001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年：国家天文台提出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SVOM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空间天文卫星建议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2005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年：成立中法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SVOM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天文工作组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2006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年：中法签署天文卫星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SVOM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的合作备忘录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2008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年：中法航天局联合组织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Phase 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阶段评审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2010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中国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正式批复中法天文卫星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SVOM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立项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2014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中法双方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启动项目工程研制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2016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年：中法航天局联合组织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Phase 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阶段评审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2017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年：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月启动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Phase C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阶段研制工作（初样）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2020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年：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6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月启动正样研制</a:t>
            </a:r>
            <a:endParaRPr lang="en-US" altLang="zh-CN" sz="2400" b="1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2024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年：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月完成正样出厂联合评审，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4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月中法双方决定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6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月发射。</a:t>
            </a:r>
            <a:endParaRPr lang="en-US" altLang="zh-CN" sz="2400" b="1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FD527-299C-4BF1-8143-F5080F3901D9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29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标题 1">
            <a:extLst>
              <a:ext uri="{FF2B5EF4-FFF2-40B4-BE49-F238E27FC236}">
                <a16:creationId xmlns:a16="http://schemas.microsoft.com/office/drawing/2014/main" id="{501EA4A6-A344-4B95-8147-0F2E7AEA7480}"/>
              </a:ext>
            </a:extLst>
          </p:cNvPr>
          <p:cNvSpPr txBox="1">
            <a:spLocks/>
          </p:cNvSpPr>
          <p:nvPr/>
        </p:nvSpPr>
        <p:spPr>
          <a:xfrm>
            <a:off x="282093" y="364256"/>
            <a:ext cx="11521280" cy="83350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2191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中法天文卫星简介：工程组成</a:t>
            </a:r>
          </a:p>
        </p:txBody>
      </p:sp>
      <p:grpSp>
        <p:nvGrpSpPr>
          <p:cNvPr id="114" name="组合 113"/>
          <p:cNvGrpSpPr/>
          <p:nvPr/>
        </p:nvGrpSpPr>
        <p:grpSpPr>
          <a:xfrm>
            <a:off x="1511878" y="1193243"/>
            <a:ext cx="10705285" cy="5366219"/>
            <a:chOff x="1865807" y="940310"/>
            <a:chExt cx="10351355" cy="5366218"/>
          </a:xfrm>
        </p:grpSpPr>
        <p:pic>
          <p:nvPicPr>
            <p:cNvPr id="1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066" y="1944982"/>
              <a:ext cx="9968513" cy="436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6" name="Object 4"/>
            <p:cNvGraphicFramePr>
              <a:graphicFrameLocks noChangeAspect="1"/>
            </p:cNvGraphicFramePr>
            <p:nvPr/>
          </p:nvGraphicFramePr>
          <p:xfrm>
            <a:off x="4357144" y="3242893"/>
            <a:ext cx="603818" cy="52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40334" imgH="859536" progId="MS_ClipArt_Gallery.2">
                    <p:embed/>
                  </p:oleObj>
                </mc:Choice>
                <mc:Fallback>
                  <p:oleObj name="Clip" r:id="rId3" imgW="840334" imgH="859536" progId="MS_ClipArt_Gallery.2">
                    <p:embed/>
                    <p:pic>
                      <p:nvPicPr>
                        <p:cNvPr id="1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144" y="3242893"/>
                          <a:ext cx="603818" cy="522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8809" y="3442832"/>
              <a:ext cx="723476" cy="93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Text Box 6"/>
            <p:cNvSpPr txBox="1">
              <a:spLocks noChangeArrowheads="1"/>
            </p:cNvSpPr>
            <p:nvPr/>
          </p:nvSpPr>
          <p:spPr bwMode="auto">
            <a:xfrm>
              <a:off x="3945880" y="4989171"/>
              <a:ext cx="1723089" cy="338554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任务中心</a:t>
              </a:r>
            </a:p>
          </p:txBody>
        </p:sp>
        <p:sp>
          <p:nvSpPr>
            <p:cNvPr id="119" name="Text Box 7"/>
            <p:cNvSpPr txBox="1">
              <a:spLocks noChangeArrowheads="1"/>
            </p:cNvSpPr>
            <p:nvPr/>
          </p:nvSpPr>
          <p:spPr bwMode="auto">
            <a:xfrm>
              <a:off x="6817697" y="4989171"/>
              <a:ext cx="1513226" cy="338554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科学中心</a:t>
              </a:r>
            </a:p>
          </p:txBody>
        </p:sp>
        <p:sp>
          <p:nvSpPr>
            <p:cNvPr id="120" name="Text Box 8"/>
            <p:cNvSpPr txBox="1">
              <a:spLocks noChangeArrowheads="1"/>
            </p:cNvSpPr>
            <p:nvPr/>
          </p:nvSpPr>
          <p:spPr bwMode="auto">
            <a:xfrm>
              <a:off x="3899011" y="4290124"/>
              <a:ext cx="1102703" cy="338554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测控中心</a:t>
              </a:r>
            </a:p>
          </p:txBody>
        </p:sp>
        <p:graphicFrame>
          <p:nvGraphicFramePr>
            <p:cNvPr id="121" name="Object 9"/>
            <p:cNvGraphicFramePr>
              <a:graphicFrameLocks noChangeAspect="1"/>
            </p:cNvGraphicFramePr>
            <p:nvPr/>
          </p:nvGraphicFramePr>
          <p:xfrm>
            <a:off x="6974175" y="3199961"/>
            <a:ext cx="1073248" cy="1016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6" imgW="748589" imgH="838810" progId="Visio.Drawing.11">
                    <p:embed/>
                  </p:oleObj>
                </mc:Choice>
                <mc:Fallback>
                  <p:oleObj name="Visio" r:id="rId6" imgW="748589" imgH="838810" progId="Visio.Drawing.11">
                    <p:embed/>
                    <p:pic>
                      <p:nvPicPr>
                        <p:cNvPr id="1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74175" y="3199961"/>
                          <a:ext cx="1073248" cy="1016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" name="Text Box 10"/>
            <p:cNvSpPr txBox="1">
              <a:spLocks noChangeArrowheads="1"/>
            </p:cNvSpPr>
            <p:nvPr/>
          </p:nvSpPr>
          <p:spPr bwMode="auto">
            <a:xfrm>
              <a:off x="4850962" y="2723624"/>
              <a:ext cx="7992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波段测控</a:t>
              </a:r>
            </a:p>
          </p:txBody>
        </p:sp>
        <p:sp>
          <p:nvSpPr>
            <p:cNvPr id="123" name="Text Box 12"/>
            <p:cNvSpPr txBox="1">
              <a:spLocks noChangeArrowheads="1"/>
            </p:cNvSpPr>
            <p:nvPr/>
          </p:nvSpPr>
          <p:spPr bwMode="auto">
            <a:xfrm>
              <a:off x="7044006" y="2861202"/>
              <a:ext cx="11487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VHF</a:t>
              </a:r>
            </a:p>
          </p:txBody>
        </p:sp>
        <p:sp>
          <p:nvSpPr>
            <p:cNvPr id="124" name="Line 14"/>
            <p:cNvSpPr>
              <a:spLocks noChangeShapeType="1"/>
            </p:cNvSpPr>
            <p:nvPr/>
          </p:nvSpPr>
          <p:spPr bwMode="auto">
            <a:xfrm flipH="1">
              <a:off x="4744381" y="2280000"/>
              <a:ext cx="819658" cy="65578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Line 15"/>
            <p:cNvSpPr>
              <a:spLocks noChangeShapeType="1"/>
            </p:cNvSpPr>
            <p:nvPr/>
          </p:nvSpPr>
          <p:spPr bwMode="auto">
            <a:xfrm flipV="1">
              <a:off x="4757920" y="2932766"/>
              <a:ext cx="133433" cy="302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Line 17"/>
            <p:cNvSpPr>
              <a:spLocks noChangeShapeType="1"/>
            </p:cNvSpPr>
            <p:nvPr/>
          </p:nvSpPr>
          <p:spPr bwMode="auto">
            <a:xfrm flipH="1">
              <a:off x="5564040" y="2780338"/>
              <a:ext cx="366340" cy="35385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Line 18"/>
            <p:cNvSpPr>
              <a:spLocks noChangeShapeType="1"/>
            </p:cNvSpPr>
            <p:nvPr/>
          </p:nvSpPr>
          <p:spPr bwMode="auto">
            <a:xfrm flipH="1" flipV="1">
              <a:off x="5773902" y="2780337"/>
              <a:ext cx="156477" cy="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Line 19"/>
            <p:cNvSpPr>
              <a:spLocks noChangeShapeType="1"/>
            </p:cNvSpPr>
            <p:nvPr/>
          </p:nvSpPr>
          <p:spPr bwMode="auto">
            <a:xfrm flipV="1">
              <a:off x="5756929" y="2293990"/>
              <a:ext cx="520977" cy="486348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Line 20"/>
            <p:cNvSpPr>
              <a:spLocks noChangeShapeType="1"/>
            </p:cNvSpPr>
            <p:nvPr/>
          </p:nvSpPr>
          <p:spPr bwMode="auto">
            <a:xfrm>
              <a:off x="6869241" y="2602634"/>
              <a:ext cx="205308" cy="55805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Line 21"/>
            <p:cNvSpPr>
              <a:spLocks noChangeShapeType="1"/>
            </p:cNvSpPr>
            <p:nvPr/>
          </p:nvSpPr>
          <p:spPr bwMode="auto">
            <a:xfrm>
              <a:off x="6556288" y="2205138"/>
              <a:ext cx="156478" cy="52999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Line 22"/>
            <p:cNvSpPr>
              <a:spLocks noChangeShapeType="1"/>
            </p:cNvSpPr>
            <p:nvPr/>
          </p:nvSpPr>
          <p:spPr bwMode="auto">
            <a:xfrm flipV="1">
              <a:off x="6712766" y="2602634"/>
              <a:ext cx="156477" cy="132499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2" name="Text Box 24"/>
            <p:cNvSpPr txBox="1">
              <a:spLocks noChangeArrowheads="1"/>
            </p:cNvSpPr>
            <p:nvPr/>
          </p:nvSpPr>
          <p:spPr bwMode="auto">
            <a:xfrm>
              <a:off x="5897220" y="2626016"/>
              <a:ext cx="8392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X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波段数传</a:t>
              </a:r>
            </a:p>
          </p:txBody>
        </p:sp>
        <p:sp>
          <p:nvSpPr>
            <p:cNvPr id="133" name="Line 26"/>
            <p:cNvSpPr>
              <a:spLocks noChangeShapeType="1"/>
            </p:cNvSpPr>
            <p:nvPr/>
          </p:nvSpPr>
          <p:spPr bwMode="auto">
            <a:xfrm flipH="1" flipV="1">
              <a:off x="4357144" y="4628505"/>
              <a:ext cx="6625" cy="40431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4" name="Line 27"/>
            <p:cNvSpPr>
              <a:spLocks noChangeShapeType="1"/>
            </p:cNvSpPr>
            <p:nvPr/>
          </p:nvSpPr>
          <p:spPr bwMode="auto">
            <a:xfrm>
              <a:off x="5668971" y="5173109"/>
              <a:ext cx="1148726" cy="155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Line 28"/>
            <p:cNvSpPr>
              <a:spLocks noChangeShapeType="1"/>
            </p:cNvSpPr>
            <p:nvPr/>
          </p:nvSpPr>
          <p:spPr bwMode="auto">
            <a:xfrm flipV="1">
              <a:off x="8069514" y="4113120"/>
              <a:ext cx="730841" cy="75134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6" name="Line 29"/>
            <p:cNvSpPr>
              <a:spLocks noChangeShapeType="1"/>
            </p:cNvSpPr>
            <p:nvPr/>
          </p:nvSpPr>
          <p:spPr bwMode="auto">
            <a:xfrm flipV="1">
              <a:off x="5512495" y="3936974"/>
              <a:ext cx="0" cy="1016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Line 30"/>
            <p:cNvSpPr>
              <a:spLocks noChangeShapeType="1"/>
            </p:cNvSpPr>
            <p:nvPr/>
          </p:nvSpPr>
          <p:spPr bwMode="auto">
            <a:xfrm flipH="1">
              <a:off x="7651629" y="3936974"/>
              <a:ext cx="0" cy="9726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8" name="Text Box 31"/>
            <p:cNvSpPr txBox="1">
              <a:spLocks noChangeArrowheads="1"/>
            </p:cNvSpPr>
            <p:nvPr/>
          </p:nvSpPr>
          <p:spPr bwMode="auto">
            <a:xfrm>
              <a:off x="9265328" y="3541663"/>
              <a:ext cx="113590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地面后随望远镜</a:t>
              </a:r>
            </a:p>
          </p:txBody>
        </p:sp>
        <p:sp>
          <p:nvSpPr>
            <p:cNvPr id="139" name="AutoShape 32"/>
            <p:cNvSpPr>
              <a:spLocks noChangeArrowheads="1"/>
            </p:cNvSpPr>
            <p:nvPr/>
          </p:nvSpPr>
          <p:spPr bwMode="auto">
            <a:xfrm>
              <a:off x="4295146" y="957441"/>
              <a:ext cx="491222" cy="438860"/>
            </a:xfrm>
            <a:prstGeom prst="irregularSeal1">
              <a:avLst/>
            </a:prstGeom>
            <a:solidFill>
              <a:srgbClr val="FF0000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0" name="Text Box 33"/>
            <p:cNvSpPr txBox="1">
              <a:spLocks noChangeArrowheads="1"/>
            </p:cNvSpPr>
            <p:nvPr/>
          </p:nvSpPr>
          <p:spPr bwMode="auto">
            <a:xfrm>
              <a:off x="4200366" y="1313345"/>
              <a:ext cx="7823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GRB</a:t>
              </a:r>
              <a:endPara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41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078" y="4329014"/>
              <a:ext cx="417887" cy="26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0972" y="5159818"/>
              <a:ext cx="417887" cy="2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0972" y="4822758"/>
              <a:ext cx="417887" cy="26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510" y="5052354"/>
              <a:ext cx="417885" cy="2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5286" y="4421764"/>
              <a:ext cx="417887" cy="2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718" y="4421764"/>
              <a:ext cx="417885" cy="26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629" y="3359750"/>
              <a:ext cx="417885" cy="26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8" name="Object 49"/>
            <p:cNvGraphicFramePr>
              <a:graphicFrameLocks noChangeAspect="1"/>
            </p:cNvGraphicFramePr>
            <p:nvPr/>
          </p:nvGraphicFramePr>
          <p:xfrm>
            <a:off x="3790227" y="3325394"/>
            <a:ext cx="611181" cy="529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840334" imgH="859536" progId="MS_ClipArt_Gallery.2">
                    <p:embed/>
                  </p:oleObj>
                </mc:Choice>
                <mc:Fallback>
                  <p:oleObj name="Clip" r:id="rId10" imgW="840334" imgH="859536" progId="MS_ClipArt_Gallery.2">
                    <p:embed/>
                    <p:pic>
                      <p:nvPicPr>
                        <p:cNvPr id="148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0227" y="3325394"/>
                          <a:ext cx="611181" cy="5299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" name="Object 50"/>
            <p:cNvGraphicFramePr>
              <a:graphicFrameLocks noChangeAspect="1"/>
            </p:cNvGraphicFramePr>
            <p:nvPr/>
          </p:nvGraphicFramePr>
          <p:xfrm>
            <a:off x="5219363" y="3185931"/>
            <a:ext cx="603818" cy="522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840334" imgH="859536" progId="MS_ClipArt_Gallery.2">
                    <p:embed/>
                  </p:oleObj>
                </mc:Choice>
                <mc:Fallback>
                  <p:oleObj name="Clip" r:id="rId11" imgW="840334" imgH="859536" progId="MS_ClipArt_Gallery.2">
                    <p:embed/>
                    <p:pic>
                      <p:nvPicPr>
                        <p:cNvPr id="149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9363" y="3185931"/>
                          <a:ext cx="603818" cy="522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Object 51"/>
            <p:cNvGraphicFramePr>
              <a:graphicFrameLocks noChangeAspect="1"/>
            </p:cNvGraphicFramePr>
            <p:nvPr/>
          </p:nvGraphicFramePr>
          <p:xfrm>
            <a:off x="5732577" y="3207451"/>
            <a:ext cx="611181" cy="529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840334" imgH="859536" progId="MS_ClipArt_Gallery.2">
                    <p:embed/>
                  </p:oleObj>
                </mc:Choice>
                <mc:Fallback>
                  <p:oleObj name="Clip" r:id="rId12" imgW="840334" imgH="859536" progId="MS_ClipArt_Gallery.2">
                    <p:embed/>
                    <p:pic>
                      <p:nvPicPr>
                        <p:cNvPr id="15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32577" y="3207451"/>
                          <a:ext cx="611181" cy="5299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1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438" y="3631487"/>
              <a:ext cx="417885" cy="26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527" y="3622874"/>
              <a:ext cx="417885" cy="26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87" y="3798326"/>
              <a:ext cx="417887" cy="26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43"/>
            <a:stretch>
              <a:fillRect/>
            </a:stretch>
          </p:blipFill>
          <p:spPr bwMode="auto">
            <a:xfrm>
              <a:off x="11230353" y="1003297"/>
              <a:ext cx="906993" cy="3057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TextBox 1"/>
            <p:cNvSpPr txBox="1">
              <a:spLocks noChangeArrowheads="1"/>
            </p:cNvSpPr>
            <p:nvPr/>
          </p:nvSpPr>
          <p:spPr bwMode="auto">
            <a:xfrm>
              <a:off x="10909493" y="3932440"/>
              <a:ext cx="13076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长征二号丙</a:t>
              </a:r>
            </a:p>
          </p:txBody>
        </p:sp>
        <p:pic>
          <p:nvPicPr>
            <p:cNvPr id="156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9494" y="3268382"/>
              <a:ext cx="417887" cy="26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039" y="3807011"/>
              <a:ext cx="417887" cy="26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254" y="1352375"/>
              <a:ext cx="417885" cy="2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7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5286" y="1321294"/>
              <a:ext cx="2260634" cy="1487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0" name="TextBox 1"/>
            <p:cNvSpPr txBox="1">
              <a:spLocks noChangeArrowheads="1"/>
            </p:cNvSpPr>
            <p:nvPr/>
          </p:nvSpPr>
          <p:spPr bwMode="auto">
            <a:xfrm>
              <a:off x="9243472" y="2782032"/>
              <a:ext cx="16660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西昌发射中心</a:t>
              </a:r>
            </a:p>
          </p:txBody>
        </p:sp>
        <p:sp>
          <p:nvSpPr>
            <p:cNvPr id="161" name="椭圆 2"/>
            <p:cNvSpPr>
              <a:spLocks noChangeArrowheads="1"/>
            </p:cNvSpPr>
            <p:nvPr/>
          </p:nvSpPr>
          <p:spPr bwMode="auto">
            <a:xfrm>
              <a:off x="9844149" y="2293990"/>
              <a:ext cx="211705" cy="197969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2" name="Text Box 7"/>
            <p:cNvSpPr txBox="1">
              <a:spLocks noChangeArrowheads="1"/>
            </p:cNvSpPr>
            <p:nvPr/>
          </p:nvSpPr>
          <p:spPr bwMode="auto">
            <a:xfrm>
              <a:off x="5641357" y="5947836"/>
              <a:ext cx="2299293" cy="338554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法方载荷运行中心</a:t>
              </a:r>
            </a:p>
          </p:txBody>
        </p:sp>
        <p:sp>
          <p:nvSpPr>
            <p:cNvPr id="163" name="Line 27"/>
            <p:cNvSpPr>
              <a:spLocks noChangeShapeType="1"/>
            </p:cNvSpPr>
            <p:nvPr/>
          </p:nvSpPr>
          <p:spPr bwMode="auto">
            <a:xfrm>
              <a:off x="5641358" y="5526958"/>
              <a:ext cx="497045" cy="42087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6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404" y="5947836"/>
              <a:ext cx="417887" cy="26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043" y="3442833"/>
              <a:ext cx="721636" cy="93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图片 165">
              <a:extLst>
                <a:ext uri="{FF2B5EF4-FFF2-40B4-BE49-F238E27FC236}">
                  <a16:creationId xmlns:a16="http://schemas.microsoft.com/office/drawing/2014/main" id="{B150E3FC-6B96-4CDC-91DA-70BEE6D87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72923" y="3006456"/>
              <a:ext cx="1573974" cy="1183887"/>
            </a:xfrm>
            <a:prstGeom prst="rect">
              <a:avLst/>
            </a:prstGeom>
          </p:spPr>
        </p:pic>
        <p:pic>
          <p:nvPicPr>
            <p:cNvPr id="167" name="Image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934">
              <a:off x="5195577" y="940310"/>
              <a:ext cx="2416813" cy="1817288"/>
            </a:xfrm>
            <a:prstGeom prst="rect">
              <a:avLst/>
            </a:prstGeom>
          </p:spPr>
        </p:pic>
        <p:sp>
          <p:nvSpPr>
            <p:cNvPr id="168" name="Line 14"/>
            <p:cNvSpPr>
              <a:spLocks noChangeShapeType="1"/>
            </p:cNvSpPr>
            <p:nvPr/>
          </p:nvSpPr>
          <p:spPr bwMode="auto">
            <a:xfrm flipH="1">
              <a:off x="4423521" y="2199453"/>
              <a:ext cx="918459" cy="576828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9" name="Line 16"/>
            <p:cNvSpPr>
              <a:spLocks noChangeShapeType="1"/>
            </p:cNvSpPr>
            <p:nvPr/>
          </p:nvSpPr>
          <p:spPr bwMode="auto">
            <a:xfrm flipH="1">
              <a:off x="3277817" y="2763196"/>
              <a:ext cx="1392525" cy="71868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0" name="Line 15"/>
            <p:cNvSpPr>
              <a:spLocks noChangeShapeType="1"/>
            </p:cNvSpPr>
            <p:nvPr/>
          </p:nvSpPr>
          <p:spPr bwMode="auto">
            <a:xfrm flipV="1">
              <a:off x="4432482" y="2763195"/>
              <a:ext cx="232083" cy="1308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1" name="Line 16"/>
            <p:cNvSpPr>
              <a:spLocks noChangeShapeType="1"/>
            </p:cNvSpPr>
            <p:nvPr/>
          </p:nvSpPr>
          <p:spPr bwMode="auto">
            <a:xfrm flipH="1">
              <a:off x="4465840" y="2936807"/>
              <a:ext cx="408696" cy="38858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2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807" y="3077290"/>
              <a:ext cx="417885" cy="26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" name="Text Box 10"/>
            <p:cNvSpPr txBox="1">
              <a:spLocks noChangeArrowheads="1"/>
            </p:cNvSpPr>
            <p:nvPr/>
          </p:nvSpPr>
          <p:spPr bwMode="auto">
            <a:xfrm>
              <a:off x="3035332" y="2994628"/>
              <a:ext cx="7992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北斗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4" name="Line 16"/>
            <p:cNvSpPr>
              <a:spLocks noChangeShapeType="1"/>
            </p:cNvSpPr>
            <p:nvPr/>
          </p:nvSpPr>
          <p:spPr bwMode="auto">
            <a:xfrm flipH="1" flipV="1">
              <a:off x="2854900" y="4151167"/>
              <a:ext cx="593086" cy="43816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5" name="Line 15"/>
            <p:cNvSpPr>
              <a:spLocks noChangeShapeType="1"/>
            </p:cNvSpPr>
            <p:nvPr/>
          </p:nvSpPr>
          <p:spPr bwMode="auto">
            <a:xfrm flipV="1">
              <a:off x="3219483" y="4576285"/>
              <a:ext cx="232083" cy="1308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6" name="Line 16"/>
            <p:cNvSpPr>
              <a:spLocks noChangeShapeType="1"/>
            </p:cNvSpPr>
            <p:nvPr/>
          </p:nvSpPr>
          <p:spPr bwMode="auto">
            <a:xfrm>
              <a:off x="3249673" y="4602858"/>
              <a:ext cx="644663" cy="437469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7" name="Line 16"/>
            <p:cNvSpPr>
              <a:spLocks noChangeShapeType="1"/>
            </p:cNvSpPr>
            <p:nvPr/>
          </p:nvSpPr>
          <p:spPr bwMode="auto">
            <a:xfrm flipH="1" flipV="1">
              <a:off x="3250921" y="3811177"/>
              <a:ext cx="219157" cy="19129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8" name="Line 15"/>
            <p:cNvSpPr>
              <a:spLocks noChangeShapeType="1"/>
            </p:cNvSpPr>
            <p:nvPr/>
          </p:nvSpPr>
          <p:spPr bwMode="auto">
            <a:xfrm flipV="1">
              <a:off x="3346549" y="4019645"/>
              <a:ext cx="13077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9" name="Line 16"/>
            <p:cNvSpPr>
              <a:spLocks noChangeShapeType="1"/>
            </p:cNvSpPr>
            <p:nvPr/>
          </p:nvSpPr>
          <p:spPr bwMode="auto">
            <a:xfrm>
              <a:off x="3340477" y="4033755"/>
              <a:ext cx="398129" cy="266109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80" name="Picture 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8835" y="2842902"/>
              <a:ext cx="417886" cy="26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1" name="Picture 7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1" y="1221546"/>
            <a:ext cx="3810647" cy="200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FD527-299C-4BF1-8143-F5080F3901D9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BC9160-BCAF-002B-C15B-4AD23913EF2D}"/>
              </a:ext>
            </a:extLst>
          </p:cNvPr>
          <p:cNvSpPr txBox="1"/>
          <p:nvPr/>
        </p:nvSpPr>
        <p:spPr>
          <a:xfrm>
            <a:off x="756355" y="1106311"/>
            <a:ext cx="658450" cy="435638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CN" sz="2400" dirty="0"/>
              <a:t>伽马暴标准物理图像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C7F458-B0BB-0838-3A02-379A45AD485B}"/>
              </a:ext>
            </a:extLst>
          </p:cNvPr>
          <p:cNvGrpSpPr/>
          <p:nvPr/>
        </p:nvGrpSpPr>
        <p:grpSpPr>
          <a:xfrm>
            <a:off x="1828808" y="270933"/>
            <a:ext cx="9144000" cy="6434668"/>
            <a:chOff x="1828808" y="270933"/>
            <a:chExt cx="9144000" cy="6434668"/>
          </a:xfrm>
        </p:grpSpPr>
        <p:pic>
          <p:nvPicPr>
            <p:cNvPr id="996354" name="Picture 2" descr="f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8" y="270933"/>
              <a:ext cx="9144000" cy="643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6355" name="Text Box 3"/>
            <p:cNvSpPr txBox="1">
              <a:spLocks noChangeArrowheads="1"/>
            </p:cNvSpPr>
            <p:nvPr/>
          </p:nvSpPr>
          <p:spPr bwMode="auto">
            <a:xfrm>
              <a:off x="4681158" y="5812280"/>
              <a:ext cx="3659200" cy="46166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极端高速相对论喷流</a:t>
              </a:r>
              <a:endParaRPr lang="en-US" altLang="zh-CN" sz="24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161BB0-907F-26BB-F353-E4C2283726E8}"/>
                </a:ext>
              </a:extLst>
            </p:cNvPr>
            <p:cNvSpPr txBox="1"/>
            <p:nvPr/>
          </p:nvSpPr>
          <p:spPr>
            <a:xfrm>
              <a:off x="2627967" y="315256"/>
              <a:ext cx="1082348" cy="307777"/>
            </a:xfrm>
            <a:prstGeom prst="rect">
              <a:avLst/>
            </a:prstGeom>
            <a:solidFill>
              <a:srgbClr val="451C63"/>
            </a:solidFill>
          </p:spPr>
          <p:txBody>
            <a:bodyPr wrap="none" rtlCol="0">
              <a:spAutoFit/>
            </a:bodyPr>
            <a:lstStyle/>
            <a:p>
              <a:r>
                <a:rPr lang="en-CN" sz="1400" dirty="0">
                  <a:solidFill>
                    <a:srgbClr val="FFC000"/>
                  </a:solidFill>
                </a:rPr>
                <a:t>千新星假说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540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A18038B5-3CA7-50F7-BAE8-D61D0CD5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26" y="409204"/>
            <a:ext cx="5314156" cy="674688"/>
          </a:xfrm>
        </p:spPr>
        <p:txBody>
          <a:bodyPr lIns="107287" tIns="53643" rIns="107287" bIns="53643"/>
          <a:lstStyle/>
          <a:p>
            <a:pPr algn="l" defTabSz="1219110" eaLnBrk="1" hangingPunct="1">
              <a:lnSpc>
                <a:spcPct val="90000"/>
              </a:lnSpc>
              <a:defRPr/>
            </a:pPr>
            <a:r>
              <a:rPr lang="en-US" altLang="zh-CN" sz="280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SVOM</a:t>
            </a:r>
            <a:r>
              <a:rPr lang="zh-CN" altLang="en-US" sz="280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卫星系统任务特点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0E2FA922-FB9B-B937-6043-831AE9310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36" y="1083892"/>
            <a:ext cx="913601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marR="0" lvl="1" indent="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目标特点：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只有几十到几百秒的持续时间，其光学余辉的亮度衰减快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38100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卫星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依赖于宽视场的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ECLAIRs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载荷</a:t>
            </a:r>
            <a:r>
              <a:rPr kumimoji="0" lang="zh-CN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探测到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伽马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暴并对其精确定位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38100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引导卫星机动，将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MXT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VT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视场对准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伽马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暴进行后随观测和高精度定位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38100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通过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VHF/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北斗短报文近实时伽马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暴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信息下传，星地联合观测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5A5B30F-FA6B-9477-FC95-7DFDEECBA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6" y="3061686"/>
            <a:ext cx="2643668" cy="36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20000"/>
              </a:spcAft>
              <a:buClr>
                <a:srgbClr val="333399"/>
              </a:buClr>
              <a:buSzPct val="125000"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任务特点：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高定位精度</a:t>
            </a: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自主响应</a:t>
            </a: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快速机动</a:t>
            </a: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姿态高稳定度</a:t>
            </a: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极弱目标探测</a:t>
            </a: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实时信息传递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1" indent="-381000" algn="l" defTabSz="762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星地联合观测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2FBB38D-B91E-3248-B16C-7A480FCB8A12}"/>
              </a:ext>
            </a:extLst>
          </p:cNvPr>
          <p:cNvGrpSpPr/>
          <p:nvPr/>
        </p:nvGrpSpPr>
        <p:grpSpPr>
          <a:xfrm>
            <a:off x="8513686" y="879718"/>
            <a:ext cx="3884106" cy="2891160"/>
            <a:chOff x="4164119" y="841749"/>
            <a:chExt cx="4242607" cy="3265647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2A82FA8-D618-5F0A-8A92-CEF5D36C0D68}"/>
                </a:ext>
              </a:extLst>
            </p:cNvPr>
            <p:cNvGrpSpPr/>
            <p:nvPr/>
          </p:nvGrpSpPr>
          <p:grpSpPr>
            <a:xfrm>
              <a:off x="7267444" y="2662493"/>
              <a:ext cx="1139282" cy="660519"/>
              <a:chOff x="10980757" y="2410901"/>
              <a:chExt cx="1139282" cy="660519"/>
            </a:xfrm>
          </p:grpSpPr>
          <p:sp>
            <p:nvSpPr>
              <p:cNvPr id="39" name="右大括号 1">
                <a:extLst>
                  <a:ext uri="{FF2B5EF4-FFF2-40B4-BE49-F238E27FC236}">
                    <a16:creationId xmlns:a16="http://schemas.microsoft.com/office/drawing/2014/main" id="{DC762D14-D86B-D67E-E8B8-E134344F2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0757" y="2463058"/>
                <a:ext cx="328443" cy="600604"/>
              </a:xfrm>
              <a:prstGeom prst="rightBrace">
                <a:avLst>
                  <a:gd name="adj1" fmla="val 8344"/>
                  <a:gd name="adj2" fmla="val 50000"/>
                </a:avLst>
              </a:prstGeom>
              <a:noFill/>
              <a:ln w="12700" algn="ctr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文本框 2">
                <a:extLst>
                  <a:ext uri="{FF2B5EF4-FFF2-40B4-BE49-F238E27FC236}">
                    <a16:creationId xmlns:a16="http://schemas.microsoft.com/office/drawing/2014/main" id="{60E4AEA9-977B-1D91-0F0C-E2992C578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09201" y="2410901"/>
                <a:ext cx="810838" cy="660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星上自主</a:t>
                </a: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75E95B37-B0B2-E92F-C993-CD8D6B9BAEC7}"/>
                </a:ext>
              </a:extLst>
            </p:cNvPr>
            <p:cNvGrpSpPr/>
            <p:nvPr/>
          </p:nvGrpSpPr>
          <p:grpSpPr>
            <a:xfrm>
              <a:off x="4164119" y="841749"/>
              <a:ext cx="4211764" cy="3265647"/>
              <a:chOff x="4190753" y="841749"/>
              <a:chExt cx="4211764" cy="3265647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174C66FC-9D98-0EF8-CD52-F4CCD4253874}"/>
                  </a:ext>
                </a:extLst>
              </p:cNvPr>
              <p:cNvGrpSpPr/>
              <p:nvPr/>
            </p:nvGrpSpPr>
            <p:grpSpPr>
              <a:xfrm>
                <a:off x="4190753" y="841749"/>
                <a:ext cx="3328778" cy="3265647"/>
                <a:chOff x="166703" y="1245009"/>
                <a:chExt cx="3328778" cy="3265647"/>
              </a:xfrm>
            </p:grpSpPr>
            <p:graphicFrame>
              <p:nvGraphicFramePr>
                <p:cNvPr id="36" name="Diagramme 12">
                  <a:extLst>
                    <a:ext uri="{FF2B5EF4-FFF2-40B4-BE49-F238E27FC236}">
                      <a16:creationId xmlns:a16="http://schemas.microsoft.com/office/drawing/2014/main" id="{7B39F5F0-6EFA-1A79-4B0A-E722D30FBA77}"/>
                    </a:ext>
                  </a:extLst>
                </p:cNvPr>
                <p:cNvGraphicFramePr/>
                <p:nvPr/>
              </p:nvGraphicFramePr>
              <p:xfrm>
                <a:off x="166703" y="1725165"/>
                <a:ext cx="3221055" cy="2785491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sp>
              <p:nvSpPr>
                <p:cNvPr id="37" name="ZoneTexte 14">
                  <a:extLst>
                    <a:ext uri="{FF2B5EF4-FFF2-40B4-BE49-F238E27FC236}">
                      <a16:creationId xmlns:a16="http://schemas.microsoft.com/office/drawing/2014/main" id="{8EF49060-64A8-12CC-D270-0BF9004E1409}"/>
                    </a:ext>
                  </a:extLst>
                </p:cNvPr>
                <p:cNvSpPr txBox="1"/>
                <p:nvPr/>
              </p:nvSpPr>
              <p:spPr>
                <a:xfrm rot="18098979">
                  <a:off x="1743814" y="3517103"/>
                  <a:ext cx="129942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黑体"/>
                      <a:cs typeface="+mn-cs"/>
                    </a:rPr>
                    <a:t>Highest priority</a:t>
                  </a:r>
                </a:p>
              </p:txBody>
            </p:sp>
            <p:sp>
              <p:nvSpPr>
                <p:cNvPr id="38" name="ZoneTexte 15">
                  <a:extLst>
                    <a:ext uri="{FF2B5EF4-FFF2-40B4-BE49-F238E27FC236}">
                      <a16:creationId xmlns:a16="http://schemas.microsoft.com/office/drawing/2014/main" id="{FB6819A3-57E6-C399-4FB2-5617BF3DE877}"/>
                    </a:ext>
                  </a:extLst>
                </p:cNvPr>
                <p:cNvSpPr txBox="1"/>
                <p:nvPr/>
              </p:nvSpPr>
              <p:spPr>
                <a:xfrm rot="18098979">
                  <a:off x="2754792" y="1770254"/>
                  <a:ext cx="126593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/>
                      <a:ea typeface="黑体"/>
                      <a:cs typeface="+mn-cs"/>
                    </a:rPr>
                    <a:t>Lowest priority</a:t>
                  </a:r>
                </a:p>
              </p:txBody>
            </p:sp>
          </p:grp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26596674-A204-7245-7379-2B2D6DEEB63D}"/>
                  </a:ext>
                </a:extLst>
              </p:cNvPr>
              <p:cNvGrpSpPr/>
              <p:nvPr/>
            </p:nvGrpSpPr>
            <p:grpSpPr>
              <a:xfrm>
                <a:off x="7277592" y="1345171"/>
                <a:ext cx="1124925" cy="2663715"/>
                <a:chOff x="7277592" y="1345171"/>
                <a:chExt cx="1124925" cy="2663715"/>
              </a:xfrm>
            </p:grpSpPr>
            <p:sp>
              <p:nvSpPr>
                <p:cNvPr id="32" name="文本框 10">
                  <a:extLst>
                    <a:ext uri="{FF2B5EF4-FFF2-40B4-BE49-F238E27FC236}">
                      <a16:creationId xmlns:a16="http://schemas.microsoft.com/office/drawing/2014/main" id="{5C5F07E1-A8AC-1AA8-2532-7E4015D131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91679" y="1689956"/>
                  <a:ext cx="810838" cy="660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地面规划</a:t>
                  </a:r>
                </a:p>
              </p:txBody>
            </p:sp>
            <p:sp>
              <p:nvSpPr>
                <p:cNvPr id="33" name="文本框 10">
                  <a:extLst>
                    <a:ext uri="{FF2B5EF4-FFF2-40B4-BE49-F238E27FC236}">
                      <a16:creationId xmlns:a16="http://schemas.microsoft.com/office/drawing/2014/main" id="{6334A57D-ADC4-DD74-7028-EFA9CAA222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95887" y="3348366"/>
                  <a:ext cx="806629" cy="660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地面规划</a:t>
                  </a:r>
                </a:p>
              </p:txBody>
            </p:sp>
            <p:sp>
              <p:nvSpPr>
                <p:cNvPr id="34" name="右大括号 1">
                  <a:extLst>
                    <a:ext uri="{FF2B5EF4-FFF2-40B4-BE49-F238E27FC236}">
                      <a16:creationId xmlns:a16="http://schemas.microsoft.com/office/drawing/2014/main" id="{7EB05269-BFA3-6851-B43D-B6C062063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7592" y="3346723"/>
                  <a:ext cx="328443" cy="600604"/>
                </a:xfrm>
                <a:prstGeom prst="rightBrace">
                  <a:avLst>
                    <a:gd name="adj1" fmla="val 8344"/>
                    <a:gd name="adj2" fmla="val 50000"/>
                  </a:avLst>
                </a:prstGeom>
                <a:noFill/>
                <a:ln w="12700" algn="ctr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右大括号 1">
                  <a:extLst>
                    <a:ext uri="{FF2B5EF4-FFF2-40B4-BE49-F238E27FC236}">
                      <a16:creationId xmlns:a16="http://schemas.microsoft.com/office/drawing/2014/main" id="{17D14045-0640-D020-5E99-94C6322C4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6617" y="1345171"/>
                  <a:ext cx="328443" cy="1332642"/>
                </a:xfrm>
                <a:prstGeom prst="rightBrace">
                  <a:avLst>
                    <a:gd name="adj1" fmla="val 8344"/>
                    <a:gd name="adj2" fmla="val 50000"/>
                  </a:avLst>
                </a:prstGeom>
                <a:noFill/>
                <a:ln w="12700" algn="ctr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BEBB9752-4D16-2E13-849B-A56867DAC760}"/>
              </a:ext>
            </a:extLst>
          </p:cNvPr>
          <p:cNvSpPr txBox="1"/>
          <p:nvPr/>
        </p:nvSpPr>
        <p:spPr>
          <a:xfrm>
            <a:off x="9704646" y="3118704"/>
            <a:ext cx="771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黑体"/>
                <a:cs typeface="+mn-cs"/>
              </a:rPr>
              <a:t>ToO-EX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黑体"/>
                <a:cs typeface="+mn-cs"/>
              </a:rPr>
              <a:t>/MM</a:t>
            </a:r>
            <a:endParaRPr kumimoji="0" lang="fr-FR" altLang="zh-CN" sz="1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2005D1E-7C0F-F5D7-9FBA-ECDCC36A86AC}"/>
              </a:ext>
            </a:extLst>
          </p:cNvPr>
          <p:cNvSpPr txBox="1"/>
          <p:nvPr/>
        </p:nvSpPr>
        <p:spPr>
          <a:xfrm>
            <a:off x="9402135" y="3856599"/>
            <a:ext cx="1708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观测任务及优先级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D32AEAA-EB0E-8CCD-7D3B-7DD488FDC6EC}"/>
              </a:ext>
            </a:extLst>
          </p:cNvPr>
          <p:cNvGrpSpPr/>
          <p:nvPr/>
        </p:nvGrpSpPr>
        <p:grpSpPr>
          <a:xfrm>
            <a:off x="2810505" y="2875492"/>
            <a:ext cx="6636168" cy="3859606"/>
            <a:chOff x="2774995" y="2875492"/>
            <a:chExt cx="6636168" cy="3859606"/>
          </a:xfrm>
        </p:grpSpPr>
        <p:graphicFrame>
          <p:nvGraphicFramePr>
            <p:cNvPr id="6" name="Object 24">
              <a:extLst>
                <a:ext uri="{FF2B5EF4-FFF2-40B4-BE49-F238E27FC236}">
                  <a16:creationId xmlns:a16="http://schemas.microsoft.com/office/drawing/2014/main" id="{4CFE18A3-569A-27BD-DF8A-A9FC67CF23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07618" y="2875492"/>
            <a:ext cx="6603545" cy="3859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7" imgW="10209524" imgH="5968254" progId="">
                    <p:embed/>
                  </p:oleObj>
                </mc:Choice>
                <mc:Fallback>
                  <p:oleObj name="PhotoImpact" r:id="rId7" imgW="10209524" imgH="5968254" progId="">
                    <p:embed/>
                    <p:pic>
                      <p:nvPicPr>
                        <p:cNvPr id="6" name="Object 24">
                          <a:extLst>
                            <a:ext uri="{FF2B5EF4-FFF2-40B4-BE49-F238E27FC236}">
                              <a16:creationId xmlns:a16="http://schemas.microsoft.com/office/drawing/2014/main" id="{4CFE18A3-569A-27BD-DF8A-A9FC67CF23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7618" y="2875492"/>
                          <a:ext cx="6603545" cy="38596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8D7EF617-5E5E-6C43-5320-196F06EDC649}"/>
                </a:ext>
              </a:extLst>
            </p:cNvPr>
            <p:cNvSpPr/>
            <p:nvPr/>
          </p:nvSpPr>
          <p:spPr bwMode="auto">
            <a:xfrm rot="18437704">
              <a:off x="3624388" y="4218021"/>
              <a:ext cx="652923" cy="147367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5AC95DDD-04D3-8209-FB9B-E222E8947A57}"/>
                </a:ext>
              </a:extLst>
            </p:cNvPr>
            <p:cNvSpPr/>
            <p:nvPr/>
          </p:nvSpPr>
          <p:spPr bwMode="auto">
            <a:xfrm rot="20958848">
              <a:off x="6480069" y="4070340"/>
              <a:ext cx="744016" cy="159698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6" name="内容占位符 3">
              <a:extLst>
                <a:ext uri="{FF2B5EF4-FFF2-40B4-BE49-F238E27FC236}">
                  <a16:creationId xmlns:a16="http://schemas.microsoft.com/office/drawing/2014/main" id="{2B569DCE-4688-AA81-7D58-18738FCA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5466">
              <a:off x="2774995" y="4395219"/>
              <a:ext cx="2016891" cy="1260557"/>
            </a:xfrm>
            <a:prstGeom prst="rect">
              <a:avLst/>
            </a:prstGeom>
          </p:spPr>
        </p:pic>
        <p:pic>
          <p:nvPicPr>
            <p:cNvPr id="49" name="内容占位符 3">
              <a:extLst>
                <a:ext uri="{FF2B5EF4-FFF2-40B4-BE49-F238E27FC236}">
                  <a16:creationId xmlns:a16="http://schemas.microsoft.com/office/drawing/2014/main" id="{19A36BC0-5AF2-382E-0619-6BBA6FD81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51099">
              <a:off x="5663539" y="4003188"/>
              <a:ext cx="2016891" cy="1260557"/>
            </a:xfrm>
            <a:prstGeom prst="rect">
              <a:avLst/>
            </a:prstGeom>
          </p:spPr>
        </p:pic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723A9277-7E2F-448C-1E92-6CBEC18672AC}"/>
              </a:ext>
            </a:extLst>
          </p:cNvPr>
          <p:cNvSpPr txBox="1"/>
          <p:nvPr/>
        </p:nvSpPr>
        <p:spPr>
          <a:xfrm>
            <a:off x="5998951" y="5814288"/>
            <a:ext cx="1708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观测任务及优先级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FD527-299C-4BF1-8143-F5080F3901D9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6574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F06-DF6C-D2D8-B3CB-B55EF84E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sz="4800" dirty="0"/>
              <a:t>SVOM</a:t>
            </a:r>
            <a:r>
              <a:rPr lang="en-CN" dirty="0"/>
              <a:t>时域和能谱覆盖能力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999973-6F53-1672-9FA2-65E43A6D6B62}"/>
              </a:ext>
            </a:extLst>
          </p:cNvPr>
          <p:cNvGrpSpPr>
            <a:grpSpLocks/>
          </p:cNvGrpSpPr>
          <p:nvPr/>
        </p:nvGrpSpPr>
        <p:grpSpPr bwMode="auto">
          <a:xfrm>
            <a:off x="1055440" y="1484784"/>
            <a:ext cx="10297144" cy="4963690"/>
            <a:chOff x="1009" y="680"/>
            <a:chExt cx="3741" cy="29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BA7182-102B-75A5-9517-329CBC042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" y="680"/>
              <a:ext cx="3741" cy="2947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02483A-2F4F-46F8-232F-C85658841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794"/>
              <a:ext cx="2947" cy="2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2B6B32-DF8D-D6C8-C457-A951B255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794"/>
              <a:ext cx="2947" cy="2268"/>
            </a:xfrm>
            <a:prstGeom prst="rect">
              <a:avLst/>
            </a:prstGeom>
            <a:noFill/>
            <a:ln w="254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ED4A27E-1BE1-47A1-57F4-B5996F257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5" y="3015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2B14F3D1-BDD1-AAD7-A9C8-80F793557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" y="3015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BB09FB3A-A735-6E9C-91F3-0CDF1D363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1" y="3015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81A4ED7B-F5DD-082C-4796-630442790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5" y="3015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5DDFAD3A-44DA-9C92-DA20-B25C6A425F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5" y="794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6CF8A909-56AF-05DD-5A44-E51BD9CE3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" y="794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66DA947E-8A31-0DB2-52C1-47F431FB5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1" y="794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2D7C5663-7078-7C0A-4AA5-3725F1781B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5" y="794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F2BA1017-E12B-EB73-B533-0E55E8330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927"/>
              <a:ext cx="2947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C42DAB82-F2CB-C8F6-AF84-D6F4ABA246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5" y="1882"/>
              <a:ext cx="0" cy="91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E2E4BF0D-8A13-6A37-D7CC-1378F0628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" y="1882"/>
              <a:ext cx="0" cy="91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26545C7D-D877-AC6C-D72E-D454EA00D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1" y="1882"/>
              <a:ext cx="0" cy="91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CB1B6C2D-316B-2653-1AD4-140CBE316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5" y="1882"/>
              <a:ext cx="0" cy="91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02D5350C-C8F5-5EB9-15D0-D39E72881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644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B4B5045D-8CC9-DC60-B086-9BD651708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360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39CC5A5D-92EB-DCB1-B32F-943B92A91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077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4F69C04D-6688-D692-8BD3-A17265BF0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3" y="1644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B4614E0D-8491-69E1-B2EB-61BB43D24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3" y="1360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2813CB09-772C-AD32-EE34-AE697A0B8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3" y="1077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F249A41B-C1A0-0434-0FB0-AC552FD1C2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2186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BF0B1EF8-9463-D5BA-55F1-C7071FCBE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3" y="2186"/>
              <a:ext cx="45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C1322E29-4D34-9D04-87A2-5310D13DE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882"/>
              <a:ext cx="0" cy="91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CCF5A30C-9E66-73BA-F959-13F262677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4" y="1882"/>
              <a:ext cx="0" cy="91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4F5B9D63-EF46-8FFA-5E44-3430738D2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" y="1927"/>
              <a:ext cx="204" cy="0"/>
            </a:xfrm>
            <a:prstGeom prst="line">
              <a:avLst/>
            </a:prstGeom>
            <a:noFill/>
            <a:ln w="25400">
              <a:solidFill>
                <a:srgbClr val="CC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71646CE8-3873-A413-50CB-E118FB3AF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" y="3061"/>
              <a:ext cx="204" cy="0"/>
            </a:xfrm>
            <a:prstGeom prst="line">
              <a:avLst/>
            </a:prstGeom>
            <a:noFill/>
            <a:ln w="25400">
              <a:solidFill>
                <a:srgbClr val="CC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6952201D-1604-0A8B-FF48-76609726B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4" y="3015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8007A6A2-3ADB-2104-D36F-50B02028AC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3015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E3763184-0CA2-977D-BD46-CD4322CE2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6" y="794"/>
              <a:ext cx="204" cy="0"/>
            </a:xfrm>
            <a:prstGeom prst="line">
              <a:avLst/>
            </a:prstGeom>
            <a:noFill/>
            <a:ln w="25400">
              <a:solidFill>
                <a:srgbClr val="CC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9E260FF4-99AC-2963-8583-344AA0F7D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4" y="794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3F8EEA19-8B94-53FA-FC44-D661CCD12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794"/>
              <a:ext cx="0" cy="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Text Box 38">
              <a:extLst>
                <a:ext uri="{FF2B5EF4-FFF2-40B4-BE49-F238E27FC236}">
                  <a16:creationId xmlns:a16="http://schemas.microsoft.com/office/drawing/2014/main" id="{DFC4CDDD-8DE0-A956-597C-437DD6C17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</a:p>
          </p:txBody>
        </p:sp>
        <p:sp>
          <p:nvSpPr>
            <p:cNvPr id="40" name="Text Box 39">
              <a:extLst>
                <a:ext uri="{FF2B5EF4-FFF2-40B4-BE49-F238E27FC236}">
                  <a16:creationId xmlns:a16="http://schemas.microsoft.com/office/drawing/2014/main" id="{2FF0C52F-B240-D619-8DBE-7F99D0A7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3</a:t>
              </a:r>
            </a:p>
          </p:txBody>
        </p:sp>
        <p:sp>
          <p:nvSpPr>
            <p:cNvPr id="41" name="Text Box 40">
              <a:extLst>
                <a:ext uri="{FF2B5EF4-FFF2-40B4-BE49-F238E27FC236}">
                  <a16:creationId xmlns:a16="http://schemas.microsoft.com/office/drawing/2014/main" id="{3EE119E5-776C-F242-C766-4940CB0C6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4</a:t>
              </a:r>
            </a:p>
          </p:txBody>
        </p:sp>
        <p:sp>
          <p:nvSpPr>
            <p:cNvPr id="42" name="Text Box 41">
              <a:extLst>
                <a:ext uri="{FF2B5EF4-FFF2-40B4-BE49-F238E27FC236}">
                  <a16:creationId xmlns:a16="http://schemas.microsoft.com/office/drawing/2014/main" id="{1FE89E49-A759-37B2-5640-C916C3A59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5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</a:t>
              </a:r>
            </a:p>
          </p:txBody>
        </p:sp>
        <p:sp>
          <p:nvSpPr>
            <p:cNvPr id="43" name="Text Box 42">
              <a:extLst>
                <a:ext uri="{FF2B5EF4-FFF2-40B4-BE49-F238E27FC236}">
                  <a16:creationId xmlns:a16="http://schemas.microsoft.com/office/drawing/2014/main" id="{77513DD3-FE1C-A247-0A2F-9FDE93D69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2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endParaRPr kumimoji="0" lang="en-US" altLang="zh-CN" sz="16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Text Box 43">
              <a:extLst>
                <a:ext uri="{FF2B5EF4-FFF2-40B4-BE49-F238E27FC236}">
                  <a16:creationId xmlns:a16="http://schemas.microsoft.com/office/drawing/2014/main" id="{BB908B82-31FB-DA3A-C3FE-DBDF8A06F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8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</a:t>
              </a:r>
              <a:endParaRPr kumimoji="0" lang="en-US" altLang="zh-CN" sz="16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Text Box 44">
              <a:extLst>
                <a:ext uri="{FF2B5EF4-FFF2-40B4-BE49-F238E27FC236}">
                  <a16:creationId xmlns:a16="http://schemas.microsoft.com/office/drawing/2014/main" id="{CB800487-8F36-41F6-7052-77450D64F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-5</a:t>
              </a:r>
              <a:endParaRPr kumimoji="0" lang="en-US" altLang="zh-CN" sz="1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Text Box 45">
              <a:extLst>
                <a:ext uri="{FF2B5EF4-FFF2-40B4-BE49-F238E27FC236}">
                  <a16:creationId xmlns:a16="http://schemas.microsoft.com/office/drawing/2014/main" id="{EE83E574-60DC-CDE2-4AF3-90994B450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2" y="3061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0</a:t>
              </a:r>
              <a:endParaRPr kumimoji="0" lang="en-US" altLang="zh-CN" sz="1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Text Box 46">
              <a:extLst>
                <a:ext uri="{FF2B5EF4-FFF2-40B4-BE49-F238E27FC236}">
                  <a16:creationId xmlns:a16="http://schemas.microsoft.com/office/drawing/2014/main" id="{37D3F74B-8855-5A6B-916A-37FDC6B91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680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22</a:t>
              </a:r>
            </a:p>
          </p:txBody>
        </p:sp>
        <p:sp>
          <p:nvSpPr>
            <p:cNvPr id="48" name="Text Box 47">
              <a:extLst>
                <a:ext uri="{FF2B5EF4-FFF2-40B4-BE49-F238E27FC236}">
                  <a16:creationId xmlns:a16="http://schemas.microsoft.com/office/drawing/2014/main" id="{4B82AB5C-E2AA-AFB8-A835-F4A2E27D2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964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</a:t>
              </a:r>
            </a:p>
          </p:txBody>
        </p:sp>
        <p:sp>
          <p:nvSpPr>
            <p:cNvPr id="49" name="Text Box 48">
              <a:extLst>
                <a:ext uri="{FF2B5EF4-FFF2-40B4-BE49-F238E27FC236}">
                  <a16:creationId xmlns:a16="http://schemas.microsoft.com/office/drawing/2014/main" id="{AD0436B5-4BF8-93F7-21FC-FF48CD1C1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1530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16</a:t>
              </a:r>
            </a:p>
          </p:txBody>
        </p:sp>
        <p:sp>
          <p:nvSpPr>
            <p:cNvPr id="50" name="Text Box 49">
              <a:extLst>
                <a:ext uri="{FF2B5EF4-FFF2-40B4-BE49-F238E27FC236}">
                  <a16:creationId xmlns:a16="http://schemas.microsoft.com/office/drawing/2014/main" id="{F0BFE913-FA3A-2959-732C-A3103E1FF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1247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18</a:t>
              </a:r>
            </a:p>
          </p:txBody>
        </p:sp>
        <p:sp>
          <p:nvSpPr>
            <p:cNvPr id="51" name="Text Box 50">
              <a:extLst>
                <a:ext uri="{FF2B5EF4-FFF2-40B4-BE49-F238E27FC236}">
                  <a16:creationId xmlns:a16="http://schemas.microsoft.com/office/drawing/2014/main" id="{3C2E3E93-756E-F9D7-9474-330B53520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1814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14</a:t>
              </a:r>
            </a:p>
          </p:txBody>
        </p:sp>
        <p:sp>
          <p:nvSpPr>
            <p:cNvPr id="52" name="Text Box 51">
              <a:extLst>
                <a:ext uri="{FF2B5EF4-FFF2-40B4-BE49-F238E27FC236}">
                  <a16:creationId xmlns:a16="http://schemas.microsoft.com/office/drawing/2014/main" id="{055DCDA9-9C9E-FD4D-6BE3-DDC1206FB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2072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15</a:t>
              </a:r>
            </a:p>
          </p:txBody>
        </p:sp>
        <p:sp>
          <p:nvSpPr>
            <p:cNvPr id="53" name="Text Box 52">
              <a:extLst>
                <a:ext uri="{FF2B5EF4-FFF2-40B4-BE49-F238E27FC236}">
                  <a16:creationId xmlns:a16="http://schemas.microsoft.com/office/drawing/2014/main" id="{13706602-8D69-8E33-0516-58328B1DD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" y="2909"/>
              <a:ext cx="31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72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10</a:t>
              </a:r>
              <a:r>
                <a:rPr kumimoji="0" lang="en-US" altLang="zh-CN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14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0F4BB7-1779-B015-6BBF-271C82356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911"/>
              <a:ext cx="1814" cy="367"/>
            </a:xfrm>
            <a:prstGeom prst="rect">
              <a:avLst/>
            </a:prstGeom>
            <a:solidFill>
              <a:srgbClr val="FF0000">
                <a:alpha val="32941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46C26D-3CBF-4179-A9BF-4798C8C6F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1095"/>
              <a:ext cx="1814" cy="272"/>
            </a:xfrm>
            <a:prstGeom prst="rect">
              <a:avLst/>
            </a:prstGeom>
            <a:solidFill>
              <a:srgbClr val="0000FF">
                <a:alpha val="32941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01311E1-11A2-D91E-E771-BE0E88F26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388"/>
              <a:ext cx="1111" cy="136"/>
            </a:xfrm>
            <a:prstGeom prst="rect">
              <a:avLst/>
            </a:prstGeom>
            <a:solidFill>
              <a:srgbClr val="339966">
                <a:alpha val="67058"/>
              </a:srgbClr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208292-EB92-3935-6155-AF2197D71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787"/>
              <a:ext cx="1111" cy="82"/>
            </a:xfrm>
            <a:prstGeom prst="rect">
              <a:avLst/>
            </a:prstGeom>
            <a:solidFill>
              <a:srgbClr val="00FFFF">
                <a:alpha val="67058"/>
              </a:srgbClr>
            </a:solidFill>
            <a:ln w="25400">
              <a:solidFill>
                <a:srgbClr val="33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0C762B5-DBF2-EA9F-6FDC-2156FA335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281"/>
              <a:ext cx="1814" cy="363"/>
            </a:xfrm>
            <a:prstGeom prst="rect">
              <a:avLst/>
            </a:prstGeom>
            <a:solidFill>
              <a:srgbClr val="FF0000">
                <a:alpha val="32941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C780E49-03C3-0BAF-4630-D4708FA48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" y="2281"/>
              <a:ext cx="1179" cy="583"/>
            </a:xfrm>
            <a:prstGeom prst="rect">
              <a:avLst/>
            </a:prstGeom>
            <a:solidFill>
              <a:srgbClr val="0000FF">
                <a:alpha val="32941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48A26FB-F207-5210-B082-26B880FE0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6" y="2281"/>
              <a:ext cx="1179" cy="363"/>
            </a:xfrm>
            <a:prstGeom prst="rect">
              <a:avLst/>
            </a:prstGeom>
            <a:solidFill>
              <a:srgbClr val="FF0000">
                <a:alpha val="38823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Text Box 60">
              <a:extLst>
                <a:ext uri="{FF2B5EF4-FFF2-40B4-BE49-F238E27FC236}">
                  <a16:creationId xmlns:a16="http://schemas.microsoft.com/office/drawing/2014/main" id="{F04AD115-055C-825D-88F2-4A8089963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" y="3242"/>
              <a:ext cx="2267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3B8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Time (s)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Log. scale</a:t>
              </a:r>
            </a:p>
          </p:txBody>
        </p:sp>
        <p:sp>
          <p:nvSpPr>
            <p:cNvPr id="62" name="Text Box 61">
              <a:extLst>
                <a:ext uri="{FF2B5EF4-FFF2-40B4-BE49-F238E27FC236}">
                  <a16:creationId xmlns:a16="http://schemas.microsoft.com/office/drawing/2014/main" id="{7194EC7B-45F7-2846-E616-277D8EDBE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3264"/>
              <a:ext cx="816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3B8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Time (m)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Lin. scale</a:t>
              </a:r>
            </a:p>
          </p:txBody>
        </p:sp>
        <p:sp>
          <p:nvSpPr>
            <p:cNvPr id="63" name="Text Box 62">
              <a:extLst>
                <a:ext uri="{FF2B5EF4-FFF2-40B4-BE49-F238E27FC236}">
                  <a16:creationId xmlns:a16="http://schemas.microsoft.com/office/drawing/2014/main" id="{966C403B-55C6-9D0B-AAAD-91BFA2D35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24" y="2381"/>
              <a:ext cx="113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3B8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Frequency (Hz)</a:t>
              </a:r>
              <a:endParaRPr kumimoji="0" lang="en-US" altLang="zh-CN" sz="18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Text Box 63">
              <a:extLst>
                <a:ext uri="{FF2B5EF4-FFF2-40B4-BE49-F238E27FC236}">
                  <a16:creationId xmlns:a16="http://schemas.microsoft.com/office/drawing/2014/main" id="{DA662A39-6989-AB04-A1EE-8E92324F7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24" y="1247"/>
              <a:ext cx="113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3B8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Frequency (Hz)</a:t>
              </a:r>
              <a:endParaRPr kumimoji="0" lang="en-US" altLang="zh-CN" sz="1800" b="1" i="0" u="none" strike="noStrike" kern="1200" cap="none" spc="0" normalizeH="0" baseline="30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Text Box 64">
              <a:extLst>
                <a:ext uri="{FF2B5EF4-FFF2-40B4-BE49-F238E27FC236}">
                  <a16:creationId xmlns:a16="http://schemas.microsoft.com/office/drawing/2014/main" id="{57E2AD16-0B4B-13A7-E15E-D1D792EE8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2" y="884"/>
              <a:ext cx="544" cy="227"/>
            </a:xfrm>
            <a:prstGeom prst="rect">
              <a:avLst/>
            </a:prstGeom>
            <a:noFill/>
            <a:ln w="254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Space</a:t>
              </a:r>
            </a:p>
          </p:txBody>
        </p:sp>
        <p:sp>
          <p:nvSpPr>
            <p:cNvPr id="66" name="Text Box 65">
              <a:extLst>
                <a:ext uri="{FF2B5EF4-FFF2-40B4-BE49-F238E27FC236}">
                  <a16:creationId xmlns:a16="http://schemas.microsoft.com/office/drawing/2014/main" id="{9209C1F1-29B3-DFF0-B570-7EB347A24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3" y="1978"/>
              <a:ext cx="657" cy="192"/>
            </a:xfrm>
            <a:prstGeom prst="rect">
              <a:avLst/>
            </a:prstGeom>
            <a:noFill/>
            <a:ln w="254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Ground</a:t>
              </a:r>
            </a:p>
          </p:txBody>
        </p:sp>
        <p:sp>
          <p:nvSpPr>
            <p:cNvPr id="67" name="Line 66">
              <a:extLst>
                <a:ext uri="{FF2B5EF4-FFF2-40B4-BE49-F238E27FC236}">
                  <a16:creationId xmlns:a16="http://schemas.microsoft.com/office/drawing/2014/main" id="{3E4F9E3A-4AD6-882C-557B-3745AD8CC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616"/>
              <a:ext cx="534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 Box 67">
              <a:extLst>
                <a:ext uri="{FF2B5EF4-FFF2-40B4-BE49-F238E27FC236}">
                  <a16:creationId xmlns:a16="http://schemas.microsoft.com/office/drawing/2014/main" id="{BADB391C-4642-758E-A2A6-BCA3AD15E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1632"/>
              <a:ext cx="98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Slew</a:t>
              </a:r>
              <a:endParaRPr kumimoji="0" lang="en-US" altLang="zh-CN" sz="2000" b="1" i="0" u="none" strike="noStrike" kern="1200" cap="none" spc="0" normalizeH="0" baseline="3000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Text Box 68">
              <a:extLst>
                <a:ext uri="{FF2B5EF4-FFF2-40B4-BE49-F238E27FC236}">
                  <a16:creationId xmlns:a16="http://schemas.microsoft.com/office/drawing/2014/main" id="{11D041A9-E1B8-6130-2DBB-958EDEBD24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0" y="911"/>
              <a:ext cx="181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GRM</a:t>
              </a:r>
              <a:endParaRPr kumimoji="0" lang="en-US" altLang="zh-CN" sz="2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Text Box 69">
              <a:extLst>
                <a:ext uri="{FF2B5EF4-FFF2-40B4-BE49-F238E27FC236}">
                  <a16:creationId xmlns:a16="http://schemas.microsoft.com/office/drawing/2014/main" id="{5F69C654-DEF3-39A2-C108-7DC0A972C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0" y="1140"/>
              <a:ext cx="181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ECLAIRs</a:t>
              </a:r>
            </a:p>
          </p:txBody>
        </p:sp>
        <p:sp>
          <p:nvSpPr>
            <p:cNvPr id="71" name="Text Box 70">
              <a:extLst>
                <a:ext uri="{FF2B5EF4-FFF2-40B4-BE49-F238E27FC236}">
                  <a16:creationId xmlns:a16="http://schemas.microsoft.com/office/drawing/2014/main" id="{9042EEFE-C53E-CD60-C083-B45B2D17A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4" y="1183"/>
              <a:ext cx="1111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MXT</a:t>
              </a:r>
            </a:p>
          </p:txBody>
        </p:sp>
        <p:sp>
          <p:nvSpPr>
            <p:cNvPr id="72" name="Text Box 71">
              <a:extLst>
                <a:ext uri="{FF2B5EF4-FFF2-40B4-BE49-F238E27FC236}">
                  <a16:creationId xmlns:a16="http://schemas.microsoft.com/office/drawing/2014/main" id="{6123B372-A26E-A0EB-E0E1-29D4E4697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4" y="1582"/>
              <a:ext cx="1111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VT</a:t>
              </a:r>
            </a:p>
          </p:txBody>
        </p:sp>
        <p:sp>
          <p:nvSpPr>
            <p:cNvPr id="73" name="Text Box 72">
              <a:extLst>
                <a:ext uri="{FF2B5EF4-FFF2-40B4-BE49-F238E27FC236}">
                  <a16:creationId xmlns:a16="http://schemas.microsoft.com/office/drawing/2014/main" id="{716F4F46-BE89-03EC-2CDC-184E84C38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0" y="2280"/>
              <a:ext cx="181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GWAC</a:t>
              </a:r>
              <a:endPara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Text Box 73">
              <a:extLst>
                <a:ext uri="{FF2B5EF4-FFF2-40B4-BE49-F238E27FC236}">
                  <a16:creationId xmlns:a16="http://schemas.microsoft.com/office/drawing/2014/main" id="{06AB2D20-2D17-C2F3-E43C-85CA15690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2629"/>
              <a:ext cx="117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F-GFT</a:t>
              </a:r>
            </a:p>
          </p:txBody>
        </p:sp>
        <p:sp>
          <p:nvSpPr>
            <p:cNvPr id="75" name="Text Box 74">
              <a:extLst>
                <a:ext uri="{FF2B5EF4-FFF2-40B4-BE49-F238E27FC236}">
                  <a16:creationId xmlns:a16="http://schemas.microsoft.com/office/drawing/2014/main" id="{6E6D80FE-4108-B48D-EFED-4AFC04679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2280"/>
              <a:ext cx="117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C-GFT</a:t>
              </a:r>
            </a:p>
          </p:txBody>
        </p:sp>
        <p:sp>
          <p:nvSpPr>
            <p:cNvPr id="76" name="Line 75">
              <a:extLst>
                <a:ext uri="{FF2B5EF4-FFF2-40B4-BE49-F238E27FC236}">
                  <a16:creationId xmlns:a16="http://schemas.microsoft.com/office/drawing/2014/main" id="{735ED9F5-ADC8-2842-9199-32476FA2D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1616"/>
              <a:ext cx="534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8" name="Picture 77" descr="Logo, company name&#10;&#10;Description automatically generated">
            <a:extLst>
              <a:ext uri="{FF2B5EF4-FFF2-40B4-BE49-F238E27FC236}">
                <a16:creationId xmlns:a16="http://schemas.microsoft.com/office/drawing/2014/main" id="{C06B1464-1D5D-AA42-02D6-A7537B8069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73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2599-2F33-C676-B184-905AECF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0888"/>
            <a:ext cx="10972800" cy="1143000"/>
          </a:xfrm>
        </p:spPr>
        <p:txBody>
          <a:bodyPr/>
          <a:lstStyle/>
          <a:p>
            <a:r>
              <a:rPr lang="en-CN" dirty="0"/>
              <a:t>SVOM星载载荷性能介绍</a:t>
            </a:r>
          </a:p>
        </p:txBody>
      </p:sp>
    </p:spTree>
    <p:extLst>
      <p:ext uri="{BB962C8B-B14F-4D97-AF65-F5344CB8AC3E}">
        <p14:creationId xmlns:p14="http://schemas.microsoft.com/office/powerpoint/2010/main" val="3634747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D3B6AB-C938-1EE2-2382-B955733E4C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5346" name="Text Box 2">
            <a:extLst>
              <a:ext uri="{FF2B5EF4-FFF2-40B4-BE49-F238E27FC236}">
                <a16:creationId xmlns:a16="http://schemas.microsoft.com/office/drawing/2014/main" id="{4D24DF7F-2A6C-8A89-57CE-20A99213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358775"/>
            <a:ext cx="8280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ECLAIRs: the trigger camera</a:t>
            </a:r>
          </a:p>
        </p:txBody>
      </p:sp>
      <p:sp>
        <p:nvSpPr>
          <p:cNvPr id="825347" name="Text Box 3">
            <a:extLst>
              <a:ext uri="{FF2B5EF4-FFF2-40B4-BE49-F238E27FC236}">
                <a16:creationId xmlns:a16="http://schemas.microsoft.com/office/drawing/2014/main" id="{455FB1EF-D536-633D-FED5-BD4DD46AF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1079500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Main characteristics</a:t>
            </a:r>
          </a:p>
        </p:txBody>
      </p:sp>
      <p:sp>
        <p:nvSpPr>
          <p:cNvPr id="825348" name="Text Box 4">
            <a:extLst>
              <a:ext uri="{FF2B5EF4-FFF2-40B4-BE49-F238E27FC236}">
                <a16:creationId xmlns:a16="http://schemas.microsoft.com/office/drawing/2014/main" id="{F0611F7F-1F27-03AE-A6E5-85DECF30B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2130425"/>
            <a:ext cx="3960812" cy="1214438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Coded mask telescope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Wide FOV : 2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Sr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6400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CdTe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- 1024 cm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4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keV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– 150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keV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825349" name="Text Box 5">
            <a:extLst>
              <a:ext uri="{FF2B5EF4-FFF2-40B4-BE49-F238E27FC236}">
                <a16:creationId xmlns:a16="http://schemas.microsoft.com/office/drawing/2014/main" id="{8740E72F-11DF-DA7C-5272-A99F273C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845398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Anticipated performances</a:t>
            </a:r>
          </a:p>
        </p:txBody>
      </p:sp>
      <p:sp>
        <p:nvSpPr>
          <p:cNvPr id="825480" name="Text Box 136">
            <a:extLst>
              <a:ext uri="{FF2B5EF4-FFF2-40B4-BE49-F238E27FC236}">
                <a16:creationId xmlns:a16="http://schemas.microsoft.com/office/drawing/2014/main" id="{648F3659-CB53-75C2-9AD7-259E2774B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8" y="4554539"/>
            <a:ext cx="3973512" cy="1582737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Loc. accuracy  &lt; 10arcmin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3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arcmin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for bright burst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70 GRBs / year</a:t>
            </a:r>
          </a:p>
        </p:txBody>
      </p:sp>
      <p:pic>
        <p:nvPicPr>
          <p:cNvPr id="39942" name="Picture 8">
            <a:extLst>
              <a:ext uri="{FF2B5EF4-FFF2-40B4-BE49-F238E27FC236}">
                <a16:creationId xmlns:a16="http://schemas.microsoft.com/office/drawing/2014/main" id="{BB288848-CCC6-1027-0C0C-EA28B32E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276" y="2457923"/>
            <a:ext cx="422116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 descr="C:\Users\givaudan\Desktop\mask.jpg">
            <a:extLst>
              <a:ext uri="{FF2B5EF4-FFF2-40B4-BE49-F238E27FC236}">
                <a16:creationId xmlns:a16="http://schemas.microsoft.com/office/drawing/2014/main" id="{FF2C0C38-2879-4432-BA51-C275BC4D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1" y="1220789"/>
            <a:ext cx="17002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>
            <a:extLst>
              <a:ext uri="{FF2B5EF4-FFF2-40B4-BE49-F238E27FC236}">
                <a16:creationId xmlns:a16="http://schemas.microsoft.com/office/drawing/2014/main" id="{5CABC9D4-93BE-378A-779A-0570D5AA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482" y="1220789"/>
            <a:ext cx="21113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9">
            <a:extLst>
              <a:ext uri="{FF2B5EF4-FFF2-40B4-BE49-F238E27FC236}">
                <a16:creationId xmlns:a16="http://schemas.microsoft.com/office/drawing/2014/main" id="{49CE286F-A212-75FA-B8D2-5326A1AAD4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Flèche vers le bas 11">
            <a:extLst>
              <a:ext uri="{FF2B5EF4-FFF2-40B4-BE49-F238E27FC236}">
                <a16:creationId xmlns:a16="http://schemas.microsoft.com/office/drawing/2014/main" id="{BE5C87DF-2427-BB49-7959-D4488E1C5427}"/>
              </a:ext>
            </a:extLst>
          </p:cNvPr>
          <p:cNvSpPr>
            <a:spLocks noChangeArrowheads="1"/>
          </p:cNvSpPr>
          <p:nvPr/>
        </p:nvSpPr>
        <p:spPr bwMode="auto">
          <a:xfrm rot="1763600">
            <a:off x="4365626" y="2182813"/>
            <a:ext cx="233363" cy="1225550"/>
          </a:xfrm>
          <a:prstGeom prst="downArrow">
            <a:avLst>
              <a:gd name="adj1" fmla="val 50000"/>
              <a:gd name="adj2" fmla="val 4994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58DD6-2160-8C26-7320-A6E11D4F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47E13-8275-8B44-90C1-D6CAE7B40D2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9BBD024A-89E0-8122-2951-B6355721E3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117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60D92D-9291-DE2D-A224-FF98E1527B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AEBC569D-191D-E040-9A2F-47B241FEB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358775"/>
            <a:ext cx="8280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GRM – The Gamma Ray Monitor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2F38ECF-59D2-C4CA-0FB6-F1154A9C1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1125538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Main characteristics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941C156-28DF-4EB1-12FC-0E940FD92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1893889"/>
            <a:ext cx="3960812" cy="1450975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3 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NaI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detectors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FOV :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  <a:sym typeface="Symbol"/>
              </a:rPr>
              <a:t>60 Deg for each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15 keV – 5 MeV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91705BF-62FA-F17E-5319-4B4155993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3743325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Anticipated performances</a:t>
            </a:r>
          </a:p>
        </p:txBody>
      </p:sp>
      <p:sp>
        <p:nvSpPr>
          <p:cNvPr id="6" name="Text Box 136">
            <a:extLst>
              <a:ext uri="{FF2B5EF4-FFF2-40B4-BE49-F238E27FC236}">
                <a16:creationId xmlns:a16="http://schemas.microsoft.com/office/drawing/2014/main" id="{DB7B935C-3586-D9EE-4ECC-A4466BB63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4583114"/>
            <a:ext cx="4221162" cy="1582737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Loc. accuracy ~ 5°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100 GRBs / year</a:t>
            </a:r>
          </a:p>
        </p:txBody>
      </p:sp>
      <p:pic>
        <p:nvPicPr>
          <p:cNvPr id="41993" name="Picture 24">
            <a:extLst>
              <a:ext uri="{FF2B5EF4-FFF2-40B4-BE49-F238E27FC236}">
                <a16:creationId xmlns:a16="http://schemas.microsoft.com/office/drawing/2014/main" id="{3CB966B6-C8C5-4610-3257-0BE068461E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54"/>
          <a:stretch>
            <a:fillRect/>
          </a:stretch>
        </p:blipFill>
        <p:spPr bwMode="auto">
          <a:xfrm>
            <a:off x="1847850" y="260350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8">
            <a:extLst>
              <a:ext uri="{FF2B5EF4-FFF2-40B4-BE49-F238E27FC236}">
                <a16:creationId xmlns:a16="http://schemas.microsoft.com/office/drawing/2014/main" id="{B840CC04-B9D4-F861-86A2-53ADA9AE12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55800" y="1412776"/>
            <a:ext cx="3348112" cy="471181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03BFD4-6143-CA78-3869-716B1D6A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47E13-8275-8B44-90C1-D6CAE7B40D2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7C05D93-040C-3D85-A6DB-BBC3480F02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0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C5CFE9-BD69-27D7-BD24-A75AA91D8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2D5EE9-8B9F-BB4F-A60C-FC8BC3A553F9}"/>
              </a:ext>
            </a:extLst>
          </p:cNvPr>
          <p:cNvSpPr/>
          <p:nvPr/>
        </p:nvSpPr>
        <p:spPr>
          <a:xfrm>
            <a:off x="2351088" y="260350"/>
            <a:ext cx="76327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MXT – The Multi-channel X-ray Telescope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E1A104A-ED8F-19BD-9C3D-DDCA9C06C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1085797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Main characteristics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A352114-3F0B-758E-0AF8-E1DF60CEB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477" y="2103409"/>
            <a:ext cx="3960812" cy="1211263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MCP X-ray optic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FOV ~ 1 deg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256 x256 PN CCD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0.2 keV – 10 keV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D33B12A-65F2-998E-FA30-535C2C33F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095" y="3783015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Anticipated performances</a:t>
            </a:r>
          </a:p>
        </p:txBody>
      </p:sp>
      <p:sp>
        <p:nvSpPr>
          <p:cNvPr id="13" name="Text Box 136">
            <a:extLst>
              <a:ext uri="{FF2B5EF4-FFF2-40B4-BE49-F238E27FC236}">
                <a16:creationId xmlns:a16="http://schemas.microsoft.com/office/drawing/2014/main" id="{D06C79C5-048B-4425-891F-5E134B46E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951" y="4517698"/>
            <a:ext cx="3973512" cy="1582737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Loc. accuracy  &lt; 1 arcmin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20 arcsec for bright GRB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5x10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-12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 erg cm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-2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s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-1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in 1000s</a:t>
            </a:r>
            <a:endParaRPr kumimoji="0" lang="en-US" altLang="zh-CN" sz="2400" b="0" i="0" u="none" strike="noStrike" kern="1200" cap="none" spc="0" normalizeH="0" baseline="3000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pic>
        <p:nvPicPr>
          <p:cNvPr id="43016" name="Picture 19">
            <a:extLst>
              <a:ext uri="{FF2B5EF4-FFF2-40B4-BE49-F238E27FC236}">
                <a16:creationId xmlns:a16="http://schemas.microsoft.com/office/drawing/2014/main" id="{B92FBE31-C239-CF7B-1844-B05FFBD544B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051" y="350838"/>
            <a:ext cx="3603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Flèche vers le bas 15">
            <a:extLst>
              <a:ext uri="{FF2B5EF4-FFF2-40B4-BE49-F238E27FC236}">
                <a16:creationId xmlns:a16="http://schemas.microsoft.com/office/drawing/2014/main" id="{E1FA9DEF-511A-BCEA-E756-A2CFA67E3ED4}"/>
              </a:ext>
            </a:extLst>
          </p:cNvPr>
          <p:cNvSpPr>
            <a:spLocks noChangeArrowheads="1"/>
          </p:cNvSpPr>
          <p:nvPr/>
        </p:nvSpPr>
        <p:spPr bwMode="auto">
          <a:xfrm rot="7360385">
            <a:off x="3565526" y="4238626"/>
            <a:ext cx="320675" cy="1660525"/>
          </a:xfrm>
          <a:prstGeom prst="downArrow">
            <a:avLst>
              <a:gd name="adj1" fmla="val 50000"/>
              <a:gd name="adj2" fmla="val 4979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019" name="Image 54" descr="ROYAUMEUNI.gif">
            <a:extLst>
              <a:ext uri="{FF2B5EF4-FFF2-40B4-BE49-F238E27FC236}">
                <a16:creationId xmlns:a16="http://schemas.microsoft.com/office/drawing/2014/main" id="{ABE7212A-5AAF-C4CD-E8F8-7D2954C4B1E4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1" y="350838"/>
            <a:ext cx="3603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Image 2">
            <a:extLst>
              <a:ext uri="{FF2B5EF4-FFF2-40B4-BE49-F238E27FC236}">
                <a16:creationId xmlns:a16="http://schemas.microsoft.com/office/drawing/2014/main" id="{46C93609-F4DF-1A4D-7F7D-9C9DD4E50B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825" y="352425"/>
            <a:ext cx="3635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440733B-C59F-F897-35B9-39698A48B0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10" y="1134408"/>
            <a:ext cx="5275230" cy="50996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5D8D6-560C-604D-282B-2F5C223C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47E13-8275-8B44-90C1-D6CAE7B40D2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1B0094E6-2772-A422-14E6-67F05A0A55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733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B73B0-A32F-8F2A-8B7C-929DE0AB8C66}"/>
              </a:ext>
            </a:extLst>
          </p:cNvPr>
          <p:cNvSpPr/>
          <p:nvPr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BD42FE-E6C7-F6AD-46A3-AAE103D993AC}"/>
              </a:ext>
            </a:extLst>
          </p:cNvPr>
          <p:cNvSpPr/>
          <p:nvPr/>
        </p:nvSpPr>
        <p:spPr>
          <a:xfrm>
            <a:off x="2351088" y="115888"/>
            <a:ext cx="76327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VT – The Visible Telescope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1230025-B062-4DF7-A278-3EACDF467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1079500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Main characteristics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59C547A-12BD-06A8-6D10-6D5286EA3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1893889"/>
            <a:ext cx="3960812" cy="1450975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Ritchey Chretien </a:t>
            </a:r>
            <a:r>
              <a:rPr kumimoji="0" lang="az-Cyrl-AZ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Ф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=40cm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FOV  : 26 x 26 arcmin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2 X 2048x2048 CCD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400 - 650 / 650 - 1000 nm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811BC8B-EC82-D447-3220-C4752CB9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9" y="3743325"/>
            <a:ext cx="3959225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Anticipated performances</a:t>
            </a:r>
          </a:p>
        </p:txBody>
      </p:sp>
      <p:sp>
        <p:nvSpPr>
          <p:cNvPr id="8" name="Text Box 136">
            <a:extLst>
              <a:ext uri="{FF2B5EF4-FFF2-40B4-BE49-F238E27FC236}">
                <a16:creationId xmlns:a16="http://schemas.microsoft.com/office/drawing/2014/main" id="{294014EC-366E-ADD2-038B-261B1ED6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4529139"/>
            <a:ext cx="3973512" cy="1582737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Loc. accuracy   ~1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arcsec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Mv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pitchFamily="2" charset="-122"/>
                <a:cs typeface="+mn-cs"/>
              </a:rPr>
              <a:t> = 22.5 in 300s</a:t>
            </a:r>
          </a:p>
        </p:txBody>
      </p:sp>
      <p:pic>
        <p:nvPicPr>
          <p:cNvPr id="44040" name="Picture 24">
            <a:extLst>
              <a:ext uri="{FF2B5EF4-FFF2-40B4-BE49-F238E27FC236}">
                <a16:creationId xmlns:a16="http://schemas.microsoft.com/office/drawing/2014/main" id="{C28EF784-8639-9F7B-8175-DF24BD3D977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54"/>
          <a:stretch>
            <a:fillRect/>
          </a:stretch>
        </p:blipFill>
        <p:spPr bwMode="auto">
          <a:xfrm>
            <a:off x="1847850" y="188913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A311E-F923-236A-ED51-3728EFA8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47E13-8275-8B44-90C1-D6CAE7B40D2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A4EDFE6-8A77-08A0-A613-E7CE6B3664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F9502D-CA56-11E6-51C5-5DCC2FFD1656}"/>
              </a:ext>
            </a:extLst>
          </p:cNvPr>
          <p:cNvSpPr txBox="1"/>
          <p:nvPr/>
        </p:nvSpPr>
        <p:spPr>
          <a:xfrm>
            <a:off x="1596270" y="5549777"/>
            <a:ext cx="3491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The VT flight model</a:t>
            </a:r>
            <a:endParaRPr kumimoji="0" lang="en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AF46B9-A2F1-DA38-D839-1002D9F8FB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72" y="1515143"/>
            <a:ext cx="4995168" cy="38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5175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1">
            <a:extLst>
              <a:ext uri="{FF2B5EF4-FFF2-40B4-BE49-F238E27FC236}">
                <a16:creationId xmlns:a16="http://schemas.microsoft.com/office/drawing/2014/main" id="{7570E63B-501B-A57A-8561-76DB7900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387" y="593725"/>
            <a:ext cx="6551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Throughput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of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Visible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Telescope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4818" name="图片 2">
            <a:extLst>
              <a:ext uri="{FF2B5EF4-FFF2-40B4-BE49-F238E27FC236}">
                <a16:creationId xmlns:a16="http://schemas.microsoft.com/office/drawing/2014/main" id="{2729A388-8E3D-86F3-ED23-9DD66747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90" y="453807"/>
            <a:ext cx="4009472" cy="29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3">
            <a:extLst>
              <a:ext uri="{FF2B5EF4-FFF2-40B4-BE49-F238E27FC236}">
                <a16:creationId xmlns:a16="http://schemas.microsoft.com/office/drawing/2014/main" id="{F1C77DD7-78C8-9821-32E3-C22046289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28" y="3361746"/>
            <a:ext cx="3956795" cy="31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图片 4" descr="图片包含 地图, 文字&#10;&#10;描述已自动生成">
            <a:extLst>
              <a:ext uri="{FF2B5EF4-FFF2-40B4-BE49-F238E27FC236}">
                <a16:creationId xmlns:a16="http://schemas.microsoft.com/office/drawing/2014/main" id="{06FA7CD5-2CF2-90B1-81F6-3D050DE0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773" y="1241424"/>
            <a:ext cx="4688714" cy="350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图片 5">
            <a:extLst>
              <a:ext uri="{FF2B5EF4-FFF2-40B4-BE49-F238E27FC236}">
                <a16:creationId xmlns:a16="http://schemas.microsoft.com/office/drawing/2014/main" id="{1ED01414-A1F7-B314-5F7B-C27C6475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479" y="4743284"/>
            <a:ext cx="331152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C20A68C-85BA-0949-5AA5-CA5E36D7FA83}"/>
              </a:ext>
            </a:extLst>
          </p:cNvPr>
          <p:cNvSpPr/>
          <p:nvPr/>
        </p:nvSpPr>
        <p:spPr>
          <a:xfrm>
            <a:off x="5779053" y="5701540"/>
            <a:ext cx="52562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00200" marR="0" lvl="3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"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magzero_blue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:  23.360</a:t>
            </a:r>
          </a:p>
          <a:p>
            <a:pPr marL="1600200" marR="0" lvl="3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"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magzero_red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:   23.124</a:t>
            </a:r>
            <a:endParaRPr kumimoji="0" lang="zh-CN" altLang="zh-CN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823" name="右箭头 1">
            <a:extLst>
              <a:ext uri="{FF2B5EF4-FFF2-40B4-BE49-F238E27FC236}">
                <a16:creationId xmlns:a16="http://schemas.microsoft.com/office/drawing/2014/main" id="{4DF80831-FCF0-56B5-E1B6-04173A8F5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2143" y="3361746"/>
            <a:ext cx="1081087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>
            <a:extLst>
              <a:ext uri="{FF2B5EF4-FFF2-40B4-BE49-F238E27FC236}">
                <a16:creationId xmlns:a16="http://schemas.microsoft.com/office/drawing/2014/main" id="{C80FDEBA-CAB6-BBFD-EBE6-B35BB359D7DF}"/>
              </a:ext>
            </a:extLst>
          </p:cNvPr>
          <p:cNvSpPr txBox="1"/>
          <p:nvPr/>
        </p:nvSpPr>
        <p:spPr>
          <a:xfrm>
            <a:off x="645544" y="1100592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7" name="内容占位符 2">
            <a:extLst>
              <a:ext uri="{FF2B5EF4-FFF2-40B4-BE49-F238E27FC236}">
                <a16:creationId xmlns:a16="http://schemas.microsoft.com/office/drawing/2014/main" id="{35397F1F-0896-57E3-BDE2-BD457EAFCBE1}"/>
              </a:ext>
            </a:extLst>
          </p:cNvPr>
          <p:cNvSpPr txBox="1">
            <a:spLocks/>
          </p:cNvSpPr>
          <p:nvPr/>
        </p:nvSpPr>
        <p:spPr>
          <a:xfrm>
            <a:off x="575111" y="1474838"/>
            <a:ext cx="3513088" cy="321161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CN" sz="5600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</a:p>
          <a:p>
            <a:pPr marL="0" lvl="1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CN" sz="5600" dirty="0">
                <a:latin typeface="SimSun" panose="02010600030101010101" pitchFamily="2" charset="-122"/>
                <a:ea typeface="SimSun" panose="02010600030101010101" pitchFamily="2" charset="-122"/>
              </a:rPr>
              <a:t>  1</a:t>
            </a:r>
            <a:r>
              <a:rPr lang="zh-CN" altLang="en-US" sz="5600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伽马暴辐射机制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    </a:t>
            </a:r>
            <a:r>
              <a:rPr kumimoji="1" lang="en-US" altLang="zh-CN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2</a:t>
            </a: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、高红移伽马暴探测和宇宙学应用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    </a:t>
            </a:r>
            <a:r>
              <a:rPr kumimoji="1" lang="en-US" altLang="zh-CN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3</a:t>
            </a: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、伽马暴前身星性质和相关物理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    </a:t>
            </a:r>
            <a:r>
              <a:rPr kumimoji="1" lang="en-US" altLang="zh-CN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4</a:t>
            </a: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、千新星和引力波电磁对应体搜索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    </a:t>
            </a:r>
            <a:r>
              <a:rPr kumimoji="1" lang="en-US" altLang="zh-CN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5</a:t>
            </a: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、伽马暴光学暗暴的物理起源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    </a:t>
            </a:r>
            <a:r>
              <a:rPr kumimoji="1" lang="en-US" altLang="zh-CN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6</a:t>
            </a: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、伽马暴中心引擎和能量提取机制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imSun" panose="02010600030101010101" pitchFamily="2" charset="-12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en-US" sz="8000" dirty="0">
                <a:latin typeface="SimSun" panose="02010600030101010101" pitchFamily="2" charset="-122"/>
                <a:ea typeface="SimSun" panose="02010600030101010101" pitchFamily="2" charset="-122"/>
              </a:rPr>
              <a:t>必要研究手段：</a:t>
            </a:r>
            <a:endParaRPr lang="en-US" altLang="zh-CN" sz="8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伽马暴探测为引导：最明亮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kumimoji="1" lang="zh-CN" altLang="en-US" sz="5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余辉观测为接力：    精确定位</a:t>
            </a: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pPr marL="228600" lvl="2" indent="0">
              <a:lnSpc>
                <a:spcPct val="80000"/>
              </a:lnSpc>
              <a:spcAft>
                <a:spcPts val="600"/>
              </a:spcAft>
              <a:buNone/>
            </a:pPr>
            <a:endParaRPr lang="en-US" altLang="zh-CN" sz="4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endParaRPr kumimoji="1" lang="en-US" altLang="zh-CN" sz="5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imSun" panose="02010600030101010101" pitchFamily="2" charset="-122"/>
            </a:endParaRPr>
          </a:p>
          <a:p>
            <a:pPr marL="0" lvl="1" indent="0">
              <a:lnSpc>
                <a:spcPct val="80000"/>
              </a:lnSpc>
              <a:spcAft>
                <a:spcPts val="600"/>
              </a:spcAft>
              <a:buNone/>
            </a:pPr>
            <a:endParaRPr lang="en-US" altLang="zh-CN" sz="4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</a:pPr>
            <a:endParaRPr kumimoji="1"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华文新魏"/>
            </a:endParaRPr>
          </a:p>
        </p:txBody>
      </p:sp>
      <p:sp>
        <p:nvSpPr>
          <p:cNvPr id="44" name="下箭头 15">
            <a:extLst>
              <a:ext uri="{FF2B5EF4-FFF2-40B4-BE49-F238E27FC236}">
                <a16:creationId xmlns:a16="http://schemas.microsoft.com/office/drawing/2014/main" id="{205C60A2-A051-9FC9-C183-DAF3D935E6EA}"/>
              </a:ext>
            </a:extLst>
          </p:cNvPr>
          <p:cNvSpPr/>
          <p:nvPr/>
        </p:nvSpPr>
        <p:spPr bwMode="auto">
          <a:xfrm rot="16200000">
            <a:off x="9703541" y="3115676"/>
            <a:ext cx="273050" cy="23653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575" dirty="0"/>
          </a:p>
        </p:txBody>
      </p:sp>
      <p:sp>
        <p:nvSpPr>
          <p:cNvPr id="45" name="下箭头 15">
            <a:extLst>
              <a:ext uri="{FF2B5EF4-FFF2-40B4-BE49-F238E27FC236}">
                <a16:creationId xmlns:a16="http://schemas.microsoft.com/office/drawing/2014/main" id="{CB050DBA-C71A-BEBE-5AC0-0C85BE8E8A0A}"/>
              </a:ext>
            </a:extLst>
          </p:cNvPr>
          <p:cNvSpPr/>
          <p:nvPr/>
        </p:nvSpPr>
        <p:spPr bwMode="auto">
          <a:xfrm rot="5400000">
            <a:off x="5998316" y="2512732"/>
            <a:ext cx="274637" cy="23812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575" dirty="0"/>
          </a:p>
        </p:txBody>
      </p:sp>
      <p:sp>
        <p:nvSpPr>
          <p:cNvPr id="46" name="下箭头 15">
            <a:extLst>
              <a:ext uri="{FF2B5EF4-FFF2-40B4-BE49-F238E27FC236}">
                <a16:creationId xmlns:a16="http://schemas.microsoft.com/office/drawing/2014/main" id="{F55A3047-4C1C-7282-3D19-8E22F428C20D}"/>
              </a:ext>
            </a:extLst>
          </p:cNvPr>
          <p:cNvSpPr/>
          <p:nvPr/>
        </p:nvSpPr>
        <p:spPr bwMode="auto">
          <a:xfrm rot="5400000">
            <a:off x="5987817" y="3876038"/>
            <a:ext cx="274637" cy="23812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575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E1B08C-1FE9-53E2-ED8C-8253FA1572C3}"/>
              </a:ext>
            </a:extLst>
          </p:cNvPr>
          <p:cNvGrpSpPr/>
          <p:nvPr/>
        </p:nvGrpSpPr>
        <p:grpSpPr>
          <a:xfrm>
            <a:off x="4241747" y="1547643"/>
            <a:ext cx="7323298" cy="4765902"/>
            <a:chOff x="4241747" y="2226067"/>
            <a:chExt cx="7323298" cy="47659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89BCE5-09A3-9963-9DFB-8668313751E1}"/>
                </a:ext>
              </a:extLst>
            </p:cNvPr>
            <p:cNvGrpSpPr/>
            <p:nvPr/>
          </p:nvGrpSpPr>
          <p:grpSpPr>
            <a:xfrm>
              <a:off x="4241747" y="2226067"/>
              <a:ext cx="7323298" cy="3090624"/>
              <a:chOff x="4172923" y="2226067"/>
              <a:chExt cx="7323298" cy="3090624"/>
            </a:xfrm>
          </p:grpSpPr>
          <p:grpSp>
            <p:nvGrpSpPr>
              <p:cNvPr id="39" name="组合 1">
                <a:extLst>
                  <a:ext uri="{FF2B5EF4-FFF2-40B4-BE49-F238E27FC236}">
                    <a16:creationId xmlns:a16="http://schemas.microsoft.com/office/drawing/2014/main" id="{2E02F302-0DAB-84E3-8AEE-FADBDE4CB5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5297" y="2226067"/>
                <a:ext cx="5380924" cy="3090624"/>
                <a:chOff x="974524" y="2015617"/>
                <a:chExt cx="6421337" cy="3461820"/>
              </a:xfrm>
            </p:grpSpPr>
            <p:sp>
              <p:nvSpPr>
                <p:cNvPr id="50" name="文本框 36">
                  <a:extLst>
                    <a:ext uri="{FF2B5EF4-FFF2-40B4-BE49-F238E27FC236}">
                      <a16:creationId xmlns:a16="http://schemas.microsoft.com/office/drawing/2014/main" id="{F6DE61A1-9666-4E11-42B8-4E951CB7E2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H="1">
                  <a:off x="5758404" y="4658558"/>
                  <a:ext cx="1565542" cy="6550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kumimoji="1" lang="zh-CN" altLang="en-US" dirty="0">
                      <a:solidFill>
                        <a:srgbClr val="FF0000"/>
                      </a:solidFill>
                      <a:ea typeface="黑体" panose="02010609060101010101" pitchFamily="49" charset="-122"/>
                    </a:rPr>
                    <a:t>伽马暴</a:t>
                  </a:r>
                  <a:endParaRPr kumimoji="1" lang="en-US" altLang="zh-CN" dirty="0">
                    <a:solidFill>
                      <a:srgbClr val="FF0000"/>
                    </a:solidFill>
                    <a:ea typeface="黑体" panose="02010609060101010101" pitchFamily="49" charset="-122"/>
                  </a:endParaRPr>
                </a:p>
                <a:p>
                  <a:pPr eaLnBrk="1" hangingPunct="1"/>
                  <a:endParaRPr kumimoji="1" lang="zh-CN" altLang="en-US" sz="1400" dirty="0"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1" name="矩形 4">
                  <a:extLst>
                    <a:ext uri="{FF2B5EF4-FFF2-40B4-BE49-F238E27FC236}">
                      <a16:creationId xmlns:a16="http://schemas.microsoft.com/office/drawing/2014/main" id="{45D68B40-DC64-F6F4-EBDC-16AF5FA72469}"/>
                    </a:ext>
                  </a:extLst>
                </p:cNvPr>
                <p:cNvSpPr/>
                <p:nvPr/>
              </p:nvSpPr>
              <p:spPr bwMode="auto">
                <a:xfrm>
                  <a:off x="3235464" y="2017128"/>
                  <a:ext cx="1930442" cy="345497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52" name="矩形 5">
                  <a:extLst>
                    <a:ext uri="{FF2B5EF4-FFF2-40B4-BE49-F238E27FC236}">
                      <a16:creationId xmlns:a16="http://schemas.microsoft.com/office/drawing/2014/main" id="{F271C983-9F5D-BBE5-E2FA-DC71BFB12E39}"/>
                    </a:ext>
                  </a:extLst>
                </p:cNvPr>
                <p:cNvSpPr/>
                <p:nvPr/>
              </p:nvSpPr>
              <p:spPr bwMode="auto">
                <a:xfrm>
                  <a:off x="1043590" y="2022463"/>
                  <a:ext cx="1945596" cy="345497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 eaLnBrk="1" hangingPunct="1">
                    <a:defRPr/>
                  </a:pPr>
                  <a:endParaRPr lang="zh-CN" altLang="en-US"/>
                </a:p>
              </p:txBody>
            </p:sp>
            <p:pic>
              <p:nvPicPr>
                <p:cNvPr id="53" name="Picture 6" descr="http://sciencespot.co.uk/images/PSI25-gamma-ray-burst.jpg">
                  <a:extLst>
                    <a:ext uri="{FF2B5EF4-FFF2-40B4-BE49-F238E27FC236}">
                      <a16:creationId xmlns:a16="http://schemas.microsoft.com/office/drawing/2014/main" id="{5D8CE001-2BFD-2E5E-3A4F-B0F33F89A7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7531" y="2545225"/>
                  <a:ext cx="1845148" cy="13542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2" descr="http://i.space.com/images/i/000/031/406/i02/kilonova-first-step-gamma-ray-burst-model.jpg?1375556521">
                  <a:extLst>
                    <a:ext uri="{FF2B5EF4-FFF2-40B4-BE49-F238E27FC236}">
                      <a16:creationId xmlns:a16="http://schemas.microsoft.com/office/drawing/2014/main" id="{5EB099A5-EAB8-CC99-136E-C988B71DCF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4137" y="3980960"/>
                  <a:ext cx="1883974" cy="14398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" name="矩形 11">
                  <a:extLst>
                    <a:ext uri="{FF2B5EF4-FFF2-40B4-BE49-F238E27FC236}">
                      <a16:creationId xmlns:a16="http://schemas.microsoft.com/office/drawing/2014/main" id="{5A803262-1712-4D45-997C-CB697DE237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8257" y="4931971"/>
                  <a:ext cx="2220826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kumimoji="1" lang="zh-CN" altLang="en-US" sz="2000" dirty="0">
                      <a:solidFill>
                        <a:srgbClr val="FFFF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致密星并合</a:t>
                  </a:r>
                  <a:endParaRPr kumimoji="1" lang="en-US" altLang="zh-CN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6" name="图片 4" descr="EAW5[](HJJEZYB(HBSIS}R9">
                  <a:extLst>
                    <a:ext uri="{FF2B5EF4-FFF2-40B4-BE49-F238E27FC236}">
                      <a16:creationId xmlns:a16="http://schemas.microsoft.com/office/drawing/2014/main" id="{19DA0D2C-6817-0A98-F002-267B4D4D2B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1623" y="2514675"/>
                  <a:ext cx="1820144" cy="1329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图片 12">
                  <a:extLst>
                    <a:ext uri="{FF2B5EF4-FFF2-40B4-BE49-F238E27FC236}">
                      <a16:creationId xmlns:a16="http://schemas.microsoft.com/office/drawing/2014/main" id="{B154FB80-7089-D522-8B2E-7371F4D3AA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8870" y="3961800"/>
                  <a:ext cx="1822899" cy="1456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" name="文本框 15">
                  <a:extLst>
                    <a:ext uri="{FF2B5EF4-FFF2-40B4-BE49-F238E27FC236}">
                      <a16:creationId xmlns:a16="http://schemas.microsoft.com/office/drawing/2014/main" id="{53F856FF-8BB0-9C42-B850-D14871AE5DF6}"/>
                    </a:ext>
                  </a:extLst>
                </p:cNvPr>
                <p:cNvSpPr txBox="1"/>
                <p:nvPr/>
              </p:nvSpPr>
              <p:spPr bwMode="auto">
                <a:xfrm>
                  <a:off x="4239521" y="4940431"/>
                  <a:ext cx="988901" cy="448165"/>
                </a:xfrm>
                <a:prstGeom prst="rect">
                  <a:avLst/>
                </a:prstGeom>
                <a:noFill/>
                <a:ln w="12700" cmpd="sng">
                  <a:noFill/>
                  <a:prstDash val="soli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kumimoji="1" lang="zh-CN" altLang="en-US" sz="2000" dirty="0">
                      <a:solidFill>
                        <a:srgbClr val="FFFF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磁星</a:t>
                  </a:r>
                  <a:endParaRPr kumimoji="1" lang="zh-CN" altLang="en-US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矩形 22">
                  <a:extLst>
                    <a:ext uri="{FF2B5EF4-FFF2-40B4-BE49-F238E27FC236}">
                      <a16:creationId xmlns:a16="http://schemas.microsoft.com/office/drawing/2014/main" id="{3241B9A0-5C54-7AA3-3C75-1AF0263064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044" y="3466872"/>
                  <a:ext cx="2114121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kumimoji="1" lang="zh-CN" altLang="en-US" sz="2000" dirty="0">
                      <a:solidFill>
                        <a:srgbClr val="FFFF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恒星坍缩</a:t>
                  </a:r>
                  <a:endParaRPr kumimoji="1" lang="en-US" altLang="zh-CN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矩形 23">
                  <a:extLst>
                    <a:ext uri="{FF2B5EF4-FFF2-40B4-BE49-F238E27FC236}">
                      <a16:creationId xmlns:a16="http://schemas.microsoft.com/office/drawing/2014/main" id="{F95EDE16-69F3-F0F9-6B74-16F9F939DA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6757" y="2015617"/>
                  <a:ext cx="1822901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kumimoji="1" lang="zh-CN" altLang="en-US" sz="2000" dirty="0">
                      <a:solidFill>
                        <a:srgbClr val="0000FF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中心引擎</a:t>
                  </a:r>
                  <a:endParaRPr kumimoji="1" lang="en-US" altLang="zh-CN" sz="20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下箭头 15">
                  <a:extLst>
                    <a:ext uri="{FF2B5EF4-FFF2-40B4-BE49-F238E27FC236}">
                      <a16:creationId xmlns:a16="http://schemas.microsoft.com/office/drawing/2014/main" id="{309DBCBF-F38C-9CE4-7B3C-F8E28A3B8044}"/>
                    </a:ext>
                  </a:extLst>
                </p:cNvPr>
                <p:cNvSpPr/>
                <p:nvPr/>
              </p:nvSpPr>
              <p:spPr bwMode="auto">
                <a:xfrm rot="16200000">
                  <a:off x="2959189" y="3796408"/>
                  <a:ext cx="305844" cy="282273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575" dirty="0"/>
                </a:p>
              </p:txBody>
            </p:sp>
            <p:sp>
              <p:nvSpPr>
                <p:cNvPr id="62" name="文本框 31">
                  <a:extLst>
                    <a:ext uri="{FF2B5EF4-FFF2-40B4-BE49-F238E27FC236}">
                      <a16:creationId xmlns:a16="http://schemas.microsoft.com/office/drawing/2014/main" id="{49BE7EC6-700F-0562-9AD9-055906CBB7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46627" y="2594965"/>
                  <a:ext cx="2049234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kumimoji="1" lang="zh-CN" altLang="en-US" sz="2000" dirty="0">
                      <a:ea typeface="黑体" panose="02010609060101010101" pitchFamily="49" charset="-122"/>
                    </a:rPr>
                    <a:t>极高速喷流</a:t>
                  </a:r>
                </a:p>
              </p:txBody>
            </p:sp>
            <p:sp>
              <p:nvSpPr>
                <p:cNvPr id="63" name="文本框 31">
                  <a:extLst>
                    <a:ext uri="{FF2B5EF4-FFF2-40B4-BE49-F238E27FC236}">
                      <a16:creationId xmlns:a16="http://schemas.microsoft.com/office/drawing/2014/main" id="{2D7B3876-DAC0-781A-F03C-4607077F70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46628" y="3980960"/>
                  <a:ext cx="718045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kumimoji="1" lang="zh-CN" altLang="en-US" sz="2000">
                    <a:solidFill>
                      <a:srgbClr val="002060"/>
                    </a:solidFill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4" name="矩形 22">
                  <a:extLst>
                    <a:ext uri="{FF2B5EF4-FFF2-40B4-BE49-F238E27FC236}">
                      <a16:creationId xmlns:a16="http://schemas.microsoft.com/office/drawing/2014/main" id="{3B98E62E-0CF2-06CD-BC98-66595769F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4524" y="2029338"/>
                  <a:ext cx="2114121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kumimoji="1" lang="zh-CN" altLang="en-US" sz="2000" dirty="0">
                      <a:solidFill>
                        <a:srgbClr val="0000FF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前身星</a:t>
                  </a:r>
                  <a:endParaRPr kumimoji="1" lang="en-US" altLang="zh-CN" sz="20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矩形 23">
                  <a:extLst>
                    <a:ext uri="{FF2B5EF4-FFF2-40B4-BE49-F238E27FC236}">
                      <a16:creationId xmlns:a16="http://schemas.microsoft.com/office/drawing/2014/main" id="{46464708-7EBC-5F64-B0A6-7DF7A3271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67762" y="3393640"/>
                  <a:ext cx="990599" cy="448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kumimoji="1" lang="zh-CN" altLang="en-US" sz="2000" dirty="0">
                      <a:solidFill>
                        <a:srgbClr val="FFFF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黑洞</a:t>
                  </a:r>
                  <a:endParaRPr kumimoji="1" lang="en-US" altLang="zh-CN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6" name="Picture 6" descr="Details of Gamma Ray Burst GRB 130427A">
                  <a:extLst>
                    <a:ext uri="{FF2B5EF4-FFF2-40B4-BE49-F238E27FC236}">
                      <a16:creationId xmlns:a16="http://schemas.microsoft.com/office/drawing/2014/main" id="{1118E2CA-93CF-AF0F-47D3-D3F45414CF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948" t="-352" r="-37" b="352"/>
                <a:stretch>
                  <a:fillRect/>
                </a:stretch>
              </p:blipFill>
              <p:spPr bwMode="auto">
                <a:xfrm>
                  <a:off x="5441599" y="3072758"/>
                  <a:ext cx="1787377" cy="1592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9" name="矩形 32">
                <a:extLst>
                  <a:ext uri="{FF2B5EF4-FFF2-40B4-BE49-F238E27FC236}">
                    <a16:creationId xmlns:a16="http://schemas.microsoft.com/office/drawing/2014/main" id="{B469A169-9AD3-D3D9-BC0F-D677CB8274D5}"/>
                  </a:ext>
                </a:extLst>
              </p:cNvPr>
              <p:cNvSpPr/>
              <p:nvPr/>
            </p:nvSpPr>
            <p:spPr bwMode="auto">
              <a:xfrm>
                <a:off x="5803287" y="4756304"/>
                <a:ext cx="250825" cy="288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pic>
            <p:nvPicPr>
              <p:cNvPr id="41" name="图片 2">
                <a:extLst>
                  <a:ext uri="{FF2B5EF4-FFF2-40B4-BE49-F238E27FC236}">
                    <a16:creationId xmlns:a16="http://schemas.microsoft.com/office/drawing/2014/main" id="{FF084EA6-7C8C-6255-4F2D-91610D4185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4441" y="2752723"/>
                <a:ext cx="1351890" cy="1088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文本框 2">
                <a:extLst>
                  <a:ext uri="{FF2B5EF4-FFF2-40B4-BE49-F238E27FC236}">
                    <a16:creationId xmlns:a16="http://schemas.microsoft.com/office/drawing/2014/main" id="{17F9AF5B-3646-0A93-D2C0-CB59C9174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2923" y="2623504"/>
                <a:ext cx="588194" cy="255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kumimoji="1" lang="zh-CN" altLang="en-US" sz="2000" dirty="0">
                    <a:ea typeface="黑体" panose="02010609060101010101" pitchFamily="49" charset="-122"/>
                  </a:rPr>
                  <a:t>超新星</a:t>
                </a:r>
                <a:endParaRPr kumimoji="1" lang="en-US" altLang="zh-CN" sz="2000" dirty="0">
                  <a:ea typeface="黑体" panose="02010609060101010101" pitchFamily="49" charset="-122"/>
                </a:endParaRPr>
              </a:p>
              <a:p>
                <a:pPr eaLnBrk="1" hangingPunct="1">
                  <a:buFont typeface="Arial" panose="020B0604020202020204" pitchFamily="34" charset="0"/>
                  <a:buNone/>
                </a:pPr>
                <a:endParaRPr kumimoji="1" lang="en-US" altLang="zh-CN" sz="2000" dirty="0">
                  <a:ea typeface="黑体" panose="02010609060101010101" pitchFamily="49" charset="-122"/>
                </a:endParaRPr>
              </a:p>
              <a:p>
                <a:pPr eaLnBrk="1" hangingPunct="1">
                  <a:buFont typeface="Arial" panose="020B0604020202020204" pitchFamily="34" charset="0"/>
                  <a:buNone/>
                </a:pPr>
                <a:endParaRPr kumimoji="1" lang="en-US" altLang="zh-CN" sz="2000" dirty="0">
                  <a:ea typeface="黑体" panose="02010609060101010101" pitchFamily="49" charset="-122"/>
                </a:endParaRPr>
              </a:p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kumimoji="1" lang="zh-CN" altLang="en-US" sz="2000" dirty="0">
                    <a:ea typeface="黑体" panose="02010609060101010101" pitchFamily="49" charset="-122"/>
                  </a:rPr>
                  <a:t>千新星</a:t>
                </a:r>
              </a:p>
            </p:txBody>
          </p:sp>
          <p:sp>
            <p:nvSpPr>
              <p:cNvPr id="43" name="文本框 31">
                <a:extLst>
                  <a:ext uri="{FF2B5EF4-FFF2-40B4-BE49-F238E27FC236}">
                    <a16:creationId xmlns:a16="http://schemas.microsoft.com/office/drawing/2014/main" id="{3395EFED-72F4-8C0B-966B-45E83D20F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0220" y="2287321"/>
                <a:ext cx="190406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000" dirty="0">
                    <a:ea typeface="黑体" panose="02010609060101010101" pitchFamily="49" charset="-122"/>
                  </a:rPr>
                  <a:t>低速抛射物</a:t>
                </a:r>
              </a:p>
            </p:txBody>
          </p:sp>
        </p:grpSp>
        <p:pic>
          <p:nvPicPr>
            <p:cNvPr id="36" name="图片 1">
              <a:extLst>
                <a:ext uri="{FF2B5EF4-FFF2-40B4-BE49-F238E27FC236}">
                  <a16:creationId xmlns:a16="http://schemas.microsoft.com/office/drawing/2014/main" id="{ACDD3775-A555-3065-584A-936D745C3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825" y="5561467"/>
              <a:ext cx="2016692" cy="143050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图片 17">
            <a:extLst>
              <a:ext uri="{FF2B5EF4-FFF2-40B4-BE49-F238E27FC236}">
                <a16:creationId xmlns:a16="http://schemas.microsoft.com/office/drawing/2014/main" id="{751072B5-9863-77A2-307D-A7A39467D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3265" y="3408362"/>
            <a:ext cx="1344926" cy="1225143"/>
          </a:xfrm>
          <a:prstGeom prst="rect">
            <a:avLst/>
          </a:prstGeom>
        </p:spPr>
      </p:pic>
      <p:sp>
        <p:nvSpPr>
          <p:cNvPr id="69" name="文本框 36">
            <a:extLst>
              <a:ext uri="{FF2B5EF4-FFF2-40B4-BE49-F238E27FC236}">
                <a16:creationId xmlns:a16="http://schemas.microsoft.com/office/drawing/2014/main" id="{9CEE69B1-FCAF-2D21-472F-E4D3934CD9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967490" y="5328522"/>
            <a:ext cx="1225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000" dirty="0">
                <a:ea typeface="黑体" panose="02010609060101010101" pitchFamily="49" charset="-122"/>
              </a:rPr>
              <a:t>引力波</a:t>
            </a:r>
          </a:p>
        </p:txBody>
      </p:sp>
      <p:sp>
        <p:nvSpPr>
          <p:cNvPr id="70" name="下箭头 15">
            <a:extLst>
              <a:ext uri="{FF2B5EF4-FFF2-40B4-BE49-F238E27FC236}">
                <a16:creationId xmlns:a16="http://schemas.microsoft.com/office/drawing/2014/main" id="{F7CB597D-DF2A-F3AB-BD1D-E077DABACDDA}"/>
              </a:ext>
            </a:extLst>
          </p:cNvPr>
          <p:cNvSpPr/>
          <p:nvPr/>
        </p:nvSpPr>
        <p:spPr bwMode="auto">
          <a:xfrm rot="21600000">
            <a:off x="7852843" y="4588299"/>
            <a:ext cx="273050" cy="2365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575" dirty="0"/>
          </a:p>
        </p:txBody>
      </p:sp>
      <p:sp>
        <p:nvSpPr>
          <p:cNvPr id="71" name="Rectangle 82">
            <a:extLst>
              <a:ext uri="{FF2B5EF4-FFF2-40B4-BE49-F238E27FC236}">
                <a16:creationId xmlns:a16="http://schemas.microsoft.com/office/drawing/2014/main" id="{35731E2E-357A-486C-815A-7F7092E162C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8962" y="357260"/>
            <a:ext cx="11288359" cy="7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伽马暴相关科学问题：</a:t>
            </a:r>
            <a:endParaRPr kumimoji="1" lang="zh-CN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F4AAD-6790-C0AF-0077-A96BF445730E}"/>
              </a:ext>
            </a:extLst>
          </p:cNvPr>
          <p:cNvSpPr txBox="1"/>
          <p:nvPr/>
        </p:nvSpPr>
        <p:spPr>
          <a:xfrm>
            <a:off x="11327301" y="2879999"/>
            <a:ext cx="540020" cy="80304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余辉</a:t>
            </a:r>
          </a:p>
        </p:txBody>
      </p:sp>
    </p:spTree>
    <p:extLst>
      <p:ext uri="{BB962C8B-B14F-4D97-AF65-F5344CB8AC3E}">
        <p14:creationId xmlns:p14="http://schemas.microsoft.com/office/powerpoint/2010/main" val="31268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723835" y="1616899"/>
            <a:ext cx="6492903" cy="1503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sz="2000" dirty="0">
                <a:latin typeface="+mn-lt"/>
                <a:ea typeface="+mn-ea"/>
                <a:cs typeface="+mn-cs"/>
              </a:rPr>
              <a:t>伽马暴瞬时辐射机制存在争议</a:t>
            </a:r>
            <a:endParaRPr lang="en-US" altLang="zh-CN" sz="2000" dirty="0">
              <a:latin typeface="+mn-lt"/>
              <a:ea typeface="+mn-ea"/>
              <a:cs typeface="+mn-cs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zh-CN" altLang="en-US" sz="2000" dirty="0"/>
              <a:t>同步辐射</a:t>
            </a:r>
            <a:endParaRPr lang="en-US" altLang="zh-CN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zh-CN" altLang="en-US" sz="2000" dirty="0">
                <a:latin typeface="+mn-lt"/>
                <a:ea typeface="+mn-ea"/>
                <a:cs typeface="+mn-cs"/>
              </a:rPr>
              <a:t>同步逆康普顿散射</a:t>
            </a:r>
            <a:endParaRPr lang="en-US" altLang="zh-CN" sz="2000" dirty="0">
              <a:latin typeface="+mn-lt"/>
              <a:ea typeface="+mn-ea"/>
              <a:cs typeface="+mn-cs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zh-CN" altLang="en-US" sz="2000" dirty="0"/>
              <a:t>光球热辐射</a:t>
            </a:r>
            <a:endParaRPr lang="en-US" altLang="zh-CN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endParaRPr lang="en-US" altLang="zh-CN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 err="1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科学问题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：（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1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）伽马暴辐射机制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397478-9F16-BC34-32CB-B8BFB0948511}"/>
              </a:ext>
            </a:extLst>
          </p:cNvPr>
          <p:cNvGrpSpPr/>
          <p:nvPr/>
        </p:nvGrpSpPr>
        <p:grpSpPr>
          <a:xfrm>
            <a:off x="6645513" y="3854970"/>
            <a:ext cx="4729831" cy="2518060"/>
            <a:chOff x="365268" y="3268443"/>
            <a:chExt cx="6116055" cy="2946319"/>
          </a:xfrm>
        </p:grpSpPr>
        <p:pic>
          <p:nvPicPr>
            <p:cNvPr id="25" name="Picture 24" descr="A graph of a model&#10;&#10;Description automatically generated with medium confidence">
              <a:extLst>
                <a:ext uri="{FF2B5EF4-FFF2-40B4-BE49-F238E27FC236}">
                  <a16:creationId xmlns:a16="http://schemas.microsoft.com/office/drawing/2014/main" id="{0F699A5C-88CA-E483-A0DD-81F4E58DF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268" y="3268443"/>
              <a:ext cx="6116055" cy="29463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0823E9-4AD7-3110-4CF7-76496447E945}"/>
                </a:ext>
              </a:extLst>
            </p:cNvPr>
            <p:cNvSpPr txBox="1"/>
            <p:nvPr/>
          </p:nvSpPr>
          <p:spPr>
            <a:xfrm>
              <a:off x="1951027" y="5331155"/>
              <a:ext cx="1171556" cy="360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dirty="0"/>
                <a:t>同步辐射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D9E586-0DC8-AAEB-3FDA-96B1FD4BCE3C}"/>
                </a:ext>
              </a:extLst>
            </p:cNvPr>
            <p:cNvSpPr txBox="1"/>
            <p:nvPr/>
          </p:nvSpPr>
          <p:spPr>
            <a:xfrm>
              <a:off x="4052577" y="5339914"/>
              <a:ext cx="2008382" cy="360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dirty="0"/>
                <a:t>高能截止</a:t>
              </a:r>
              <a:r>
                <a:rPr lang="en-US" altLang="zh-CN" sz="1600" dirty="0"/>
                <a:t>+</a:t>
              </a:r>
              <a:r>
                <a:rPr lang="zh-CN" altLang="en-US" sz="1600" dirty="0"/>
                <a:t>黑体谱</a:t>
              </a:r>
              <a:endParaRPr lang="en-CN" sz="16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1E3A6AE-41C3-6245-7A6A-AC1B06E19CF9}"/>
              </a:ext>
            </a:extLst>
          </p:cNvPr>
          <p:cNvSpPr txBox="1"/>
          <p:nvPr/>
        </p:nvSpPr>
        <p:spPr>
          <a:xfrm>
            <a:off x="449333" y="3219650"/>
            <a:ext cx="5494421" cy="2021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2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zh-CN" altLang="en-US" sz="2000" dirty="0"/>
              <a:t>解决方案：向低能段增加观测能力，但</a:t>
            </a:r>
            <a:endParaRPr lang="en-US" altLang="zh-CN" sz="2000" dirty="0"/>
          </a:p>
          <a:p>
            <a:pPr marL="1028700" lvl="3" indent="-3429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zh-CN" altLang="en-US" sz="2000" dirty="0"/>
              <a:t>伽马暴高能辐射探测：</a:t>
            </a:r>
            <a:r>
              <a:rPr lang="en-US" altLang="zh-CN" sz="2000" dirty="0"/>
              <a:t>&gt;6000</a:t>
            </a:r>
          </a:p>
          <a:p>
            <a:pPr marL="1028700" lvl="3" indent="-3429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CN" sz="2000" dirty="0"/>
              <a:t>无时延</a:t>
            </a:r>
            <a:r>
              <a:rPr lang="en-CN" sz="2000" dirty="0">
                <a:solidFill>
                  <a:srgbClr val="FF0000"/>
                </a:solidFill>
              </a:rPr>
              <a:t>光学</a:t>
            </a:r>
            <a:r>
              <a:rPr lang="en-CN" sz="2000" dirty="0"/>
              <a:t>辐射探测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3</a:t>
            </a:r>
            <a:r>
              <a:rPr lang="zh-CN" altLang="en-US" sz="2000" dirty="0">
                <a:solidFill>
                  <a:srgbClr val="FF0000"/>
                </a:solidFill>
              </a:rPr>
              <a:t>个</a:t>
            </a:r>
            <a:r>
              <a:rPr lang="zh-CN" altLang="en-US" sz="2000" dirty="0"/>
              <a:t>！</a:t>
            </a:r>
            <a:endParaRPr lang="en-US" altLang="zh-CN" sz="2000" dirty="0"/>
          </a:p>
          <a:p>
            <a:pPr marL="685800" lvl="3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zh-CN" altLang="en-US" sz="2000" dirty="0"/>
              <a:t>（</a:t>
            </a:r>
            <a:r>
              <a:rPr lang="en-US" altLang="zh-CN" sz="2000" dirty="0"/>
              <a:t>GRB</a:t>
            </a:r>
            <a:r>
              <a:rPr lang="zh-CN" altLang="en-US" sz="2000" dirty="0"/>
              <a:t> </a:t>
            </a:r>
            <a:r>
              <a:rPr lang="en-US" altLang="zh-CN" sz="2000" dirty="0"/>
              <a:t>080319B</a:t>
            </a:r>
            <a:r>
              <a:rPr lang="zh-CN" altLang="en-US" sz="2000" dirty="0"/>
              <a:t>、</a:t>
            </a:r>
            <a:r>
              <a:rPr lang="en-US" altLang="zh-CN" sz="2000" dirty="0"/>
              <a:t>130427A</a:t>
            </a:r>
            <a:r>
              <a:rPr lang="zh-CN" altLang="en-US" sz="2000" dirty="0"/>
              <a:t>、</a:t>
            </a:r>
            <a:r>
              <a:rPr lang="en-US" altLang="zh-CN" sz="2000" dirty="0"/>
              <a:t>201223A</a:t>
            </a:r>
            <a:r>
              <a:rPr lang="zh-CN" altLang="en-US" sz="2000" dirty="0"/>
              <a:t>）</a:t>
            </a:r>
            <a:endParaRPr lang="en-US" altLang="zh-CN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39EC38-75C4-93C2-0D17-CEFDC0248F07}"/>
              </a:ext>
            </a:extLst>
          </p:cNvPr>
          <p:cNvGrpSpPr/>
          <p:nvPr/>
        </p:nvGrpSpPr>
        <p:grpSpPr>
          <a:xfrm>
            <a:off x="6584451" y="832054"/>
            <a:ext cx="5047110" cy="2766551"/>
            <a:chOff x="6446796" y="863735"/>
            <a:chExt cx="5084804" cy="26790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8E75262-C045-EA52-1E4B-98F6E62558BA}"/>
                </a:ext>
              </a:extLst>
            </p:cNvPr>
            <p:cNvGrpSpPr/>
            <p:nvPr/>
          </p:nvGrpSpPr>
          <p:grpSpPr>
            <a:xfrm>
              <a:off x="6446796" y="863735"/>
              <a:ext cx="5084804" cy="2679011"/>
              <a:chOff x="5400259" y="1756268"/>
              <a:chExt cx="6350000" cy="38100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0A020C1-A326-E749-64DD-048DB5A49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0259" y="1756268"/>
                <a:ext cx="6350000" cy="3810000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D196DD0-8504-5F3A-3D80-CF6CD6BE1A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2040" y="2732900"/>
                <a:ext cx="2082018" cy="0"/>
              </a:xfrm>
              <a:prstGeom prst="line">
                <a:avLst/>
              </a:prstGeom>
              <a:ln w="66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B0B5B7-2282-8038-CDF5-C5EA27FD7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0514" y="2466316"/>
                <a:ext cx="590843" cy="0"/>
              </a:xfrm>
              <a:prstGeom prst="line">
                <a:avLst/>
              </a:prstGeom>
              <a:ln w="666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589C01-C683-133D-1E2C-B11239514CA9}"/>
                  </a:ext>
                </a:extLst>
              </p:cNvPr>
              <p:cNvSpPr txBox="1"/>
              <p:nvPr/>
            </p:nvSpPr>
            <p:spPr>
              <a:xfrm>
                <a:off x="9088951" y="2267665"/>
                <a:ext cx="687199" cy="437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400" dirty="0">
                    <a:solidFill>
                      <a:srgbClr val="00B050"/>
                    </a:solidFill>
                  </a:rPr>
                  <a:t>Swift</a:t>
                </a:r>
                <a:endParaRPr lang="en-CN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F69AB0-D234-86E4-598B-F1783F8C0EC4}"/>
                  </a:ext>
                </a:extLst>
              </p:cNvPr>
              <p:cNvSpPr txBox="1"/>
              <p:nvPr/>
            </p:nvSpPr>
            <p:spPr>
              <a:xfrm>
                <a:off x="10408744" y="2548234"/>
                <a:ext cx="749817" cy="437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400" dirty="0">
                    <a:solidFill>
                      <a:srgbClr val="0070C0"/>
                    </a:solidFill>
                  </a:rPr>
                  <a:t>Fermi</a:t>
                </a:r>
                <a:endParaRPr lang="en-CN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3E46AC-6799-A846-947E-754856BEB12F}"/>
                </a:ext>
              </a:extLst>
            </p:cNvPr>
            <p:cNvSpPr txBox="1"/>
            <p:nvPr/>
          </p:nvSpPr>
          <p:spPr>
            <a:xfrm>
              <a:off x="7191794" y="297590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/>
                <a:t>光学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B9C7DD-92D8-AE3A-9410-46BDCF3E3A0A}"/>
                </a:ext>
              </a:extLst>
            </p:cNvPr>
            <p:cNvSpPr txBox="1"/>
            <p:nvPr/>
          </p:nvSpPr>
          <p:spPr>
            <a:xfrm>
              <a:off x="8604813" y="2973489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/>
                <a:t>X射线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06E105-1180-9BD2-2FB4-A962539DE280}"/>
                </a:ext>
              </a:extLst>
            </p:cNvPr>
            <p:cNvSpPr txBox="1"/>
            <p:nvPr/>
          </p:nvSpPr>
          <p:spPr>
            <a:xfrm>
              <a:off x="9594438" y="294096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/>
                <a:t>伽马射线</a:t>
              </a:r>
            </a:p>
          </p:txBody>
        </p:sp>
      </p:grpSp>
      <p:sp>
        <p:nvSpPr>
          <p:cNvPr id="37" name="内容占位符 2">
            <a:extLst>
              <a:ext uri="{FF2B5EF4-FFF2-40B4-BE49-F238E27FC236}">
                <a16:creationId xmlns:a16="http://schemas.microsoft.com/office/drawing/2014/main" id="{20A673C9-9F7E-13AA-E87D-5BC17FD95347}"/>
              </a:ext>
            </a:extLst>
          </p:cNvPr>
          <p:cNvSpPr txBox="1">
            <a:spLocks/>
          </p:cNvSpPr>
          <p:nvPr/>
        </p:nvSpPr>
        <p:spPr>
          <a:xfrm>
            <a:off x="749184" y="5508698"/>
            <a:ext cx="5194570" cy="523220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挑战：</a:t>
            </a:r>
            <a:r>
              <a:rPr lang="zh-CN" altLang="en-US" dirty="0"/>
              <a:t>观测能段覆盖差，导致模型兼并</a:t>
            </a:r>
            <a:endParaRPr lang="en-CN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754F86-5D07-A2D6-F434-42D097CEF96A}"/>
              </a:ext>
            </a:extLst>
          </p:cNvPr>
          <p:cNvSpPr txBox="1"/>
          <p:nvPr/>
        </p:nvSpPr>
        <p:spPr>
          <a:xfrm>
            <a:off x="8347221" y="3618592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GRB 121217A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81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457E027-1043-7942-9D88-F9ADBCFBA2F5}"/>
              </a:ext>
            </a:extLst>
          </p:cNvPr>
          <p:cNvGrpSpPr/>
          <p:nvPr/>
        </p:nvGrpSpPr>
        <p:grpSpPr>
          <a:xfrm>
            <a:off x="7444410" y="516839"/>
            <a:ext cx="4266216" cy="5897755"/>
            <a:chOff x="7474227" y="805070"/>
            <a:chExt cx="4266216" cy="589775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50BE66-CDAB-5566-0E24-93E970091EBC}"/>
                </a:ext>
              </a:extLst>
            </p:cNvPr>
            <p:cNvGrpSpPr/>
            <p:nvPr/>
          </p:nvGrpSpPr>
          <p:grpSpPr>
            <a:xfrm>
              <a:off x="7901608" y="805070"/>
              <a:ext cx="3838835" cy="5891273"/>
              <a:chOff x="7406570" y="99296"/>
              <a:chExt cx="4333874" cy="6597047"/>
            </a:xfrm>
          </p:grpSpPr>
          <p:cxnSp>
            <p:nvCxnSpPr>
              <p:cNvPr id="38" name="直接连接符 14">
                <a:extLst>
                  <a:ext uri="{FF2B5EF4-FFF2-40B4-BE49-F238E27FC236}">
                    <a16:creationId xmlns:a16="http://schemas.microsoft.com/office/drawing/2014/main" id="{5894181B-F3A9-823F-3EF8-A60A0594EC1F}"/>
                  </a:ext>
                </a:extLst>
              </p:cNvPr>
              <p:cNvCxnSpPr/>
              <p:nvPr/>
            </p:nvCxnSpPr>
            <p:spPr>
              <a:xfrm>
                <a:off x="8703732" y="1170002"/>
                <a:ext cx="3036711" cy="0"/>
              </a:xfrm>
              <a:prstGeom prst="line">
                <a:avLst/>
              </a:prstGeom>
              <a:ln w="571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19">
                <a:extLst>
                  <a:ext uri="{FF2B5EF4-FFF2-40B4-BE49-F238E27FC236}">
                    <a16:creationId xmlns:a16="http://schemas.microsoft.com/office/drawing/2014/main" id="{21EF50E7-3929-4D0B-3F6F-B7E8E055C702}"/>
                  </a:ext>
                </a:extLst>
              </p:cNvPr>
              <p:cNvCxnSpPr/>
              <p:nvPr/>
            </p:nvCxnSpPr>
            <p:spPr>
              <a:xfrm>
                <a:off x="8703733" y="2273493"/>
                <a:ext cx="3036711" cy="0"/>
              </a:xfrm>
              <a:prstGeom prst="line">
                <a:avLst/>
              </a:prstGeom>
              <a:ln w="571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右箭头 22">
                <a:extLst>
                  <a:ext uri="{FF2B5EF4-FFF2-40B4-BE49-F238E27FC236}">
                    <a16:creationId xmlns:a16="http://schemas.microsoft.com/office/drawing/2014/main" id="{9A13F13F-575A-9350-984E-1CE4BC098BFE}"/>
                  </a:ext>
                </a:extLst>
              </p:cNvPr>
              <p:cNvSpPr/>
              <p:nvPr/>
            </p:nvSpPr>
            <p:spPr>
              <a:xfrm rot="16200000">
                <a:off x="8586647" y="1617054"/>
                <a:ext cx="616238" cy="10594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2" name="组合 24">
                <a:extLst>
                  <a:ext uri="{FF2B5EF4-FFF2-40B4-BE49-F238E27FC236}">
                    <a16:creationId xmlns:a16="http://schemas.microsoft.com/office/drawing/2014/main" id="{621CA58A-74EB-2379-051B-5FFE926363DA}"/>
                  </a:ext>
                </a:extLst>
              </p:cNvPr>
              <p:cNvGrpSpPr/>
              <p:nvPr/>
            </p:nvGrpSpPr>
            <p:grpSpPr>
              <a:xfrm>
                <a:off x="7406570" y="479917"/>
                <a:ext cx="4333874" cy="6216426"/>
                <a:chOff x="7406569" y="56444"/>
                <a:chExt cx="4333875" cy="6639899"/>
              </a:xfrm>
            </p:grpSpPr>
            <p:pic>
              <p:nvPicPr>
                <p:cNvPr id="59" name="Picture 4" descr="D:\360MoveData\Users\seyfert\Desktop\微信图片编辑_20240504103139.jpg">
                  <a:extLst>
                    <a:ext uri="{FF2B5EF4-FFF2-40B4-BE49-F238E27FC236}">
                      <a16:creationId xmlns:a16="http://schemas.microsoft.com/office/drawing/2014/main" id="{5669C4C0-9A32-F508-3BD9-01BF2A8C9A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6569" y="56444"/>
                  <a:ext cx="4333875" cy="6638925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60" name="矩形 23">
                  <a:extLst>
                    <a:ext uri="{FF2B5EF4-FFF2-40B4-BE49-F238E27FC236}">
                      <a16:creationId xmlns:a16="http://schemas.microsoft.com/office/drawing/2014/main" id="{3292583E-A08F-3D0E-8C27-884F81E897D4}"/>
                    </a:ext>
                  </a:extLst>
                </p:cNvPr>
                <p:cNvSpPr/>
                <p:nvPr/>
              </p:nvSpPr>
              <p:spPr>
                <a:xfrm>
                  <a:off x="7759175" y="56444"/>
                  <a:ext cx="741358" cy="663989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9" name="矩形 25">
                <a:extLst>
                  <a:ext uri="{FF2B5EF4-FFF2-40B4-BE49-F238E27FC236}">
                    <a16:creationId xmlns:a16="http://schemas.microsoft.com/office/drawing/2014/main" id="{017637D7-40BD-1A3B-00B3-7F75FEAAC32C}"/>
                  </a:ext>
                </a:extLst>
              </p:cNvPr>
              <p:cNvSpPr/>
              <p:nvPr/>
            </p:nvSpPr>
            <p:spPr>
              <a:xfrm>
                <a:off x="8947741" y="99296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新魏"/>
                  </a:rPr>
                  <a:t>宇宙演化历史</a:t>
                </a:r>
                <a:endParaRPr lang="zh-CN" altLang="en-US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80924-12F1-0571-288B-7FE53E3E2989}"/>
                  </a:ext>
                </a:extLst>
              </p:cNvPr>
              <p:cNvSpPr txBox="1"/>
              <p:nvPr/>
            </p:nvSpPr>
            <p:spPr>
              <a:xfrm flipH="1">
                <a:off x="7814555" y="777766"/>
                <a:ext cx="764426" cy="930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/>
                  <a:t>黑暗时代结束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7C0242D-EC91-A1F5-9E29-7FA35C81F58D}"/>
                  </a:ext>
                </a:extLst>
              </p:cNvPr>
              <p:cNvSpPr txBox="1"/>
              <p:nvPr/>
            </p:nvSpPr>
            <p:spPr>
              <a:xfrm flipH="1">
                <a:off x="7849242" y="4259811"/>
                <a:ext cx="764426" cy="930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/>
                  <a:t>再电离结束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058085E-1387-26A0-801D-4EA6CC8594F3}"/>
                  </a:ext>
                </a:extLst>
              </p:cNvPr>
              <p:cNvSpPr txBox="1"/>
              <p:nvPr/>
            </p:nvSpPr>
            <p:spPr>
              <a:xfrm flipH="1">
                <a:off x="7761418" y="2346280"/>
                <a:ext cx="764425" cy="104565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1600" dirty="0"/>
                  <a:t>恒星形成</a:t>
                </a:r>
                <a:endParaRPr lang="en-US" altLang="zh-CN" sz="1600" dirty="0"/>
              </a:p>
              <a:p>
                <a:r>
                  <a:rPr lang="zh-CN" altLang="en-US" sz="1600" dirty="0"/>
                  <a:t>元素增丰</a:t>
                </a:r>
              </a:p>
            </p:txBody>
          </p:sp>
          <p:cxnSp>
            <p:nvCxnSpPr>
              <p:cNvPr id="53" name="直接连接符 43">
                <a:extLst>
                  <a:ext uri="{FF2B5EF4-FFF2-40B4-BE49-F238E27FC236}">
                    <a16:creationId xmlns:a16="http://schemas.microsoft.com/office/drawing/2014/main" id="{A21D24A8-7A12-375E-6F40-F90C5085F3EC}"/>
                  </a:ext>
                </a:extLst>
              </p:cNvPr>
              <p:cNvCxnSpPr/>
              <p:nvPr/>
            </p:nvCxnSpPr>
            <p:spPr>
              <a:xfrm>
                <a:off x="8703731" y="1531185"/>
                <a:ext cx="3036711" cy="0"/>
              </a:xfrm>
              <a:prstGeom prst="line">
                <a:avLst/>
              </a:prstGeom>
              <a:ln w="571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F11E2FE-C101-0971-C5C7-8E0C58204B78}"/>
                  </a:ext>
                </a:extLst>
              </p:cNvPr>
              <p:cNvSpPr txBox="1"/>
              <p:nvPr/>
            </p:nvSpPr>
            <p:spPr>
              <a:xfrm flipH="1">
                <a:off x="8703733" y="1539356"/>
                <a:ext cx="3036709" cy="51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rgbClr val="FFFF00"/>
                    </a:solidFill>
                  </a:rPr>
                  <a:t>伽马暴理论预期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z =20, 1.8</a:t>
                </a:r>
                <a:r>
                  <a:rPr lang="zh-CN" altLang="en-US" sz="1200" dirty="0">
                    <a:solidFill>
                      <a:srgbClr val="FFFF00"/>
                    </a:solidFill>
                  </a:rPr>
                  <a:t>亿年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, Lamb &amp; </a:t>
                </a:r>
                <a:r>
                  <a:rPr lang="en-US" altLang="zh-CN" sz="1200" dirty="0" err="1">
                    <a:solidFill>
                      <a:srgbClr val="FFFF00"/>
                    </a:solidFill>
                  </a:rPr>
                  <a:t>Reichart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 2000</a:t>
                </a:r>
                <a:endParaRPr lang="zh-CN" altLang="en-US" sz="12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5" name="直接连接符 45">
                <a:extLst>
                  <a:ext uri="{FF2B5EF4-FFF2-40B4-BE49-F238E27FC236}">
                    <a16:creationId xmlns:a16="http://schemas.microsoft.com/office/drawing/2014/main" id="{F0E4AE41-D6CB-6557-EF99-BED768EAECF3}"/>
                  </a:ext>
                </a:extLst>
              </p:cNvPr>
              <p:cNvCxnSpPr/>
              <p:nvPr/>
            </p:nvCxnSpPr>
            <p:spPr>
              <a:xfrm>
                <a:off x="8703733" y="2607092"/>
                <a:ext cx="3036711" cy="0"/>
              </a:xfrm>
              <a:prstGeom prst="line">
                <a:avLst/>
              </a:prstGeom>
              <a:ln w="571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BDE8BBA-5287-0155-CC0E-3EE69246D77B}"/>
                  </a:ext>
                </a:extLst>
              </p:cNvPr>
              <p:cNvSpPr txBox="1"/>
              <p:nvPr/>
            </p:nvSpPr>
            <p:spPr>
              <a:xfrm flipH="1">
                <a:off x="8703735" y="2649732"/>
                <a:ext cx="30367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rgbClr val="FFFF00"/>
                    </a:solidFill>
                  </a:rPr>
                  <a:t>星系纪录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z =11, 4</a:t>
                </a:r>
                <a:r>
                  <a:rPr lang="zh-CN" altLang="en-US" sz="1200" dirty="0">
                    <a:solidFill>
                      <a:srgbClr val="FFFF00"/>
                    </a:solidFill>
                  </a:rPr>
                  <a:t>亿年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, Jiang et al. 2021</a:t>
                </a:r>
                <a:endParaRPr lang="zh-CN" altLang="en-US" sz="12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D071F7C-35AD-7068-8F09-CAAC0E70672D}"/>
                  </a:ext>
                </a:extLst>
              </p:cNvPr>
              <p:cNvSpPr txBox="1"/>
              <p:nvPr/>
            </p:nvSpPr>
            <p:spPr>
              <a:xfrm flipH="1">
                <a:off x="8703735" y="4445362"/>
                <a:ext cx="30367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rgbClr val="FFFF00"/>
                    </a:solidFill>
                  </a:rPr>
                  <a:t>再电离结束 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z =6, 9</a:t>
                </a:r>
                <a:r>
                  <a:rPr lang="zh-CN" altLang="en-US" sz="1200" dirty="0">
                    <a:solidFill>
                      <a:srgbClr val="FFFF00"/>
                    </a:solidFill>
                  </a:rPr>
                  <a:t>亿年</a:t>
                </a:r>
                <a:r>
                  <a:rPr lang="en-US" altLang="zh-CN" sz="1200" dirty="0">
                    <a:solidFill>
                      <a:srgbClr val="FFFF00"/>
                    </a:solidFill>
                  </a:rPr>
                  <a:t>, Fan et al. 2016</a:t>
                </a:r>
                <a:endParaRPr lang="zh-CN" altLang="en-US" sz="12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FE9D0-504B-BDA6-5ACB-25A60F74453B}"/>
                  </a:ext>
                </a:extLst>
              </p:cNvPr>
              <p:cNvSpPr txBox="1"/>
              <p:nvPr/>
            </p:nvSpPr>
            <p:spPr>
              <a:xfrm>
                <a:off x="9904686" y="6323139"/>
                <a:ext cx="1689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>
                    <a:solidFill>
                      <a:srgbClr val="FFFF00"/>
                    </a:solidFill>
                  </a:rPr>
                  <a:t>现在</a:t>
                </a:r>
                <a:r>
                  <a:rPr lang="zh-CN" altLang="en-US" dirty="0">
                    <a:solidFill>
                      <a:srgbClr val="FFFF00"/>
                    </a:solidFill>
                  </a:rPr>
                  <a:t>：</a:t>
                </a:r>
                <a:r>
                  <a:rPr lang="en-US" altLang="zh-CN" dirty="0">
                    <a:solidFill>
                      <a:srgbClr val="FFFF00"/>
                    </a:solidFill>
                  </a:rPr>
                  <a:t>137</a:t>
                </a:r>
                <a:r>
                  <a:rPr lang="zh-CN" altLang="en-US" dirty="0">
                    <a:solidFill>
                      <a:srgbClr val="FFFF00"/>
                    </a:solidFill>
                  </a:rPr>
                  <a:t>亿年</a:t>
                </a:r>
                <a:endParaRPr lang="en-CN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2EB0D16-9D3F-E3EB-40A5-75DE3ED78BF0}"/>
                </a:ext>
              </a:extLst>
            </p:cNvPr>
            <p:cNvSpPr/>
            <p:nvPr/>
          </p:nvSpPr>
          <p:spPr>
            <a:xfrm>
              <a:off x="7474227" y="944217"/>
              <a:ext cx="729130" cy="5758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0939" y="1443212"/>
            <a:ext cx="6923401" cy="200164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伽马暴是研究早期宇宙的有效探针：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第一代恒星形成时间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恒星形成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元素增丰</a:t>
            </a:r>
            <a:r>
              <a:rPr lang="zh-CN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历史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再电离能源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143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endParaRPr lang="zh-CN" altLang="en-US" sz="1400" dirty="0"/>
          </a:p>
          <a:p>
            <a:pPr marL="0">
              <a:spcBef>
                <a:spcPts val="0"/>
              </a:spcBef>
              <a:spcAft>
                <a:spcPts val="1200"/>
              </a:spcAft>
            </a:pPr>
            <a:endParaRPr kumimoji="1"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华文新魏"/>
            </a:endParaRPr>
          </a:p>
        </p:txBody>
      </p:sp>
      <p:sp>
        <p:nvSpPr>
          <p:cNvPr id="5" name="文本框 19"/>
          <p:cNvSpPr txBox="1"/>
          <p:nvPr/>
        </p:nvSpPr>
        <p:spPr>
          <a:xfrm>
            <a:off x="480939" y="397092"/>
            <a:ext cx="6912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科学问题 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：（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2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高红移伽马暴及早期宇宙</a:t>
            </a:r>
          </a:p>
        </p:txBody>
      </p:sp>
      <p:sp>
        <p:nvSpPr>
          <p:cNvPr id="40" name="内容占位符 2"/>
          <p:cNvSpPr>
            <a:spLocks noGrp="1"/>
          </p:cNvSpPr>
          <p:nvPr>
            <p:ph sz="half" idx="1"/>
          </p:nvPr>
        </p:nvSpPr>
        <p:spPr>
          <a:xfrm>
            <a:off x="611043" y="5882106"/>
            <a:ext cx="6921517" cy="523220"/>
          </a:xfrm>
          <a:ln w="28575">
            <a:solidFill>
              <a:srgbClr val="00B0F0"/>
            </a:solidFill>
          </a:ln>
        </p:spPr>
        <p:txBody>
          <a:bodyPr anchor="ctr">
            <a:normAutofit/>
          </a:bodyPr>
          <a:lstStyle/>
          <a:p>
            <a:pPr marL="0" lvl="1" indent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挑战：后随观测能力严重不足，高红移样本稀缺！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7" name="AutoShape 6" descr="https://www.researchgate.net/publication/356198861/figure/fig1/AS:1090335849619456@1636967732175/Redshift-distribution-from-15years-of-Swift-observations-combined-with-redshifts-fro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0AE45417-7E03-2F82-8B39-DC5A50602039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表格 21">
                <a:extLst>
                  <a:ext uri="{FF2B5EF4-FFF2-40B4-BE49-F238E27FC236}">
                    <a16:creationId xmlns:a16="http://schemas.microsoft.com/office/drawing/2014/main" id="{CE93709A-F089-894E-6C55-AB3F1D4D50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938813"/>
                  </p:ext>
                </p:extLst>
              </p:nvPr>
            </p:nvGraphicFramePr>
            <p:xfrm>
              <a:off x="3476319" y="2966223"/>
              <a:ext cx="4081091" cy="2631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47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3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7999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en-US" altLang="zh-CN" sz="1600" b="1" kern="1200" dirty="0">
                              <a:solidFill>
                                <a:schemeClr val="lt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GRB</a:t>
                          </a:r>
                          <a:endParaRPr kumimoji="1" lang="zh-CN" altLang="en-US" sz="1600" b="1" kern="1200" dirty="0">
                            <a:solidFill>
                              <a:schemeClr val="lt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zh-CN" altLang="en-US" sz="1600" b="1" kern="1200" dirty="0">
                              <a:solidFill>
                                <a:schemeClr val="lt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红移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zh-CN" altLang="en-US" sz="1600" b="1" kern="1200" dirty="0">
                              <a:solidFill>
                                <a:schemeClr val="lt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参考文献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050904</a:t>
                          </a:r>
                          <a:endParaRPr kumimoji="1" lang="zh-CN" altLang="en-US" sz="1400" b="1" kern="1200" dirty="0">
                            <a:solidFill>
                              <a:schemeClr val="lt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6.29</m:t>
                                </m:r>
                              </m:oMath>
                            </m:oMathPara>
                          </a14:m>
                          <a:endParaRPr kumimoji="1" lang="zh-CN" altLang="en-US" sz="1400" b="1" kern="1200" dirty="0">
                            <a:solidFill>
                              <a:schemeClr val="lt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it-IT" altLang="zh-CN" sz="1100" b="0" kern="1200" dirty="0">
                              <a:solidFill>
                                <a:schemeClr val="tx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Tagliaferri et al. 2005;</a:t>
                          </a:r>
                          <a:r>
                            <a:rPr kumimoji="1" lang="en-US" altLang="zh-CN" sz="1100" b="0" kern="1200" dirty="0">
                              <a:solidFill>
                                <a:schemeClr val="tx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 Kawai et al. 2000</a:t>
                          </a:r>
                          <a:endParaRPr kumimoji="1" lang="zh-CN" altLang="en-US" sz="1100" b="0" kern="1200" dirty="0">
                            <a:solidFill>
                              <a:schemeClr val="tx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210905A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6.318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/>
                            <a:t>Rossi et al. 2022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81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140515A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6.32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a-DK" altLang="zh-CN" sz="1100" b="0" dirty="0"/>
                            <a:t>Chornock et al. 2014; Melandri et al. 2015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81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080913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6.7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/>
                            <a:t>Greiner et al.2009; Patel et al. 2010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81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240218A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6.782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i="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Saccardi</a:t>
                          </a:r>
                          <a:r>
                            <a:rPr lang="en-US" altLang="zh-CN" sz="1100" b="0" i="0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et al. 2024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811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090423A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8.</m:t>
                                </m:r>
                                <m:r>
                                  <a:rPr lang="en-US" altLang="zh-CN" sz="14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23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 err="1"/>
                            <a:t>Tanvir</a:t>
                          </a:r>
                          <a:r>
                            <a:rPr lang="en-US" altLang="zh-CN" sz="1100" b="0" dirty="0"/>
                            <a:t> et al.2009; </a:t>
                          </a:r>
                          <a:r>
                            <a:rPr lang="en-US" altLang="zh-CN" sz="1100" b="0" dirty="0" err="1"/>
                            <a:t>Salvaterra</a:t>
                          </a:r>
                          <a:r>
                            <a:rPr lang="en-US" altLang="zh-CN" sz="1100" b="0" dirty="0"/>
                            <a:t> et al. 2009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表格 21">
                <a:extLst>
                  <a:ext uri="{FF2B5EF4-FFF2-40B4-BE49-F238E27FC236}">
                    <a16:creationId xmlns:a16="http://schemas.microsoft.com/office/drawing/2014/main" id="{CE93709A-F089-894E-6C55-AB3F1D4D50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938813"/>
                  </p:ext>
                </p:extLst>
              </p:nvPr>
            </p:nvGraphicFramePr>
            <p:xfrm>
              <a:off x="3476319" y="2966223"/>
              <a:ext cx="4081091" cy="2631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47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3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7999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en-US" altLang="zh-CN" sz="1600" b="1" kern="1200" dirty="0">
                              <a:solidFill>
                                <a:schemeClr val="lt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GRB</a:t>
                          </a:r>
                          <a:endParaRPr kumimoji="1" lang="zh-CN" altLang="en-US" sz="1600" b="1" kern="1200" dirty="0">
                            <a:solidFill>
                              <a:schemeClr val="lt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zh-CN" altLang="en-US" sz="1600" b="1" kern="1200" dirty="0">
                              <a:solidFill>
                                <a:schemeClr val="lt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红移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zh-CN" altLang="en-US" sz="1600" b="1" kern="1200" dirty="0">
                              <a:solidFill>
                                <a:schemeClr val="lt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参考文献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050904</a:t>
                          </a:r>
                          <a:endParaRPr kumimoji="1" lang="zh-CN" altLang="en-US" sz="1400" b="1" kern="1200" dirty="0">
                            <a:solidFill>
                              <a:schemeClr val="lt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69811" t="-88235" r="-343396" b="-4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1" lang="it-IT" altLang="zh-CN" sz="1100" b="0" kern="1200" dirty="0">
                              <a:solidFill>
                                <a:schemeClr val="tx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Tagliaferri et al. 2005;</a:t>
                          </a:r>
                          <a:r>
                            <a:rPr kumimoji="1" lang="en-US" altLang="zh-CN" sz="1100" b="0" kern="1200" dirty="0">
                              <a:solidFill>
                                <a:schemeClr val="tx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华文新魏"/>
                            </a:rPr>
                            <a:t> Kawai et al. 2000</a:t>
                          </a:r>
                          <a:endParaRPr kumimoji="1" lang="zh-CN" altLang="en-US" sz="1100" b="0" kern="1200" dirty="0">
                            <a:solidFill>
                              <a:schemeClr val="tx1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  <a:cs typeface="华文新魏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210905A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6.318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/>
                            <a:t>Rossi et al. 2022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140515A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6.32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a-DK" altLang="zh-CN" sz="1100" b="0" dirty="0"/>
                            <a:t>Chornock et al. 2014; Melandri et al. 2015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080913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69811" t="-529167" r="-343396" b="-2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/>
                            <a:t>Greiner et al.2009; Patel et al. 2010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240218A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69811" t="-629167" r="-343396" b="-1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i="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Saccardi</a:t>
                          </a:r>
                          <a:r>
                            <a:rPr lang="en-US" altLang="zh-CN" sz="1100" b="0" i="0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et al. 2024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090423A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69811" t="-514706" r="-343396" b="-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 err="1"/>
                            <a:t>Tanvir</a:t>
                          </a:r>
                          <a:r>
                            <a:rPr lang="en-US" altLang="zh-CN" sz="1100" b="0" dirty="0"/>
                            <a:t> et al.2009; </a:t>
                          </a:r>
                          <a:r>
                            <a:rPr lang="en-US" altLang="zh-CN" sz="1100" b="0" dirty="0" err="1"/>
                            <a:t>Salvaterra</a:t>
                          </a:r>
                          <a:r>
                            <a:rPr lang="en-US" altLang="zh-CN" sz="1100" b="0" dirty="0"/>
                            <a:t> et al. 2009</a:t>
                          </a:r>
                          <a:endParaRPr lang="zh-CN" altLang="en-US" sz="11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5844FEB-5E0F-6596-199B-24882B099CF8}"/>
              </a:ext>
            </a:extLst>
          </p:cNvPr>
          <p:cNvSpPr txBox="1"/>
          <p:nvPr/>
        </p:nvSpPr>
        <p:spPr>
          <a:xfrm>
            <a:off x="768201" y="4136338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仅有</a:t>
            </a:r>
            <a:r>
              <a:rPr lang="en-US" altLang="zh-CN" sz="2800" dirty="0">
                <a:solidFill>
                  <a:srgbClr val="FF0000"/>
                </a:solidFill>
              </a:rPr>
              <a:t>6</a:t>
            </a:r>
            <a:r>
              <a:rPr lang="zh-CN" altLang="en-US" sz="2000" dirty="0"/>
              <a:t>个</a:t>
            </a:r>
            <a:r>
              <a:rPr lang="en-US" sz="2000" dirty="0" err="1"/>
              <a:t>光谱红移</a:t>
            </a:r>
            <a:r>
              <a:rPr lang="en-US" sz="2000" dirty="0"/>
              <a:t>&gt;</a:t>
            </a:r>
            <a:r>
              <a:rPr lang="en-US" altLang="zh-CN" sz="2000" dirty="0"/>
              <a:t>6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278518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8962" y="357260"/>
            <a:ext cx="11288359" cy="7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科学问题 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：（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3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伽马暴前身星性质和相关物理研究</a:t>
            </a:r>
            <a:endParaRPr kumimoji="1" lang="en-US" altLang="zh-CN" sz="28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                       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4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千新星和引力波电磁对应体搜索及相关科学问题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C80FDEBA-CAB6-BBFD-EBE6-B35BB359D7DF}"/>
              </a:ext>
            </a:extLst>
          </p:cNvPr>
          <p:cNvSpPr txBox="1"/>
          <p:nvPr/>
        </p:nvSpPr>
        <p:spPr>
          <a:xfrm>
            <a:off x="645544" y="1277572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内容占位符 2">
            <a:extLst>
              <a:ext uri="{FF2B5EF4-FFF2-40B4-BE49-F238E27FC236}">
                <a16:creationId xmlns:a16="http://schemas.microsoft.com/office/drawing/2014/main" id="{35397F1F-0896-57E3-BDE2-BD457EAFCBE1}"/>
              </a:ext>
            </a:extLst>
          </p:cNvPr>
          <p:cNvSpPr txBox="1">
            <a:spLocks/>
          </p:cNvSpPr>
          <p:nvPr/>
        </p:nvSpPr>
        <p:spPr>
          <a:xfrm>
            <a:off x="645543" y="2377455"/>
            <a:ext cx="3681043" cy="31209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相关科学问题：</a:t>
            </a:r>
            <a:endParaRPr lang="en-US" altLang="zh-CN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前身星的性质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引力波电磁对应体搜索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中心引擎的证认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千新星种类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2" indent="-342900" algn="just">
              <a:lnSpc>
                <a:spcPct val="8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超重元素的起源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28516B5-20C7-8E9B-C62C-57FA8D5FDCD5}"/>
              </a:ext>
            </a:extLst>
          </p:cNvPr>
          <p:cNvGrpSpPr/>
          <p:nvPr/>
        </p:nvGrpSpPr>
        <p:grpSpPr>
          <a:xfrm>
            <a:off x="4241747" y="1763551"/>
            <a:ext cx="7656760" cy="4717204"/>
            <a:chOff x="4241747" y="1763551"/>
            <a:chExt cx="7656760" cy="4717204"/>
          </a:xfrm>
        </p:grpSpPr>
        <p:grpSp>
          <p:nvGrpSpPr>
            <p:cNvPr id="39" name="组合 1">
              <a:extLst>
                <a:ext uri="{FF2B5EF4-FFF2-40B4-BE49-F238E27FC236}">
                  <a16:creationId xmlns:a16="http://schemas.microsoft.com/office/drawing/2014/main" id="{2E02F302-0DAB-84E3-8AEE-FADBDE4CB5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4121" y="1763551"/>
              <a:ext cx="5380924" cy="3090624"/>
              <a:chOff x="974524" y="2015617"/>
              <a:chExt cx="6421337" cy="3461820"/>
            </a:xfrm>
          </p:grpSpPr>
          <p:sp>
            <p:nvSpPr>
              <p:cNvPr id="50" name="文本框 36">
                <a:extLst>
                  <a:ext uri="{FF2B5EF4-FFF2-40B4-BE49-F238E27FC236}">
                    <a16:creationId xmlns:a16="http://schemas.microsoft.com/office/drawing/2014/main" id="{F6DE61A1-9666-4E11-42B8-4E951CB7E2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5709690" y="4626251"/>
                <a:ext cx="1462341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zh-CN" altLang="en-US" sz="2000" dirty="0">
                    <a:solidFill>
                      <a:srgbClr val="FF0000"/>
                    </a:solidFill>
                    <a:ea typeface="黑体" panose="02010609060101010101" pitchFamily="49" charset="-122"/>
                  </a:rPr>
                  <a:t>伽马暴</a:t>
                </a:r>
              </a:p>
            </p:txBody>
          </p:sp>
          <p:sp>
            <p:nvSpPr>
              <p:cNvPr id="51" name="矩形 4">
                <a:extLst>
                  <a:ext uri="{FF2B5EF4-FFF2-40B4-BE49-F238E27FC236}">
                    <a16:creationId xmlns:a16="http://schemas.microsoft.com/office/drawing/2014/main" id="{45D68B40-DC64-F6F4-EBDC-16AF5FA72469}"/>
                  </a:ext>
                </a:extLst>
              </p:cNvPr>
              <p:cNvSpPr/>
              <p:nvPr/>
            </p:nvSpPr>
            <p:spPr bwMode="auto">
              <a:xfrm>
                <a:off x="3235464" y="2017128"/>
                <a:ext cx="1930442" cy="3454975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/>
              </a:p>
            </p:txBody>
          </p:sp>
          <p:sp>
            <p:nvSpPr>
              <p:cNvPr id="52" name="矩形 5">
                <a:extLst>
                  <a:ext uri="{FF2B5EF4-FFF2-40B4-BE49-F238E27FC236}">
                    <a16:creationId xmlns:a16="http://schemas.microsoft.com/office/drawing/2014/main" id="{F271C983-9F5D-BBE5-E2FA-DC71BFB12E39}"/>
                  </a:ext>
                </a:extLst>
              </p:cNvPr>
              <p:cNvSpPr/>
              <p:nvPr/>
            </p:nvSpPr>
            <p:spPr bwMode="auto">
              <a:xfrm>
                <a:off x="1043590" y="2022463"/>
                <a:ext cx="1945596" cy="3454974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/>
              </a:p>
            </p:txBody>
          </p:sp>
          <p:pic>
            <p:nvPicPr>
              <p:cNvPr id="53" name="Picture 6" descr="http://sciencespot.co.uk/images/PSI25-gamma-ray-burst.jpg">
                <a:extLst>
                  <a:ext uri="{FF2B5EF4-FFF2-40B4-BE49-F238E27FC236}">
                    <a16:creationId xmlns:a16="http://schemas.microsoft.com/office/drawing/2014/main" id="{5D8CE001-2BFD-2E5E-3A4F-B0F33F89A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531" y="2545225"/>
                <a:ext cx="1845148" cy="1354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2" descr="http://i.space.com/images/i/000/031/406/i02/kilonova-first-step-gamma-ray-burst-model.jpg?1375556521">
                <a:extLst>
                  <a:ext uri="{FF2B5EF4-FFF2-40B4-BE49-F238E27FC236}">
                    <a16:creationId xmlns:a16="http://schemas.microsoft.com/office/drawing/2014/main" id="{5EB099A5-EAB8-CC99-136E-C988B71DC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137" y="3980960"/>
                <a:ext cx="1883974" cy="1439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矩形 11">
                <a:extLst>
                  <a:ext uri="{FF2B5EF4-FFF2-40B4-BE49-F238E27FC236}">
                    <a16:creationId xmlns:a16="http://schemas.microsoft.com/office/drawing/2014/main" id="{5A803262-1712-4D45-997C-CB697DE23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257" y="4931971"/>
                <a:ext cx="2220826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致密星并合</a:t>
                </a:r>
                <a:endParaRPr kumimoji="1" lang="en-US" altLang="zh-CN" sz="2000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6" name="图片 4" descr="EAW5[](HJJEZYB(HBSIS}R9">
                <a:extLst>
                  <a:ext uri="{FF2B5EF4-FFF2-40B4-BE49-F238E27FC236}">
                    <a16:creationId xmlns:a16="http://schemas.microsoft.com/office/drawing/2014/main" id="{19DA0D2C-6817-0A98-F002-267B4D4D2B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1623" y="2514675"/>
                <a:ext cx="1820144" cy="132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图片 12">
                <a:extLst>
                  <a:ext uri="{FF2B5EF4-FFF2-40B4-BE49-F238E27FC236}">
                    <a16:creationId xmlns:a16="http://schemas.microsoft.com/office/drawing/2014/main" id="{B154FB80-7089-D522-8B2E-7371F4D3A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870" y="3961800"/>
                <a:ext cx="1822899" cy="145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文本框 15">
                <a:extLst>
                  <a:ext uri="{FF2B5EF4-FFF2-40B4-BE49-F238E27FC236}">
                    <a16:creationId xmlns:a16="http://schemas.microsoft.com/office/drawing/2014/main" id="{53F856FF-8BB0-9C42-B850-D14871AE5DF6}"/>
                  </a:ext>
                </a:extLst>
              </p:cNvPr>
              <p:cNvSpPr txBox="1"/>
              <p:nvPr/>
            </p:nvSpPr>
            <p:spPr bwMode="auto">
              <a:xfrm>
                <a:off x="4239521" y="4940431"/>
                <a:ext cx="988901" cy="448165"/>
              </a:xfrm>
              <a:prstGeom prst="rect">
                <a:avLst/>
              </a:prstGeom>
              <a:noFill/>
              <a:ln w="12700" cmpd="sng">
                <a:noFill/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kumimoji="1" lang="zh-CN" altLang="en-US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磁星</a:t>
                </a:r>
                <a:endParaRPr kumimoji="1" lang="zh-CN" altLang="en-US" sz="2000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矩形 22">
                <a:extLst>
                  <a:ext uri="{FF2B5EF4-FFF2-40B4-BE49-F238E27FC236}">
                    <a16:creationId xmlns:a16="http://schemas.microsoft.com/office/drawing/2014/main" id="{3241B9A0-5C54-7AA3-3C75-1AF026306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044" y="3466872"/>
                <a:ext cx="2114121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恒星坍缩</a:t>
                </a:r>
                <a:endParaRPr kumimoji="1" lang="en-US" altLang="zh-CN" sz="2000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矩形 23">
                <a:extLst>
                  <a:ext uri="{FF2B5EF4-FFF2-40B4-BE49-F238E27FC236}">
                    <a16:creationId xmlns:a16="http://schemas.microsoft.com/office/drawing/2014/main" id="{F95EDE16-69F3-F0F9-6B74-16F9F939D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6757" y="2015617"/>
                <a:ext cx="1822901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0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中心引擎</a:t>
                </a:r>
                <a:endParaRPr kumimoji="1" lang="en-US" altLang="zh-CN" sz="20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下箭头 15">
                <a:extLst>
                  <a:ext uri="{FF2B5EF4-FFF2-40B4-BE49-F238E27FC236}">
                    <a16:creationId xmlns:a16="http://schemas.microsoft.com/office/drawing/2014/main" id="{309DBCBF-F38C-9CE4-7B3C-F8E28A3B8044}"/>
                  </a:ext>
                </a:extLst>
              </p:cNvPr>
              <p:cNvSpPr/>
              <p:nvPr/>
            </p:nvSpPr>
            <p:spPr bwMode="auto">
              <a:xfrm rot="16200000">
                <a:off x="2959189" y="3796408"/>
                <a:ext cx="305844" cy="282273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75" dirty="0"/>
              </a:p>
            </p:txBody>
          </p:sp>
          <p:sp>
            <p:nvSpPr>
              <p:cNvPr id="62" name="文本框 31">
                <a:extLst>
                  <a:ext uri="{FF2B5EF4-FFF2-40B4-BE49-F238E27FC236}">
                    <a16:creationId xmlns:a16="http://schemas.microsoft.com/office/drawing/2014/main" id="{49BE7EC6-700F-0562-9AD9-055906CBB7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6627" y="2594965"/>
                <a:ext cx="2049234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zh-CN" altLang="en-US" sz="2000" dirty="0">
                    <a:ea typeface="黑体" panose="02010609060101010101" pitchFamily="49" charset="-122"/>
                  </a:rPr>
                  <a:t>极高速喷流</a:t>
                </a:r>
              </a:p>
            </p:txBody>
          </p:sp>
          <p:sp>
            <p:nvSpPr>
              <p:cNvPr id="63" name="文本框 31">
                <a:extLst>
                  <a:ext uri="{FF2B5EF4-FFF2-40B4-BE49-F238E27FC236}">
                    <a16:creationId xmlns:a16="http://schemas.microsoft.com/office/drawing/2014/main" id="{2D7B3876-DAC0-781A-F03C-4607077F7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6628" y="3980960"/>
                <a:ext cx="718045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kumimoji="1" lang="zh-CN" altLang="en-US" sz="2000">
                  <a:solidFill>
                    <a:srgbClr val="002060"/>
                  </a:solidFill>
                  <a:ea typeface="黑体" panose="02010609060101010101" pitchFamily="49" charset="-122"/>
                </a:endParaRPr>
              </a:p>
            </p:txBody>
          </p:sp>
          <p:sp>
            <p:nvSpPr>
              <p:cNvPr id="64" name="矩形 22">
                <a:extLst>
                  <a:ext uri="{FF2B5EF4-FFF2-40B4-BE49-F238E27FC236}">
                    <a16:creationId xmlns:a16="http://schemas.microsoft.com/office/drawing/2014/main" id="{3B98E62E-0CF2-06CD-BC98-66595769F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4524" y="2029338"/>
                <a:ext cx="2114121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0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前身星</a:t>
                </a:r>
                <a:endParaRPr kumimoji="1" lang="en-US" altLang="zh-CN" sz="20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矩形 23">
                <a:extLst>
                  <a:ext uri="{FF2B5EF4-FFF2-40B4-BE49-F238E27FC236}">
                    <a16:creationId xmlns:a16="http://schemas.microsoft.com/office/drawing/2014/main" id="{46464708-7EBC-5F64-B0A6-7DF7A3271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762" y="3393640"/>
                <a:ext cx="990599" cy="44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0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黑洞</a:t>
                </a:r>
                <a:endParaRPr kumimoji="1" lang="en-US" altLang="zh-CN" sz="2000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6" name="Picture 6" descr="Details of Gamma Ray Burst GRB 130427A">
                <a:extLst>
                  <a:ext uri="{FF2B5EF4-FFF2-40B4-BE49-F238E27FC236}">
                    <a16:creationId xmlns:a16="http://schemas.microsoft.com/office/drawing/2014/main" id="{1118E2CA-93CF-AF0F-47D3-D3F45414C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48" t="-352" r="-37" b="352"/>
              <a:stretch>
                <a:fillRect/>
              </a:stretch>
            </p:blipFill>
            <p:spPr bwMode="auto">
              <a:xfrm>
                <a:off x="5441599" y="3072758"/>
                <a:ext cx="1787377" cy="1592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" name="组合 29">
              <a:extLst>
                <a:ext uri="{FF2B5EF4-FFF2-40B4-BE49-F238E27FC236}">
                  <a16:creationId xmlns:a16="http://schemas.microsoft.com/office/drawing/2014/main" id="{5B9C1316-204B-F0DF-9F8A-49E80A4407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1633" y="3551137"/>
              <a:ext cx="1142010" cy="1223646"/>
              <a:chOff x="899592" y="935816"/>
              <a:chExt cx="4268787" cy="4581415"/>
            </a:xfrm>
          </p:grpSpPr>
          <p:pic>
            <p:nvPicPr>
              <p:cNvPr id="47" name="Picture 2" descr="F:\资料\nsmsite.png">
                <a:extLst>
                  <a:ext uri="{FF2B5EF4-FFF2-40B4-BE49-F238E27FC236}">
                    <a16:creationId xmlns:a16="http://schemas.microsoft.com/office/drawing/2014/main" id="{F04482FB-9CBA-20FD-06AB-38E9085F6F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940"/>
              <a:stretch>
                <a:fillRect/>
              </a:stretch>
            </p:blipFill>
            <p:spPr bwMode="auto">
              <a:xfrm>
                <a:off x="899592" y="935816"/>
                <a:ext cx="4193958" cy="4581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矩形 31">
                <a:extLst>
                  <a:ext uri="{FF2B5EF4-FFF2-40B4-BE49-F238E27FC236}">
                    <a16:creationId xmlns:a16="http://schemas.microsoft.com/office/drawing/2014/main" id="{CE57475A-0122-F725-AF5A-F090423EA4EB}"/>
                  </a:ext>
                </a:extLst>
              </p:cNvPr>
              <p:cNvSpPr/>
              <p:nvPr/>
            </p:nvSpPr>
            <p:spPr>
              <a:xfrm>
                <a:off x="4210355" y="2783188"/>
                <a:ext cx="937574" cy="9331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9" name="矩形 32">
                <a:extLst>
                  <a:ext uri="{FF2B5EF4-FFF2-40B4-BE49-F238E27FC236}">
                    <a16:creationId xmlns:a16="http://schemas.microsoft.com/office/drawing/2014/main" id="{B469A169-9AD3-D3D9-BC0F-D677CB8274D5}"/>
                  </a:ext>
                </a:extLst>
              </p:cNvPr>
              <p:cNvSpPr/>
              <p:nvPr/>
            </p:nvSpPr>
            <p:spPr>
              <a:xfrm>
                <a:off x="4228155" y="3716353"/>
                <a:ext cx="937574" cy="10817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FF084EA6-7C8C-6255-4F2D-91610D418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753" y="2290207"/>
              <a:ext cx="1351890" cy="108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">
              <a:extLst>
                <a:ext uri="{FF2B5EF4-FFF2-40B4-BE49-F238E27FC236}">
                  <a16:creationId xmlns:a16="http://schemas.microsoft.com/office/drawing/2014/main" id="{17F9AF5B-3646-0A93-D2C0-CB59C9174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747" y="2160988"/>
              <a:ext cx="588194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kumimoji="1" lang="zh-CN" altLang="en-US" sz="2000" dirty="0">
                  <a:ea typeface="黑体" panose="02010609060101010101" pitchFamily="49" charset="-122"/>
                </a:rPr>
                <a:t>超新星</a:t>
              </a:r>
              <a:endParaRPr kumimoji="1" lang="en-US" altLang="zh-CN" sz="2000" dirty="0">
                <a:ea typeface="黑体" panose="020106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kumimoji="1" lang="en-US" altLang="zh-CN" sz="2000" dirty="0">
                <a:ea typeface="黑体" panose="020106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kumimoji="1" lang="en-US" altLang="zh-CN" sz="2000" dirty="0">
                <a:ea typeface="黑体" panose="020106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kumimoji="1" lang="zh-CN" altLang="en-US" sz="2000" dirty="0">
                  <a:ea typeface="黑体" panose="02010609060101010101" pitchFamily="49" charset="-122"/>
                </a:rPr>
                <a:t>千新星</a:t>
              </a:r>
            </a:p>
          </p:txBody>
        </p:sp>
        <p:sp>
          <p:nvSpPr>
            <p:cNvPr id="43" name="文本框 31">
              <a:extLst>
                <a:ext uri="{FF2B5EF4-FFF2-40B4-BE49-F238E27FC236}">
                  <a16:creationId xmlns:a16="http://schemas.microsoft.com/office/drawing/2014/main" id="{3395EFED-72F4-8C0B-966B-45E83D20F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044" y="1824805"/>
              <a:ext cx="19040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1" lang="zh-CN" altLang="en-US" sz="2000" dirty="0">
                  <a:ea typeface="黑体" panose="02010609060101010101" pitchFamily="49" charset="-122"/>
                </a:rPr>
                <a:t>低速抛射物</a:t>
              </a:r>
            </a:p>
          </p:txBody>
        </p:sp>
        <p:sp>
          <p:nvSpPr>
            <p:cNvPr id="44" name="下箭头 15">
              <a:extLst>
                <a:ext uri="{FF2B5EF4-FFF2-40B4-BE49-F238E27FC236}">
                  <a16:creationId xmlns:a16="http://schemas.microsoft.com/office/drawing/2014/main" id="{205C60A2-A051-9FC9-C183-DAF3D935E6EA}"/>
                </a:ext>
              </a:extLst>
            </p:cNvPr>
            <p:cNvSpPr/>
            <p:nvPr/>
          </p:nvSpPr>
          <p:spPr bwMode="auto">
            <a:xfrm rot="16200000">
              <a:off x="9703541" y="3311919"/>
              <a:ext cx="273050" cy="236537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575" dirty="0"/>
            </a:p>
          </p:txBody>
        </p:sp>
        <p:sp>
          <p:nvSpPr>
            <p:cNvPr id="45" name="下箭头 15">
              <a:extLst>
                <a:ext uri="{FF2B5EF4-FFF2-40B4-BE49-F238E27FC236}">
                  <a16:creationId xmlns:a16="http://schemas.microsoft.com/office/drawing/2014/main" id="{CB050DBA-C71A-BEBE-5AC0-0C85BE8E8A0A}"/>
                </a:ext>
              </a:extLst>
            </p:cNvPr>
            <p:cNvSpPr/>
            <p:nvPr/>
          </p:nvSpPr>
          <p:spPr bwMode="auto">
            <a:xfrm rot="5400000">
              <a:off x="5998316" y="2699144"/>
              <a:ext cx="274637" cy="23812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575" dirty="0"/>
            </a:p>
          </p:txBody>
        </p:sp>
        <p:sp>
          <p:nvSpPr>
            <p:cNvPr id="46" name="下箭头 15">
              <a:extLst>
                <a:ext uri="{FF2B5EF4-FFF2-40B4-BE49-F238E27FC236}">
                  <a16:creationId xmlns:a16="http://schemas.microsoft.com/office/drawing/2014/main" id="{F55A3047-4C1C-7282-3D19-8E22F428C20D}"/>
                </a:ext>
              </a:extLst>
            </p:cNvPr>
            <p:cNvSpPr/>
            <p:nvPr/>
          </p:nvSpPr>
          <p:spPr bwMode="auto">
            <a:xfrm rot="5400000">
              <a:off x="5968153" y="4023119"/>
              <a:ext cx="274637" cy="23812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575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6C7EA0C-4B70-4FDD-D61C-FFBE6195DC66}"/>
                </a:ext>
              </a:extLst>
            </p:cNvPr>
            <p:cNvSpPr txBox="1"/>
            <p:nvPr/>
          </p:nvSpPr>
          <p:spPr>
            <a:xfrm>
              <a:off x="11358487" y="2966484"/>
              <a:ext cx="540020" cy="803040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en-CN" dirty="0">
                  <a:solidFill>
                    <a:srgbClr val="FF0000"/>
                  </a:solidFill>
                </a:rPr>
                <a:t>余辉</a:t>
              </a: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C5B0A7D-B845-DFDD-0FA8-5AF797F65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51480" y="5023685"/>
              <a:ext cx="2042337" cy="1457070"/>
            </a:xfrm>
            <a:prstGeom prst="rect">
              <a:avLst/>
            </a:prstGeom>
          </p:spPr>
        </p:pic>
        <p:sp>
          <p:nvSpPr>
            <p:cNvPr id="4" name="下箭头 15">
              <a:extLst>
                <a:ext uri="{FF2B5EF4-FFF2-40B4-BE49-F238E27FC236}">
                  <a16:creationId xmlns:a16="http://schemas.microsoft.com/office/drawing/2014/main" id="{F6FFE01A-83C6-EED3-82EC-69D58C279C28}"/>
                </a:ext>
              </a:extLst>
            </p:cNvPr>
            <p:cNvSpPr/>
            <p:nvPr/>
          </p:nvSpPr>
          <p:spPr bwMode="auto">
            <a:xfrm rot="21600000">
              <a:off x="7852843" y="4758420"/>
              <a:ext cx="273050" cy="236538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575" dirty="0"/>
            </a:p>
          </p:txBody>
        </p:sp>
        <p:sp>
          <p:nvSpPr>
            <p:cNvPr id="5" name="文本框 36">
              <a:extLst>
                <a:ext uri="{FF2B5EF4-FFF2-40B4-BE49-F238E27FC236}">
                  <a16:creationId xmlns:a16="http://schemas.microsoft.com/office/drawing/2014/main" id="{4170E329-5DEE-3BEB-5E2E-6FD6FBF9A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967490" y="5328522"/>
              <a:ext cx="12254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zh-CN" altLang="en-US" sz="2000" dirty="0">
                  <a:ea typeface="黑体" panose="02010609060101010101" pitchFamily="49" charset="-122"/>
                </a:rPr>
                <a:t>引力波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6CF912C-851F-177E-12A4-A86EAD1C3328}"/>
              </a:ext>
            </a:extLst>
          </p:cNvPr>
          <p:cNvGrpSpPr/>
          <p:nvPr/>
        </p:nvGrpSpPr>
        <p:grpSpPr>
          <a:xfrm>
            <a:off x="5357820" y="3658470"/>
            <a:ext cx="3494411" cy="3036245"/>
            <a:chOff x="6096000" y="3821755"/>
            <a:chExt cx="2900933" cy="22201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6FC8B9-7C9D-9616-0DB1-BE83DD5D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3141" y="3821755"/>
              <a:ext cx="2773792" cy="222018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258E3F-A43B-6EE3-EC09-F19BD32A127B}"/>
                </a:ext>
              </a:extLst>
            </p:cNvPr>
            <p:cNvSpPr/>
            <p:nvPr/>
          </p:nvSpPr>
          <p:spPr>
            <a:xfrm>
              <a:off x="6096000" y="5556737"/>
              <a:ext cx="2900933" cy="48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376FCB15-12F4-CEAA-60A8-E7DD07600B9B}"/>
              </a:ext>
            </a:extLst>
          </p:cNvPr>
          <p:cNvSpPr txBox="1">
            <a:spLocks/>
          </p:cNvSpPr>
          <p:nvPr/>
        </p:nvSpPr>
        <p:spPr>
          <a:xfrm>
            <a:off x="865998" y="1906918"/>
            <a:ext cx="4221048" cy="15765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千新星：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确认：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例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疑似：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例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Rectangle 82">
            <a:extLst>
              <a:ext uri="{FF2B5EF4-FFF2-40B4-BE49-F238E27FC236}">
                <a16:creationId xmlns:a16="http://schemas.microsoft.com/office/drawing/2014/main" id="{312CFC3B-0DC9-1F23-E9D8-11B1908F4EA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8962" y="357260"/>
            <a:ext cx="11288359" cy="7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关键科学问题 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：（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3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伽马暴前身星性质和相关物理研究</a:t>
            </a:r>
            <a:endParaRPr kumimoji="1" lang="en-US" altLang="zh-CN" sz="28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                                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4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千新星和引力波电磁对应体搜索及相关科学问题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CDE0BD84-41F5-D74B-8E0B-01A178D1F9A0}"/>
              </a:ext>
            </a:extLst>
          </p:cNvPr>
          <p:cNvSpPr txBox="1"/>
          <p:nvPr/>
        </p:nvSpPr>
        <p:spPr>
          <a:xfrm>
            <a:off x="645544" y="1277572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A974CB88-6081-00F6-61F5-E573E5DC90FD}"/>
              </a:ext>
            </a:extLst>
          </p:cNvPr>
          <p:cNvSpPr/>
          <p:nvPr/>
        </p:nvSpPr>
        <p:spPr>
          <a:xfrm>
            <a:off x="9073307" y="3697664"/>
            <a:ext cx="2659720" cy="2510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1D765D06-434B-2FD5-BEEF-5F5E2DDC3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560" y="1644689"/>
            <a:ext cx="2659718" cy="1838739"/>
          </a:xfrm>
          <a:prstGeom prst="rect">
            <a:avLst/>
          </a:prstGeom>
        </p:spPr>
      </p:pic>
      <p:pic>
        <p:nvPicPr>
          <p:cNvPr id="20" name="Picture 19" descr="A black dot with a red arrow&#10;&#10;Description automatically generated">
            <a:extLst>
              <a:ext uri="{FF2B5EF4-FFF2-40B4-BE49-F238E27FC236}">
                <a16:creationId xmlns:a16="http://schemas.microsoft.com/office/drawing/2014/main" id="{31C396F7-FF17-8C30-5AFE-421E42A84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315" y="1604933"/>
            <a:ext cx="3334916" cy="18240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58E96E-1AD9-8C01-83D6-32D4BDB3FEA7}"/>
              </a:ext>
            </a:extLst>
          </p:cNvPr>
          <p:cNvSpPr txBox="1"/>
          <p:nvPr/>
        </p:nvSpPr>
        <p:spPr>
          <a:xfrm>
            <a:off x="7211444" y="1644689"/>
            <a:ext cx="17219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GRB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pitchFamily="2" charset="2"/>
              </a:rPr>
              <a:t>170817A</a:t>
            </a:r>
            <a:endParaRPr lang="en-CN" sz="1600" dirty="0"/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BF2EF02F-19BA-8FD6-D7D5-CADEC1F4B14C}"/>
              </a:ext>
            </a:extLst>
          </p:cNvPr>
          <p:cNvSpPr txBox="1">
            <a:spLocks/>
          </p:cNvSpPr>
          <p:nvPr/>
        </p:nvSpPr>
        <p:spPr>
          <a:xfrm>
            <a:off x="858089" y="4359966"/>
            <a:ext cx="4008880" cy="119677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挑战：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缺乏多波段电磁对应体，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急需后随观测能力</a:t>
            </a:r>
            <a:endParaRPr lang="en-US" altLang="zh-CN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8A69E1E2-9D6A-BE50-CB2C-FD20992DF591}"/>
              </a:ext>
            </a:extLst>
          </p:cNvPr>
          <p:cNvSpPr/>
          <p:nvPr/>
        </p:nvSpPr>
        <p:spPr>
          <a:xfrm rot="8956752">
            <a:off x="5980738" y="4047637"/>
            <a:ext cx="298482" cy="960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C2C9B2C-AEC8-51F1-4382-A9EC36DE5112}"/>
              </a:ext>
            </a:extLst>
          </p:cNvPr>
          <p:cNvSpPr txBox="1"/>
          <p:nvPr/>
        </p:nvSpPr>
        <p:spPr>
          <a:xfrm>
            <a:off x="7378882" y="6085595"/>
            <a:ext cx="265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Levan et al., Nature,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49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4D3C56-B94C-FEDA-FDF7-4A3F3278EB0D}"/>
              </a:ext>
            </a:extLst>
          </p:cNvPr>
          <p:cNvGrpSpPr/>
          <p:nvPr/>
        </p:nvGrpSpPr>
        <p:grpSpPr>
          <a:xfrm>
            <a:off x="6244066" y="1504847"/>
            <a:ext cx="2964601" cy="2200022"/>
            <a:chOff x="1711462" y="2291273"/>
            <a:chExt cx="3552340" cy="3271572"/>
          </a:xfrm>
        </p:grpSpPr>
        <p:pic>
          <p:nvPicPr>
            <p:cNvPr id="29" name="Picture 28" descr="A graph of a graph with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13127EFF-F72F-D0F8-504D-EF41BA678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1462" y="2291273"/>
              <a:ext cx="3552340" cy="32715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15F4B0-FE48-DFBE-B0F1-B85F85E10D0B}"/>
                </a:ext>
              </a:extLst>
            </p:cNvPr>
            <p:cNvSpPr txBox="1"/>
            <p:nvPr/>
          </p:nvSpPr>
          <p:spPr>
            <a:xfrm>
              <a:off x="3957890" y="3341797"/>
              <a:ext cx="590071" cy="411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>
                  <a:solidFill>
                    <a:srgbClr val="FF0000"/>
                  </a:solidFill>
                </a:rPr>
                <a:t>暗暴</a:t>
              </a:r>
              <a:endParaRPr lang="en-CN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9F35A4-BADB-6B15-2FD0-782627532A3F}"/>
                </a:ext>
              </a:extLst>
            </p:cNvPr>
            <p:cNvSpPr txBox="1"/>
            <p:nvPr/>
          </p:nvSpPr>
          <p:spPr>
            <a:xfrm>
              <a:off x="2366683" y="2864530"/>
              <a:ext cx="590071" cy="411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>
                  <a:solidFill>
                    <a:srgbClr val="FF0000"/>
                  </a:solidFill>
                </a:rPr>
                <a:t>亮暴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57F674-CE18-D35E-35D5-12C9EBFEB201}"/>
              </a:ext>
            </a:extLst>
          </p:cNvPr>
          <p:cNvSpPr txBox="1"/>
          <p:nvPr/>
        </p:nvSpPr>
        <p:spPr>
          <a:xfrm>
            <a:off x="6998935" y="1240123"/>
            <a:ext cx="169587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1600" dirty="0"/>
              <a:t>暗暴占比</a:t>
            </a:r>
            <a:r>
              <a:rPr lang="en-US" altLang="zh-CN" sz="1600" dirty="0"/>
              <a:t>25-40%</a:t>
            </a:r>
            <a:endParaRPr lang="en-CN" sz="16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DBE49E5-1711-1CA3-4BEE-B7B5DB655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535" y="3767650"/>
            <a:ext cx="2294136" cy="1650626"/>
          </a:xfrm>
          <a:prstGeom prst="rect">
            <a:avLst/>
          </a:prstGeom>
        </p:spPr>
      </p:pic>
      <p:pic>
        <p:nvPicPr>
          <p:cNvPr id="35" name="Picture 34" descr="A graph of a graph with red green and black dots&#10;&#10;Description automatically generated">
            <a:extLst>
              <a:ext uri="{FF2B5EF4-FFF2-40B4-BE49-F238E27FC236}">
                <a16:creationId xmlns:a16="http://schemas.microsoft.com/office/drawing/2014/main" id="{51E995B9-7EB2-431A-27D2-1B5B5341B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471" y="1504846"/>
            <a:ext cx="2526310" cy="2080241"/>
          </a:xfrm>
          <a:prstGeom prst="rect">
            <a:avLst/>
          </a:prstGeom>
        </p:spPr>
      </p:pic>
      <p:pic>
        <p:nvPicPr>
          <p:cNvPr id="37" name="Content Placeholder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7DC7EDA-D271-122C-FD5B-889A4263C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065" y="3767648"/>
            <a:ext cx="2208278" cy="165062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02641CE-4150-5BFC-7AF0-63E552AB9163}"/>
              </a:ext>
            </a:extLst>
          </p:cNvPr>
          <p:cNvSpPr txBox="1"/>
          <p:nvPr/>
        </p:nvSpPr>
        <p:spPr>
          <a:xfrm>
            <a:off x="6998935" y="3522767"/>
            <a:ext cx="1828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Jakobsson</a:t>
            </a:r>
            <a:r>
              <a:rPr lang="zh-CN" altLang="en-US" sz="1200" dirty="0"/>
              <a:t> </a:t>
            </a:r>
            <a:r>
              <a:rPr lang="en-US" altLang="zh-CN" sz="1200" dirty="0"/>
              <a:t>et al., 2004</a:t>
            </a:r>
            <a:endParaRPr lang="en-CN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5860B2-8417-7EF3-43BD-4798766D1AAA}"/>
              </a:ext>
            </a:extLst>
          </p:cNvPr>
          <p:cNvSpPr txBox="1"/>
          <p:nvPr/>
        </p:nvSpPr>
        <p:spPr>
          <a:xfrm>
            <a:off x="9939323" y="6177644"/>
            <a:ext cx="17929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200" dirty="0"/>
              <a:t>Sam Oates 2023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727F6D-DD5C-64DA-4008-BC25B697826F}"/>
              </a:ext>
            </a:extLst>
          </p:cNvPr>
          <p:cNvSpPr txBox="1"/>
          <p:nvPr/>
        </p:nvSpPr>
        <p:spPr>
          <a:xfrm>
            <a:off x="7040300" y="6218218"/>
            <a:ext cx="1444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Greiner</a:t>
            </a:r>
            <a:r>
              <a:rPr lang="zh-CN" altLang="en-US" sz="1200" dirty="0"/>
              <a:t> </a:t>
            </a:r>
            <a:r>
              <a:rPr lang="en-US" altLang="zh-CN" sz="1200" dirty="0"/>
              <a:t>et al., 2011</a:t>
            </a:r>
            <a:endParaRPr lang="en-CN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4A8B99-E16A-5BD2-85AC-05319A803ECD}"/>
              </a:ext>
            </a:extLst>
          </p:cNvPr>
          <p:cNvSpPr txBox="1"/>
          <p:nvPr/>
        </p:nvSpPr>
        <p:spPr>
          <a:xfrm>
            <a:off x="9681452" y="3480280"/>
            <a:ext cx="1574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Littlejohns</a:t>
            </a:r>
            <a:r>
              <a:rPr lang="zh-CN" altLang="en-US" sz="1200" dirty="0"/>
              <a:t> </a:t>
            </a:r>
            <a:r>
              <a:rPr lang="en-US" altLang="zh-CN" sz="1200" dirty="0"/>
              <a:t>et al., 2014</a:t>
            </a:r>
            <a:endParaRPr lang="en-CN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AF9682-364D-B704-315E-EFE6F236258E}"/>
              </a:ext>
            </a:extLst>
          </p:cNvPr>
          <p:cNvSpPr txBox="1"/>
          <p:nvPr/>
        </p:nvSpPr>
        <p:spPr>
          <a:xfrm>
            <a:off x="9659197" y="1234566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消光不是全部原因</a:t>
            </a:r>
            <a:endParaRPr lang="en-CN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9819EF-E595-3F13-8A00-5E665E2CA31F}"/>
              </a:ext>
            </a:extLst>
          </p:cNvPr>
          <p:cNvSpPr txBox="1"/>
          <p:nvPr/>
        </p:nvSpPr>
        <p:spPr>
          <a:xfrm>
            <a:off x="6911942" y="5505234"/>
            <a:ext cx="188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2.2</a:t>
            </a:r>
            <a:r>
              <a:rPr lang="zh-CN" altLang="en-US" dirty="0"/>
              <a:t>米</a:t>
            </a:r>
            <a:r>
              <a:rPr lang="en-US" altLang="zh-CN" dirty="0"/>
              <a:t>GROND</a:t>
            </a:r>
            <a:r>
              <a:rPr lang="zh-CN" altLang="en-US" dirty="0"/>
              <a:t>观测</a:t>
            </a:r>
            <a:endParaRPr lang="en-C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9A1386-6AEF-DCB1-2378-7BB4BDDEE8B9}"/>
              </a:ext>
            </a:extLst>
          </p:cNvPr>
          <p:cNvSpPr txBox="1"/>
          <p:nvPr/>
        </p:nvSpPr>
        <p:spPr>
          <a:xfrm>
            <a:off x="9469035" y="5489872"/>
            <a:ext cx="173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Swift/UVOT</a:t>
            </a:r>
            <a:r>
              <a:rPr lang="zh-CN" altLang="en-US" dirty="0"/>
              <a:t>观测</a:t>
            </a:r>
            <a:endParaRPr lang="en-C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98C41F-A843-7D68-A893-2469CE51CC92}"/>
              </a:ext>
            </a:extLst>
          </p:cNvPr>
          <p:cNvSpPr txBox="1"/>
          <p:nvPr/>
        </p:nvSpPr>
        <p:spPr>
          <a:xfrm>
            <a:off x="9681452" y="5777534"/>
            <a:ext cx="1945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探测率：</a:t>
            </a:r>
            <a:r>
              <a:rPr lang="en-US" altLang="zh-CN" sz="2000" dirty="0">
                <a:solidFill>
                  <a:srgbClr val="FF0000"/>
                </a:solidFill>
              </a:rPr>
              <a:t>42%</a:t>
            </a:r>
            <a:r>
              <a:rPr lang="zh-CN" altLang="en-US" sz="1200" dirty="0"/>
              <a:t>（</a:t>
            </a:r>
            <a:r>
              <a:rPr lang="en-US" altLang="zh-CN" sz="1200" dirty="0"/>
              <a:t>&lt;500</a:t>
            </a:r>
            <a:r>
              <a:rPr lang="zh-CN" altLang="en-US" sz="1200" dirty="0"/>
              <a:t>秒）</a:t>
            </a:r>
            <a:endParaRPr lang="en-CN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BA3B36-19E6-18DB-21A3-925F4DCFF5C9}"/>
              </a:ext>
            </a:extLst>
          </p:cNvPr>
          <p:cNvSpPr txBox="1"/>
          <p:nvPr/>
        </p:nvSpPr>
        <p:spPr>
          <a:xfrm>
            <a:off x="6911942" y="5829300"/>
            <a:ext cx="1945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探测率：</a:t>
            </a:r>
            <a:r>
              <a:rPr lang="en-US" altLang="zh-CN" sz="2000" dirty="0">
                <a:solidFill>
                  <a:srgbClr val="FF0000"/>
                </a:solidFill>
              </a:rPr>
              <a:t>91%</a:t>
            </a:r>
            <a:r>
              <a:rPr lang="zh-CN" altLang="en-US" sz="1200" dirty="0"/>
              <a:t>（</a:t>
            </a:r>
            <a:r>
              <a:rPr lang="en-US" altLang="zh-CN" sz="1200" dirty="0"/>
              <a:t>&lt;0.5hr</a:t>
            </a:r>
            <a:r>
              <a:rPr lang="zh-CN" altLang="en-US" sz="1200" dirty="0"/>
              <a:t>）</a:t>
            </a:r>
            <a:endParaRPr lang="en-CN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C25D7-834C-F55D-21AF-B2AA0AB05D18}"/>
              </a:ext>
            </a:extLst>
          </p:cNvPr>
          <p:cNvSpPr txBox="1"/>
          <p:nvPr/>
        </p:nvSpPr>
        <p:spPr>
          <a:xfrm>
            <a:off x="11001269" y="5510609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(&lt;</a:t>
            </a:r>
            <a:r>
              <a:rPr lang="en-US" altLang="zh-CN" sz="1400" dirty="0"/>
              <a:t>6</a:t>
            </a:r>
            <a:r>
              <a:rPr lang="en-US" sz="1400" dirty="0"/>
              <a:t>50nm)</a:t>
            </a:r>
            <a:endParaRPr lang="en-CN" sz="1400" dirty="0"/>
          </a:p>
        </p:txBody>
      </p:sp>
      <p:sp>
        <p:nvSpPr>
          <p:cNvPr id="33" name="Rectangle 82">
            <a:extLst>
              <a:ext uri="{FF2B5EF4-FFF2-40B4-BE49-F238E27FC236}">
                <a16:creationId xmlns:a16="http://schemas.microsoft.com/office/drawing/2014/main" id="{1EC8EC16-4CC3-88C5-A94B-F113D42F6AA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8962" y="357260"/>
            <a:ext cx="11288359" cy="7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关键科学问题 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：（</a:t>
            </a:r>
            <a:r>
              <a:rPr kumimoji="1" lang="en-US" altLang="zh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5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sym typeface="Wingdings" pitchFamily="2" charset="2"/>
              </a:rPr>
              <a:t>）</a:t>
            </a:r>
            <a:r>
              <a:rPr kumimoji="1" lang="zh-CN" altLang="en-US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</a:rPr>
              <a:t>伽马暴光学暗暴的物理起源 </a:t>
            </a:r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id="{6FE659FA-DDC6-D654-304D-B8119949ECA6}"/>
              </a:ext>
            </a:extLst>
          </p:cNvPr>
          <p:cNvSpPr txBox="1"/>
          <p:nvPr/>
        </p:nvSpPr>
        <p:spPr>
          <a:xfrm>
            <a:off x="645544" y="1277572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2103889E-9677-BB9D-8566-C4F183CE8432}"/>
              </a:ext>
            </a:extLst>
          </p:cNvPr>
          <p:cNvSpPr txBox="1"/>
          <p:nvPr/>
        </p:nvSpPr>
        <p:spPr>
          <a:xfrm>
            <a:off x="714586" y="1732122"/>
            <a:ext cx="4752149" cy="1643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sz="2000" dirty="0">
                <a:latin typeface="+mn-lt"/>
                <a:ea typeface="+mn-ea"/>
                <a:cs typeface="+mn-cs"/>
              </a:rPr>
              <a:t>伽马暴光学暗暴的物理起源存在争议</a:t>
            </a:r>
            <a:endParaRPr lang="en-US" altLang="zh-CN" sz="2000" dirty="0">
              <a:latin typeface="+mn-lt"/>
              <a:ea typeface="+mn-ea"/>
              <a:cs typeface="+mn-cs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en-CN" dirty="0"/>
              <a:t>本征光学暗弱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en-CN" dirty="0"/>
              <a:t>寄主星系消光严重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en-CN" dirty="0"/>
              <a:t>高红移导致的</a:t>
            </a:r>
            <a:r>
              <a:rPr lang="en-US" dirty="0"/>
              <a:t>Lyman-</a:t>
            </a:r>
            <a:r>
              <a:rPr lang="el-GR" dirty="0"/>
              <a:t>α </a:t>
            </a:r>
            <a:r>
              <a:rPr lang="en-CN" dirty="0"/>
              <a:t>蓝端截止</a:t>
            </a:r>
            <a:endParaRPr lang="en-US" altLang="zh-CN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endParaRPr lang="en-US" altLang="zh-CN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67D94C-F42C-8E0E-D8EC-77E4614918BE}"/>
              </a:ext>
            </a:extLst>
          </p:cNvPr>
          <p:cNvSpPr txBox="1"/>
          <p:nvPr/>
        </p:nvSpPr>
        <p:spPr>
          <a:xfrm>
            <a:off x="728720" y="3375861"/>
            <a:ext cx="5494421" cy="1512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2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</a:pPr>
            <a:r>
              <a:rPr lang="zh-CN" altLang="en-US" sz="2000" dirty="0">
                <a:solidFill>
                  <a:srgbClr val="FF0000"/>
                </a:solidFill>
              </a:rPr>
              <a:t>观测</a:t>
            </a:r>
            <a:r>
              <a:rPr lang="zh-CN" altLang="en-US" sz="2000" dirty="0"/>
              <a:t>造成的</a:t>
            </a:r>
            <a:r>
              <a:rPr lang="zh-CN" altLang="en-US" sz="2000" b="1" dirty="0">
                <a:solidFill>
                  <a:srgbClr val="FF0000"/>
                </a:solidFill>
              </a:rPr>
              <a:t>偏差？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CN" dirty="0"/>
              <a:t>观测不及时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CN" dirty="0"/>
              <a:t>观测深度不够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CN" dirty="0"/>
              <a:t>观测波段不够红</a:t>
            </a:r>
          </a:p>
        </p:txBody>
      </p:sp>
      <p:sp>
        <p:nvSpPr>
          <p:cNvPr id="46" name="内容占位符 2">
            <a:extLst>
              <a:ext uri="{FF2B5EF4-FFF2-40B4-BE49-F238E27FC236}">
                <a16:creationId xmlns:a16="http://schemas.microsoft.com/office/drawing/2014/main" id="{2FF0810C-C529-8B6B-3240-41694D83ED5D}"/>
              </a:ext>
            </a:extLst>
          </p:cNvPr>
          <p:cNvSpPr txBox="1">
            <a:spLocks/>
          </p:cNvSpPr>
          <p:nvPr/>
        </p:nvSpPr>
        <p:spPr>
          <a:xfrm>
            <a:off x="728720" y="5489872"/>
            <a:ext cx="5194570" cy="523220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挑战：观测不够早、不够深、不够红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884802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魏老师重大基金报告202405_v3" id="{4096D7CD-6D7F-084D-A412-25E07B425D90}" vid="{843DA2A5-F537-9B49-BF7C-7D0AFDA9B42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VOM_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VOM_presentation">
      <a:majorFont>
        <a:latin typeface="黑体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SVOM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OM_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7150</TotalTime>
  <Words>2437</Words>
  <Application>Microsoft Office PowerPoint</Application>
  <PresentationFormat>宽屏</PresentationFormat>
  <Paragraphs>617</Paragraphs>
  <Slides>37</Slides>
  <Notes>27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65" baseType="lpstr">
      <vt:lpstr>Helvetica Neue</vt:lpstr>
      <vt:lpstr>OPPOSans H</vt:lpstr>
      <vt:lpstr>Source Han Sans</vt:lpstr>
      <vt:lpstr>Source Han Sans CN Bold</vt:lpstr>
      <vt:lpstr>DengXian</vt:lpstr>
      <vt:lpstr>DengXian</vt:lpstr>
      <vt:lpstr>黑体</vt:lpstr>
      <vt:lpstr>华文楷体</vt:lpstr>
      <vt:lpstr>楷体</vt:lpstr>
      <vt:lpstr>宋体</vt:lpstr>
      <vt:lpstr>宋体</vt:lpstr>
      <vt:lpstr>微软雅黑</vt:lpstr>
      <vt:lpstr>Arial</vt:lpstr>
      <vt:lpstr>Calibri</vt:lpstr>
      <vt:lpstr>Calibri Light</vt:lpstr>
      <vt:lpstr>Cambria Math</vt:lpstr>
      <vt:lpstr>Franklin Gothic Medium</vt:lpstr>
      <vt:lpstr>Symbol</vt:lpstr>
      <vt:lpstr>Times New Roman</vt:lpstr>
      <vt:lpstr>Verdana</vt:lpstr>
      <vt:lpstr>Wingdings</vt:lpstr>
      <vt:lpstr>Office Theme</vt:lpstr>
      <vt:lpstr>Thème Office</vt:lpstr>
      <vt:lpstr>Modèle par défaut</vt:lpstr>
      <vt:lpstr>SVOM_presentation</vt:lpstr>
      <vt:lpstr>Clip</vt:lpstr>
      <vt:lpstr>Visio</vt:lpstr>
      <vt:lpstr>PhotoImpact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SVOM 机遇目标和其他科学目标</vt:lpstr>
      <vt:lpstr>敬请指正，谢谢！</vt:lpstr>
      <vt:lpstr>备用PPT</vt:lpstr>
      <vt:lpstr>SVOM介绍</vt:lpstr>
      <vt:lpstr>PowerPoint 演示文稿</vt:lpstr>
      <vt:lpstr>PowerPoint 演示文稿</vt:lpstr>
      <vt:lpstr>SVOM卫星系统任务特点</vt:lpstr>
      <vt:lpstr>SVOM时域和能谱覆盖能力</vt:lpstr>
      <vt:lpstr>SVOM星载载荷性能介绍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伽马暴瞬时辐射机制 和 伽马暴光学暗暴的物理起源</dc:title>
  <dc:creator>xlp</dc:creator>
  <cp:lastModifiedBy>建彦 魏</cp:lastModifiedBy>
  <cp:revision>225</cp:revision>
  <dcterms:created xsi:type="dcterms:W3CDTF">2024-05-01T06:30:03Z</dcterms:created>
  <dcterms:modified xsi:type="dcterms:W3CDTF">2024-08-03T01:10:10Z</dcterms:modified>
</cp:coreProperties>
</file>